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9" r:id="rId2"/>
    <p:sldId id="264" r:id="rId3"/>
    <p:sldId id="303" r:id="rId4"/>
    <p:sldId id="304" r:id="rId5"/>
    <p:sldId id="305" r:id="rId6"/>
    <p:sldId id="306" r:id="rId7"/>
    <p:sldId id="307" r:id="rId8"/>
    <p:sldId id="309" r:id="rId9"/>
    <p:sldId id="310" r:id="rId10"/>
    <p:sldId id="311" r:id="rId11"/>
    <p:sldId id="312" r:id="rId12"/>
    <p:sldId id="313" r:id="rId13"/>
    <p:sldId id="314" r:id="rId14"/>
    <p:sldId id="26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F17"/>
    <a:srgbClr val="FEC923"/>
    <a:srgbClr val="592A8A"/>
    <a:srgbClr val="4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0704" autoAdjust="0"/>
  </p:normalViewPr>
  <p:slideViewPr>
    <p:cSldViewPr snapToGrid="0" snapToObjects="1">
      <p:cViewPr varScale="1">
        <p:scale>
          <a:sx n="78" d="100"/>
          <a:sy n="78" d="100"/>
        </p:scale>
        <p:origin x="155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8D09F-547D-4D33-A69E-D3D47DA7AE55}"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B0ED-601B-4F7C-B772-08CB1E83B3C9}" type="slidenum">
              <a:rPr lang="en-US" smtClean="0"/>
              <a:t>‹#›</a:t>
            </a:fld>
            <a:endParaRPr lang="en-US"/>
          </a:p>
        </p:txBody>
      </p:sp>
    </p:spTree>
    <p:extLst>
      <p:ext uri="{BB962C8B-B14F-4D97-AF65-F5344CB8AC3E}">
        <p14:creationId xmlns:p14="http://schemas.microsoft.com/office/powerpoint/2010/main" val="111689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Personal Protective Equipment: Ensure that workers use PPE such as impervious clothing, gloves, aprons, safety glasses and/or chemical splash goggles to prevent skin and eye contact with formaldehyde. Where exposure assessment shows levels at or above the OSHA action limit, proper engineering controls including the use of respirator will be required. All respiratory protection must be according the OSHA approved respiratory protection program.</a:t>
            </a:r>
          </a:p>
        </p:txBody>
      </p:sp>
      <p:sp>
        <p:nvSpPr>
          <p:cNvPr id="4" name="Slide Number Placeholder 3"/>
          <p:cNvSpPr>
            <a:spLocks noGrp="1"/>
          </p:cNvSpPr>
          <p:nvPr>
            <p:ph type="sldNum" sz="quarter" idx="5"/>
          </p:nvPr>
        </p:nvSpPr>
        <p:spPr/>
        <p:txBody>
          <a:bodyPr/>
          <a:lstStyle/>
          <a:p>
            <a:fld id="{C574B0ED-601B-4F7C-B772-08CB1E83B3C9}" type="slidenum">
              <a:rPr lang="en-US" smtClean="0"/>
              <a:t>4</a:t>
            </a:fld>
            <a:endParaRPr lang="en-US"/>
          </a:p>
        </p:txBody>
      </p:sp>
    </p:spTree>
    <p:extLst>
      <p:ext uri="{BB962C8B-B14F-4D97-AF65-F5344CB8AC3E}">
        <p14:creationId xmlns:p14="http://schemas.microsoft.com/office/powerpoint/2010/main" val="324989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4B0ED-601B-4F7C-B772-08CB1E83B3C9}" type="slidenum">
              <a:rPr lang="en-US" smtClean="0"/>
              <a:t>7</a:t>
            </a:fld>
            <a:endParaRPr lang="en-US"/>
          </a:p>
        </p:txBody>
      </p:sp>
    </p:spTree>
    <p:extLst>
      <p:ext uri="{BB962C8B-B14F-4D97-AF65-F5344CB8AC3E}">
        <p14:creationId xmlns:p14="http://schemas.microsoft.com/office/powerpoint/2010/main" val="196891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70F0-F46B-2C43-A4A2-64FBD76BAE36}" type="datetimeFigureOut">
              <a:rPr lang="en-US" smtClean="0"/>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7F49-15E3-AF47-9628-BAF668941D01}" type="slidenum">
              <a:rPr lang="en-US" smtClean="0"/>
              <a:t>‹#›</a:t>
            </a:fld>
            <a:endParaRPr lang="en-US"/>
          </a:p>
        </p:txBody>
      </p:sp>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ehs.ecu.edu/chemical-hygiene/lab-safe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cu.edu/oehs"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ecu.qualtrics.com/SE/?SID=SV_a5hu3Q5KOX1Tkhe" TargetMode="External"/><Relationship Id="rId4" Type="http://schemas.openxmlformats.org/officeDocument/2006/relationships/hyperlink" Target="mailto:safety@ecu.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0DD31E-71C2-4F8A-96D7-9C57C57D8BE1}"/>
              </a:ext>
            </a:extLst>
          </p:cNvPr>
          <p:cNvPicPr>
            <a:picLocks noChangeAspect="1"/>
          </p:cNvPicPr>
          <p:nvPr/>
        </p:nvPicPr>
        <p:blipFill rotWithShape="1">
          <a:blip r:embed="rId2"/>
          <a:srcRect/>
          <a:stretch/>
        </p:blipFill>
        <p:spPr>
          <a:xfrm>
            <a:off x="0" y="4874"/>
            <a:ext cx="9143980" cy="6857990"/>
          </a:xfrm>
          <a:prstGeom prst="rect">
            <a:avLst/>
          </a:prstGeom>
        </p:spPr>
      </p:pic>
      <p:pic>
        <p:nvPicPr>
          <p:cNvPr id="6" name="Picture 5">
            <a:extLst>
              <a:ext uri="{FF2B5EF4-FFF2-40B4-BE49-F238E27FC236}">
                <a16:creationId xmlns:a16="http://schemas.microsoft.com/office/drawing/2014/main" id="{E969D10F-8F9B-4642-8F01-52AAF675C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1961" y="5047375"/>
            <a:ext cx="3212019" cy="1815489"/>
          </a:xfrm>
          <a:prstGeom prst="rect">
            <a:avLst/>
          </a:prstGeom>
        </p:spPr>
      </p:pic>
      <p:sp>
        <p:nvSpPr>
          <p:cNvPr id="3" name="Title 2">
            <a:extLst>
              <a:ext uri="{FF2B5EF4-FFF2-40B4-BE49-F238E27FC236}">
                <a16:creationId xmlns:a16="http://schemas.microsoft.com/office/drawing/2014/main" id="{9B32FFD1-93F7-4F66-B753-348300BD5E71}"/>
              </a:ext>
            </a:extLst>
          </p:cNvPr>
          <p:cNvSpPr>
            <a:spLocks noGrp="1"/>
          </p:cNvSpPr>
          <p:nvPr>
            <p:ph type="title"/>
          </p:nvPr>
        </p:nvSpPr>
        <p:spPr>
          <a:xfrm>
            <a:off x="0" y="786384"/>
            <a:ext cx="9143980" cy="1143000"/>
          </a:xfrm>
          <a:solidFill>
            <a:srgbClr val="892F17">
              <a:alpha val="74000"/>
            </a:srgbClr>
          </a:solidFill>
        </p:spPr>
        <p:txBody>
          <a:bodyPr>
            <a:normAutofit fontScale="90000"/>
          </a:bodyPr>
          <a:lstStyle/>
          <a:p>
            <a:r>
              <a:rPr lang="en-US" b="1" dirty="0">
                <a:solidFill>
                  <a:schemeClr val="bg1"/>
                </a:solidFill>
              </a:rPr>
              <a:t>Occupational Exposure to Formaldehyde</a:t>
            </a:r>
          </a:p>
        </p:txBody>
      </p:sp>
    </p:spTree>
    <p:extLst>
      <p:ext uri="{BB962C8B-B14F-4D97-AF65-F5344CB8AC3E}">
        <p14:creationId xmlns:p14="http://schemas.microsoft.com/office/powerpoint/2010/main" val="146059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r>
              <a:rPr lang="en-US" sz="3200" b="1" dirty="0">
                <a:solidFill>
                  <a:schemeClr val="bg1"/>
                </a:solidFill>
                <a:latin typeface="Georgia" panose="02040502050405020303" pitchFamily="18" charset="0"/>
              </a:rPr>
              <a:t>Labeling and</a:t>
            </a:r>
            <a:r>
              <a:rPr lang="en-US" sz="3200" b="1" spc="-114" dirty="0">
                <a:solidFill>
                  <a:schemeClr val="bg1"/>
                </a:solidFill>
                <a:latin typeface="Georgia" panose="02040502050405020303" pitchFamily="18" charset="0"/>
              </a:rPr>
              <a:t> </a:t>
            </a:r>
            <a:r>
              <a:rPr lang="en-US" sz="3200" b="1" dirty="0">
                <a:solidFill>
                  <a:schemeClr val="bg1"/>
                </a:solidFill>
                <a:latin typeface="Georgia" panose="02040502050405020303" pitchFamily="18" charset="0"/>
              </a:rPr>
              <a:t>Storage</a:t>
            </a:r>
            <a:endParaRPr lang="en-US" sz="2850" b="1" dirty="0">
              <a:solidFill>
                <a:schemeClr val="bg1"/>
              </a:solidFill>
              <a:latin typeface="Georgia" panose="02040502050405020303" pitchFamily="18" charset="0"/>
            </a:endParaRPr>
          </a:p>
        </p:txBody>
      </p:sp>
      <p:sp>
        <p:nvSpPr>
          <p:cNvPr id="6" name="object 3">
            <a:extLst>
              <a:ext uri="{FF2B5EF4-FFF2-40B4-BE49-F238E27FC236}">
                <a16:creationId xmlns:a16="http://schemas.microsoft.com/office/drawing/2014/main" id="{556B1E53-6783-4171-BA8D-C3D0B1915FD4}"/>
              </a:ext>
            </a:extLst>
          </p:cNvPr>
          <p:cNvSpPr txBox="1"/>
          <p:nvPr/>
        </p:nvSpPr>
        <p:spPr>
          <a:xfrm>
            <a:off x="1055809" y="1579040"/>
            <a:ext cx="7304283" cy="3776345"/>
          </a:xfrm>
          <a:prstGeom prst="rect">
            <a:avLst/>
          </a:prstGeom>
        </p:spPr>
        <p:txBody>
          <a:bodyPr vert="horz" wrap="square" lIns="0" tIns="78105" rIns="0" bIns="0" rtlCol="0">
            <a:spAutoFit/>
          </a:bodyPr>
          <a:lstStyle/>
          <a:p>
            <a:pPr marL="241300" indent="-228600">
              <a:lnSpc>
                <a:spcPct val="100000"/>
              </a:lnSpc>
              <a:spcBef>
                <a:spcPts val="615"/>
              </a:spcBef>
              <a:buChar char="•"/>
              <a:tabLst>
                <a:tab pos="240665" algn="l"/>
                <a:tab pos="241300" algn="l"/>
              </a:tabLst>
            </a:pPr>
            <a:r>
              <a:rPr sz="2100" spc="-5" dirty="0">
                <a:latin typeface="+mj-lt"/>
                <a:cs typeface="Arial"/>
              </a:rPr>
              <a:t>Label </a:t>
            </a:r>
            <a:r>
              <a:rPr sz="2100" dirty="0">
                <a:latin typeface="+mj-lt"/>
                <a:cs typeface="Arial"/>
              </a:rPr>
              <a:t>must</a:t>
            </a:r>
            <a:r>
              <a:rPr sz="2100" spc="-15" dirty="0">
                <a:latin typeface="+mj-lt"/>
                <a:cs typeface="Arial"/>
              </a:rPr>
              <a:t> </a:t>
            </a:r>
            <a:r>
              <a:rPr sz="2100" spc="-5" dirty="0">
                <a:latin typeface="+mj-lt"/>
                <a:cs typeface="Arial"/>
              </a:rPr>
              <a:t>include:</a:t>
            </a:r>
            <a:endParaRPr sz="2100" dirty="0">
              <a:latin typeface="+mj-lt"/>
              <a:cs typeface="Arial"/>
            </a:endParaRPr>
          </a:p>
          <a:p>
            <a:pPr marL="469900">
              <a:lnSpc>
                <a:spcPct val="100000"/>
              </a:lnSpc>
              <a:spcBef>
                <a:spcPts val="445"/>
              </a:spcBef>
            </a:pPr>
            <a:r>
              <a:rPr sz="1800" spc="-10" dirty="0">
                <a:latin typeface="+mj-lt"/>
                <a:cs typeface="Arial"/>
              </a:rPr>
              <a:t>–Chemical </a:t>
            </a:r>
            <a:r>
              <a:rPr sz="1800" spc="-5" dirty="0">
                <a:latin typeface="+mj-lt"/>
                <a:cs typeface="Arial"/>
              </a:rPr>
              <a:t>name </a:t>
            </a:r>
            <a:r>
              <a:rPr sz="1800" spc="-15" dirty="0">
                <a:latin typeface="+mj-lt"/>
                <a:cs typeface="Arial"/>
              </a:rPr>
              <a:t>without </a:t>
            </a:r>
            <a:r>
              <a:rPr sz="1800" spc="-10" dirty="0">
                <a:latin typeface="+mj-lt"/>
                <a:cs typeface="Arial"/>
              </a:rPr>
              <a:t>abbreviations </a:t>
            </a:r>
            <a:r>
              <a:rPr sz="1800" spc="-5" dirty="0">
                <a:latin typeface="+mj-lt"/>
                <a:cs typeface="Arial"/>
              </a:rPr>
              <a:t>or</a:t>
            </a:r>
            <a:r>
              <a:rPr sz="1800" spc="135" dirty="0">
                <a:latin typeface="+mj-lt"/>
                <a:cs typeface="Arial"/>
              </a:rPr>
              <a:t> </a:t>
            </a:r>
            <a:r>
              <a:rPr sz="1800" spc="-10" dirty="0">
                <a:latin typeface="+mj-lt"/>
                <a:cs typeface="Arial"/>
              </a:rPr>
              <a:t>symbols</a:t>
            </a:r>
            <a:endParaRPr sz="1800" dirty="0">
              <a:latin typeface="+mj-lt"/>
              <a:cs typeface="Arial"/>
            </a:endParaRPr>
          </a:p>
          <a:p>
            <a:pPr marL="469900">
              <a:lnSpc>
                <a:spcPct val="100000"/>
              </a:lnSpc>
              <a:spcBef>
                <a:spcPts val="434"/>
              </a:spcBef>
            </a:pPr>
            <a:r>
              <a:rPr sz="1800" spc="-5" dirty="0">
                <a:latin typeface="+mj-lt"/>
                <a:cs typeface="Arial"/>
              </a:rPr>
              <a:t>–Name of the </a:t>
            </a:r>
            <a:r>
              <a:rPr sz="1800" spc="-10" dirty="0">
                <a:latin typeface="+mj-lt"/>
                <a:cs typeface="Arial"/>
              </a:rPr>
              <a:t>responsible</a:t>
            </a:r>
            <a:r>
              <a:rPr sz="1800" spc="40" dirty="0">
                <a:latin typeface="+mj-lt"/>
                <a:cs typeface="Arial"/>
              </a:rPr>
              <a:t> </a:t>
            </a:r>
            <a:r>
              <a:rPr sz="1800" spc="-5" dirty="0">
                <a:latin typeface="+mj-lt"/>
                <a:cs typeface="Arial"/>
              </a:rPr>
              <a:t>party</a:t>
            </a:r>
            <a:endParaRPr sz="1800" dirty="0">
              <a:latin typeface="+mj-lt"/>
              <a:cs typeface="Arial"/>
            </a:endParaRPr>
          </a:p>
          <a:p>
            <a:pPr marL="469900">
              <a:lnSpc>
                <a:spcPct val="100000"/>
              </a:lnSpc>
              <a:spcBef>
                <a:spcPts val="430"/>
              </a:spcBef>
            </a:pPr>
            <a:r>
              <a:rPr sz="1800" spc="-10" dirty="0">
                <a:latin typeface="+mj-lt"/>
                <a:cs typeface="Arial"/>
              </a:rPr>
              <a:t>–Hazard</a:t>
            </a:r>
            <a:r>
              <a:rPr sz="1800" spc="5" dirty="0">
                <a:latin typeface="+mj-lt"/>
                <a:cs typeface="Arial"/>
              </a:rPr>
              <a:t> </a:t>
            </a:r>
            <a:r>
              <a:rPr sz="1800" spc="-5" dirty="0">
                <a:latin typeface="+mj-lt"/>
                <a:cs typeface="Arial"/>
              </a:rPr>
              <a:t>class</a:t>
            </a:r>
            <a:endParaRPr sz="1800" dirty="0">
              <a:latin typeface="+mj-lt"/>
              <a:cs typeface="Arial"/>
            </a:endParaRPr>
          </a:p>
          <a:p>
            <a:pPr marL="469900">
              <a:lnSpc>
                <a:spcPct val="100000"/>
              </a:lnSpc>
              <a:spcBef>
                <a:spcPts val="430"/>
              </a:spcBef>
            </a:pPr>
            <a:r>
              <a:rPr sz="1800" spc="-5" dirty="0">
                <a:latin typeface="+mj-lt"/>
                <a:cs typeface="Arial"/>
              </a:rPr>
              <a:t>–Date </a:t>
            </a:r>
            <a:r>
              <a:rPr sz="1800" spc="-10" dirty="0">
                <a:latin typeface="+mj-lt"/>
                <a:cs typeface="Arial"/>
              </a:rPr>
              <a:t>opened </a:t>
            </a:r>
            <a:r>
              <a:rPr sz="1800" spc="-5" dirty="0">
                <a:latin typeface="+mj-lt"/>
                <a:cs typeface="Arial"/>
              </a:rPr>
              <a:t>or </a:t>
            </a:r>
            <a:r>
              <a:rPr sz="1800" spc="-10" dirty="0">
                <a:latin typeface="+mj-lt"/>
                <a:cs typeface="Arial"/>
              </a:rPr>
              <a:t>expiration </a:t>
            </a:r>
            <a:r>
              <a:rPr sz="1800" spc="-5" dirty="0">
                <a:latin typeface="+mj-lt"/>
                <a:cs typeface="Arial"/>
              </a:rPr>
              <a:t>date</a:t>
            </a:r>
            <a:r>
              <a:rPr sz="1800" spc="65" dirty="0">
                <a:latin typeface="+mj-lt"/>
                <a:cs typeface="Arial"/>
              </a:rPr>
              <a:t> </a:t>
            </a:r>
            <a:r>
              <a:rPr sz="1800" spc="-10" dirty="0">
                <a:latin typeface="+mj-lt"/>
                <a:cs typeface="Arial"/>
              </a:rPr>
              <a:t>recommended</a:t>
            </a:r>
            <a:endParaRPr sz="1800" dirty="0">
              <a:latin typeface="+mj-lt"/>
              <a:cs typeface="Arial"/>
            </a:endParaRPr>
          </a:p>
          <a:p>
            <a:pPr marL="241300" marR="5080" indent="-228600">
              <a:lnSpc>
                <a:spcPct val="100000"/>
              </a:lnSpc>
              <a:spcBef>
                <a:spcPts val="495"/>
              </a:spcBef>
              <a:buChar char="•"/>
              <a:tabLst>
                <a:tab pos="240665" algn="l"/>
                <a:tab pos="241300" algn="l"/>
              </a:tabLst>
            </a:pPr>
            <a:r>
              <a:rPr sz="2100" dirty="0">
                <a:latin typeface="+mj-lt"/>
                <a:cs typeface="Arial"/>
              </a:rPr>
              <a:t>All </a:t>
            </a:r>
            <a:r>
              <a:rPr sz="2100" spc="-5" dirty="0">
                <a:latin typeface="+mj-lt"/>
                <a:cs typeface="Arial"/>
              </a:rPr>
              <a:t>mixtures and solutions, composed of 0.1 percent or greater  formaldehyde and all materials capable of releasing  formaldehyde </a:t>
            </a:r>
            <a:r>
              <a:rPr sz="2100" dirty="0">
                <a:latin typeface="+mj-lt"/>
                <a:cs typeface="Arial"/>
              </a:rPr>
              <a:t>in </a:t>
            </a:r>
            <a:r>
              <a:rPr sz="2100" spc="-5" dirty="0">
                <a:latin typeface="+mj-lt"/>
                <a:cs typeface="Arial"/>
              </a:rPr>
              <a:t>excess of 0.1 ppm </a:t>
            </a:r>
            <a:r>
              <a:rPr sz="2100" dirty="0">
                <a:latin typeface="+mj-lt"/>
                <a:cs typeface="Arial"/>
              </a:rPr>
              <a:t>must </a:t>
            </a:r>
            <a:r>
              <a:rPr sz="2100" spc="-5" dirty="0">
                <a:latin typeface="+mj-lt"/>
                <a:cs typeface="Arial"/>
              </a:rPr>
              <a:t>include </a:t>
            </a:r>
            <a:r>
              <a:rPr sz="2100" dirty="0">
                <a:latin typeface="+mj-lt"/>
                <a:cs typeface="Arial"/>
              </a:rPr>
              <a:t>a </a:t>
            </a:r>
            <a:r>
              <a:rPr sz="2100" spc="-5" dirty="0">
                <a:latin typeface="+mj-lt"/>
                <a:cs typeface="Arial"/>
              </a:rPr>
              <a:t>warning  that </a:t>
            </a:r>
            <a:r>
              <a:rPr sz="2100" b="1" spc="-5" dirty="0">
                <a:latin typeface="+mj-lt"/>
                <a:cs typeface="Arial"/>
              </a:rPr>
              <a:t>formaldehyde presents </a:t>
            </a:r>
            <a:r>
              <a:rPr sz="2100" b="1" dirty="0">
                <a:latin typeface="+mj-lt"/>
                <a:cs typeface="Arial"/>
              </a:rPr>
              <a:t>a </a:t>
            </a:r>
            <a:r>
              <a:rPr sz="2100" b="1" spc="-5" dirty="0">
                <a:latin typeface="+mj-lt"/>
                <a:cs typeface="Arial"/>
              </a:rPr>
              <a:t>potential cancer</a:t>
            </a:r>
            <a:r>
              <a:rPr sz="2100" b="1" spc="55" dirty="0">
                <a:latin typeface="+mj-lt"/>
                <a:cs typeface="Arial"/>
              </a:rPr>
              <a:t> </a:t>
            </a:r>
            <a:r>
              <a:rPr sz="2100" b="1" spc="-5" dirty="0">
                <a:latin typeface="+mj-lt"/>
                <a:cs typeface="Arial"/>
              </a:rPr>
              <a:t>hazard</a:t>
            </a:r>
            <a:endParaRPr sz="2100" dirty="0">
              <a:latin typeface="+mj-lt"/>
              <a:cs typeface="Arial"/>
            </a:endParaRPr>
          </a:p>
          <a:p>
            <a:pPr marL="241300" marR="213360" indent="-228600">
              <a:lnSpc>
                <a:spcPct val="100000"/>
              </a:lnSpc>
              <a:spcBef>
                <a:spcPts val="505"/>
              </a:spcBef>
              <a:buFont typeface="Arial"/>
              <a:buChar char="•"/>
              <a:tabLst>
                <a:tab pos="240665" algn="l"/>
                <a:tab pos="241300" algn="l"/>
              </a:tabLst>
            </a:pPr>
            <a:r>
              <a:rPr sz="2100" b="1" spc="-5" dirty="0">
                <a:latin typeface="+mj-lt"/>
                <a:cs typeface="Arial"/>
              </a:rPr>
              <a:t>Store </a:t>
            </a:r>
            <a:r>
              <a:rPr sz="2100" b="1" dirty="0">
                <a:latin typeface="+mj-lt"/>
                <a:cs typeface="Arial"/>
              </a:rPr>
              <a:t>in a </a:t>
            </a:r>
            <a:r>
              <a:rPr sz="2100" b="1" spc="-5" dirty="0">
                <a:latin typeface="+mj-lt"/>
                <a:cs typeface="Arial"/>
              </a:rPr>
              <a:t>secure, closed container below shoulder level  </a:t>
            </a:r>
            <a:r>
              <a:rPr sz="2100" b="1" dirty="0">
                <a:latin typeface="+mj-lt"/>
                <a:cs typeface="Arial"/>
              </a:rPr>
              <a:t>in </a:t>
            </a:r>
            <a:r>
              <a:rPr sz="2100" b="1" spc="-5" dirty="0">
                <a:latin typeface="+mj-lt"/>
                <a:cs typeface="Arial"/>
              </a:rPr>
              <a:t>secondary containment </a:t>
            </a:r>
            <a:r>
              <a:rPr sz="2100" b="1" spc="10" dirty="0">
                <a:latin typeface="+mj-lt"/>
                <a:cs typeface="Arial"/>
              </a:rPr>
              <a:t>with </a:t>
            </a:r>
            <a:r>
              <a:rPr sz="2100" b="1" spc="-5" dirty="0">
                <a:latin typeface="+mj-lt"/>
                <a:cs typeface="Arial"/>
              </a:rPr>
              <a:t>Class </a:t>
            </a:r>
            <a:r>
              <a:rPr sz="2100" b="1" dirty="0">
                <a:latin typeface="+mj-lt"/>
                <a:cs typeface="Arial"/>
              </a:rPr>
              <a:t>9</a:t>
            </a:r>
            <a:r>
              <a:rPr sz="2100" b="1" spc="-35" dirty="0">
                <a:latin typeface="+mj-lt"/>
                <a:cs typeface="Arial"/>
              </a:rPr>
              <a:t> </a:t>
            </a:r>
            <a:r>
              <a:rPr sz="2100" b="1" spc="-5" dirty="0">
                <a:latin typeface="+mj-lt"/>
                <a:cs typeface="Arial"/>
              </a:rPr>
              <a:t>carcinogens</a:t>
            </a:r>
            <a:endParaRPr sz="2100" dirty="0">
              <a:latin typeface="+mj-lt"/>
              <a:cs typeface="Arial"/>
            </a:endParaRPr>
          </a:p>
        </p:txBody>
      </p:sp>
    </p:spTree>
    <p:extLst>
      <p:ext uri="{BB962C8B-B14F-4D97-AF65-F5344CB8AC3E}">
        <p14:creationId xmlns:p14="http://schemas.microsoft.com/office/powerpoint/2010/main" val="96823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785B863-EFD9-4E8B-AE02-847B86C56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306" y="4918757"/>
            <a:ext cx="2743694" cy="15591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r>
              <a:rPr lang="en-US" sz="3200" b="1" dirty="0">
                <a:solidFill>
                  <a:schemeClr val="bg1"/>
                </a:solidFill>
                <a:latin typeface="Georgia" panose="02040502050405020303" pitchFamily="18" charset="0"/>
              </a:rPr>
              <a:t>Required</a:t>
            </a:r>
            <a:r>
              <a:rPr lang="en-US" sz="3200" b="1" spc="-100" dirty="0">
                <a:solidFill>
                  <a:schemeClr val="bg1"/>
                </a:solidFill>
                <a:latin typeface="Georgia" panose="02040502050405020303" pitchFamily="18" charset="0"/>
              </a:rPr>
              <a:t> </a:t>
            </a:r>
            <a:r>
              <a:rPr lang="en-US" sz="3200" b="1" dirty="0">
                <a:solidFill>
                  <a:schemeClr val="bg1"/>
                </a:solidFill>
                <a:latin typeface="Georgia" panose="02040502050405020303" pitchFamily="18" charset="0"/>
              </a:rPr>
              <a:t>Training</a:t>
            </a:r>
            <a:endParaRPr lang="en-US" sz="2850" b="1" dirty="0">
              <a:solidFill>
                <a:schemeClr val="bg1"/>
              </a:solidFill>
              <a:latin typeface="Georgia" panose="02040502050405020303" pitchFamily="18" charset="0"/>
            </a:endParaRPr>
          </a:p>
        </p:txBody>
      </p:sp>
      <p:sp>
        <p:nvSpPr>
          <p:cNvPr id="6" name="object 3">
            <a:extLst>
              <a:ext uri="{FF2B5EF4-FFF2-40B4-BE49-F238E27FC236}">
                <a16:creationId xmlns:a16="http://schemas.microsoft.com/office/drawing/2014/main" id="{44B185EE-9682-4464-A923-992B28C96AAA}"/>
              </a:ext>
            </a:extLst>
          </p:cNvPr>
          <p:cNvSpPr txBox="1"/>
          <p:nvPr/>
        </p:nvSpPr>
        <p:spPr>
          <a:xfrm>
            <a:off x="1055808" y="1570227"/>
            <a:ext cx="7603560" cy="3759362"/>
          </a:xfrm>
          <a:prstGeom prst="rect">
            <a:avLst/>
          </a:prstGeom>
        </p:spPr>
        <p:txBody>
          <a:bodyPr vert="horz" wrap="square" lIns="0" tIns="78105" rIns="0" bIns="0" rtlCol="0">
            <a:spAutoFit/>
          </a:bodyPr>
          <a:lstStyle/>
          <a:p>
            <a:pPr marL="241300" indent="-228600">
              <a:lnSpc>
                <a:spcPct val="100000"/>
              </a:lnSpc>
              <a:spcBef>
                <a:spcPts val="615"/>
              </a:spcBef>
              <a:buChar char="•"/>
              <a:tabLst>
                <a:tab pos="240665" algn="l"/>
                <a:tab pos="241300" algn="l"/>
              </a:tabLst>
            </a:pPr>
            <a:r>
              <a:rPr sz="2500" spc="-5" dirty="0">
                <a:latin typeface="+mj-lt"/>
                <a:cs typeface="Arial"/>
              </a:rPr>
              <a:t>Initial</a:t>
            </a:r>
            <a:r>
              <a:rPr sz="2500" spc="-25" dirty="0">
                <a:latin typeface="+mj-lt"/>
                <a:cs typeface="Arial"/>
              </a:rPr>
              <a:t> </a:t>
            </a:r>
            <a:r>
              <a:rPr sz="2500" spc="-5" dirty="0">
                <a:latin typeface="+mj-lt"/>
                <a:cs typeface="Arial"/>
              </a:rPr>
              <a:t>Training</a:t>
            </a:r>
            <a:endParaRPr sz="2500" dirty="0">
              <a:latin typeface="+mj-lt"/>
              <a:cs typeface="Arial"/>
            </a:endParaRPr>
          </a:p>
          <a:p>
            <a:pPr marL="469900">
              <a:lnSpc>
                <a:spcPct val="100000"/>
              </a:lnSpc>
              <a:spcBef>
                <a:spcPts val="445"/>
              </a:spcBef>
            </a:pPr>
            <a:r>
              <a:rPr sz="2500" spc="-10" dirty="0">
                <a:latin typeface="+mj-lt"/>
                <a:cs typeface="Arial"/>
              </a:rPr>
              <a:t>–Completion </a:t>
            </a:r>
            <a:r>
              <a:rPr sz="2500" spc="-5" dirty="0">
                <a:latin typeface="+mj-lt"/>
                <a:cs typeface="Arial"/>
              </a:rPr>
              <a:t>of this </a:t>
            </a:r>
            <a:r>
              <a:rPr sz="2500" spc="-10" dirty="0">
                <a:latin typeface="+mj-lt"/>
                <a:cs typeface="Arial"/>
              </a:rPr>
              <a:t>presentation and passing grade </a:t>
            </a:r>
            <a:r>
              <a:rPr sz="2500" spc="-5" dirty="0">
                <a:latin typeface="+mj-lt"/>
                <a:cs typeface="Arial"/>
              </a:rPr>
              <a:t>on</a:t>
            </a:r>
            <a:r>
              <a:rPr sz="2500" spc="160" dirty="0">
                <a:latin typeface="+mj-lt"/>
                <a:cs typeface="Arial"/>
              </a:rPr>
              <a:t> </a:t>
            </a:r>
            <a:r>
              <a:rPr sz="2500" spc="-10" dirty="0">
                <a:latin typeface="+mj-lt"/>
                <a:cs typeface="Arial"/>
              </a:rPr>
              <a:t>quiz</a:t>
            </a:r>
            <a:endParaRPr sz="2500" dirty="0">
              <a:latin typeface="+mj-lt"/>
              <a:cs typeface="Arial"/>
            </a:endParaRPr>
          </a:p>
          <a:p>
            <a:pPr marL="829310" marR="55880" indent="-360045">
              <a:lnSpc>
                <a:spcPct val="100000"/>
              </a:lnSpc>
              <a:spcBef>
                <a:spcPts val="434"/>
              </a:spcBef>
            </a:pPr>
            <a:r>
              <a:rPr sz="2500" spc="-10" dirty="0">
                <a:latin typeface="+mj-lt"/>
                <a:cs typeface="Arial"/>
              </a:rPr>
              <a:t>–Specific </a:t>
            </a:r>
            <a:r>
              <a:rPr sz="2500" spc="-5" dirty="0">
                <a:latin typeface="+mj-lt"/>
                <a:cs typeface="Arial"/>
              </a:rPr>
              <a:t>training from supervisor on the safe use of </a:t>
            </a:r>
            <a:r>
              <a:rPr sz="2500" spc="-10" dirty="0">
                <a:latin typeface="+mj-lt"/>
                <a:cs typeface="Arial"/>
              </a:rPr>
              <a:t>formaldehyde </a:t>
            </a:r>
            <a:r>
              <a:rPr sz="2500" spc="-5" dirty="0">
                <a:latin typeface="+mj-lt"/>
                <a:cs typeface="Arial"/>
              </a:rPr>
              <a:t>in </a:t>
            </a:r>
            <a:r>
              <a:rPr sz="2500" spc="-15" dirty="0">
                <a:latin typeface="+mj-lt"/>
                <a:cs typeface="Arial"/>
              </a:rPr>
              <a:t>your work</a:t>
            </a:r>
            <a:r>
              <a:rPr sz="2500" spc="85" dirty="0">
                <a:latin typeface="+mj-lt"/>
                <a:cs typeface="Arial"/>
              </a:rPr>
              <a:t> </a:t>
            </a:r>
            <a:r>
              <a:rPr sz="2500" spc="-10" dirty="0">
                <a:latin typeface="+mj-lt"/>
                <a:cs typeface="Arial"/>
              </a:rPr>
              <a:t>environment</a:t>
            </a:r>
            <a:endParaRPr sz="2500" dirty="0">
              <a:latin typeface="+mj-lt"/>
              <a:cs typeface="Arial"/>
            </a:endParaRPr>
          </a:p>
          <a:p>
            <a:pPr marL="241300" marR="307975" indent="-228600">
              <a:lnSpc>
                <a:spcPct val="100000"/>
              </a:lnSpc>
              <a:spcBef>
                <a:spcPts val="490"/>
              </a:spcBef>
              <a:buChar char="•"/>
              <a:tabLst>
                <a:tab pos="240665" algn="l"/>
                <a:tab pos="241300" algn="l"/>
              </a:tabLst>
            </a:pPr>
            <a:r>
              <a:rPr sz="2500" spc="-5" dirty="0">
                <a:latin typeface="+mj-lt"/>
                <a:cs typeface="Arial"/>
              </a:rPr>
              <a:t>Annual training for all employees exposed </a:t>
            </a:r>
            <a:r>
              <a:rPr sz="2500" dirty="0">
                <a:latin typeface="+mj-lt"/>
                <a:cs typeface="Arial"/>
              </a:rPr>
              <a:t>to </a:t>
            </a:r>
            <a:r>
              <a:rPr sz="2500" spc="-5" dirty="0">
                <a:latin typeface="+mj-lt"/>
                <a:cs typeface="Arial"/>
              </a:rPr>
              <a:t>formaldehyde concentrations of 0.1 ppm or</a:t>
            </a:r>
            <a:r>
              <a:rPr sz="2500" spc="-10" dirty="0">
                <a:latin typeface="+mj-lt"/>
                <a:cs typeface="Arial"/>
              </a:rPr>
              <a:t> </a:t>
            </a:r>
            <a:r>
              <a:rPr sz="2500" spc="-5" dirty="0">
                <a:latin typeface="+mj-lt"/>
                <a:cs typeface="Arial"/>
              </a:rPr>
              <a:t>greater</a:t>
            </a:r>
            <a:endParaRPr sz="2500" dirty="0">
              <a:latin typeface="+mj-lt"/>
              <a:cs typeface="Arial"/>
            </a:endParaRPr>
          </a:p>
          <a:p>
            <a:pPr marL="774700" lvl="1" indent="-152400">
              <a:lnSpc>
                <a:spcPct val="100000"/>
              </a:lnSpc>
              <a:spcBef>
                <a:spcPts val="425"/>
              </a:spcBef>
              <a:buChar char="•"/>
              <a:tabLst>
                <a:tab pos="774700" algn="l"/>
              </a:tabLst>
            </a:pPr>
            <a:r>
              <a:rPr sz="2500" dirty="0">
                <a:latin typeface="+mj-lt"/>
                <a:cs typeface="Arial"/>
              </a:rPr>
              <a:t>ECU </a:t>
            </a:r>
            <a:r>
              <a:rPr sz="2500" spc="-5" dirty="0">
                <a:latin typeface="+mj-lt"/>
                <a:cs typeface="Arial"/>
              </a:rPr>
              <a:t>employees are generally not exposed to concentrations this</a:t>
            </a:r>
            <a:r>
              <a:rPr sz="2500" spc="155" dirty="0">
                <a:latin typeface="+mj-lt"/>
                <a:cs typeface="Arial"/>
              </a:rPr>
              <a:t> </a:t>
            </a:r>
            <a:r>
              <a:rPr sz="2500" spc="-5" dirty="0">
                <a:latin typeface="+mj-lt"/>
                <a:cs typeface="Arial"/>
              </a:rPr>
              <a:t>high</a:t>
            </a:r>
            <a:endParaRPr sz="2500" dirty="0">
              <a:latin typeface="+mj-lt"/>
              <a:cs typeface="Arial"/>
            </a:endParaRPr>
          </a:p>
        </p:txBody>
      </p:sp>
    </p:spTree>
    <p:extLst>
      <p:ext uri="{BB962C8B-B14F-4D97-AF65-F5344CB8AC3E}">
        <p14:creationId xmlns:p14="http://schemas.microsoft.com/office/powerpoint/2010/main" val="108604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67811"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7061"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r>
              <a:rPr lang="en-US" sz="3200" b="1" dirty="0">
                <a:solidFill>
                  <a:schemeClr val="bg1"/>
                </a:solidFill>
                <a:latin typeface="Georgia" panose="02040502050405020303" pitchFamily="18" charset="0"/>
              </a:rPr>
              <a:t>Safe use </a:t>
            </a:r>
            <a:r>
              <a:rPr lang="en-US" sz="3200" b="1" spc="-5" dirty="0">
                <a:solidFill>
                  <a:schemeClr val="bg1"/>
                </a:solidFill>
                <a:latin typeface="Georgia" panose="02040502050405020303" pitchFamily="18" charset="0"/>
              </a:rPr>
              <a:t>in Clinic </a:t>
            </a:r>
            <a:r>
              <a:rPr lang="en-US" sz="3200" b="1" dirty="0">
                <a:solidFill>
                  <a:schemeClr val="bg1"/>
                </a:solidFill>
                <a:latin typeface="Georgia" panose="02040502050405020303" pitchFamily="18" charset="0"/>
              </a:rPr>
              <a:t>or</a:t>
            </a:r>
            <a:r>
              <a:rPr lang="en-US" sz="3200" b="1" spc="-114" dirty="0">
                <a:solidFill>
                  <a:schemeClr val="bg1"/>
                </a:solidFill>
                <a:latin typeface="Georgia" panose="02040502050405020303" pitchFamily="18" charset="0"/>
              </a:rPr>
              <a:t> </a:t>
            </a:r>
            <a:r>
              <a:rPr lang="en-US" sz="3200" b="1" dirty="0">
                <a:solidFill>
                  <a:schemeClr val="bg1"/>
                </a:solidFill>
                <a:latin typeface="Georgia" panose="02040502050405020303" pitchFamily="18" charset="0"/>
              </a:rPr>
              <a:t>Laboratory</a:t>
            </a:r>
            <a:endParaRPr lang="en-US" sz="2850" b="1" dirty="0">
              <a:solidFill>
                <a:schemeClr val="bg1"/>
              </a:solidFill>
              <a:latin typeface="Georgia" panose="02040502050405020303" pitchFamily="18" charset="0"/>
            </a:endParaRPr>
          </a:p>
        </p:txBody>
      </p:sp>
      <p:sp>
        <p:nvSpPr>
          <p:cNvPr id="6" name="object 3">
            <a:extLst>
              <a:ext uri="{FF2B5EF4-FFF2-40B4-BE49-F238E27FC236}">
                <a16:creationId xmlns:a16="http://schemas.microsoft.com/office/drawing/2014/main" id="{835EA77F-6BE3-4DC7-A9D4-8EF3B1D112EC}"/>
              </a:ext>
            </a:extLst>
          </p:cNvPr>
          <p:cNvSpPr txBox="1"/>
          <p:nvPr/>
        </p:nvSpPr>
        <p:spPr>
          <a:xfrm>
            <a:off x="1055809" y="1453908"/>
            <a:ext cx="7200901" cy="3860031"/>
          </a:xfrm>
          <a:prstGeom prst="rect">
            <a:avLst/>
          </a:prstGeom>
        </p:spPr>
        <p:txBody>
          <a:bodyPr vert="horz" wrap="square" lIns="0" tIns="63500" rIns="0" bIns="0" rtlCol="0">
            <a:spAutoFit/>
          </a:bodyPr>
          <a:lstStyle/>
          <a:p>
            <a:pPr marL="241300" marR="175895" indent="-228600">
              <a:spcBef>
                <a:spcPts val="500"/>
              </a:spcBef>
              <a:buChar char="•"/>
              <a:tabLst>
                <a:tab pos="240665" algn="l"/>
                <a:tab pos="241300" algn="l"/>
              </a:tabLst>
            </a:pPr>
            <a:r>
              <a:rPr sz="2400" spc="-5" dirty="0">
                <a:cs typeface="Arial"/>
              </a:rPr>
              <a:t>Create </a:t>
            </a:r>
            <a:r>
              <a:rPr sz="2400" dirty="0">
                <a:cs typeface="Arial"/>
              </a:rPr>
              <a:t>a lab </a:t>
            </a:r>
            <a:r>
              <a:rPr sz="2400" spc="-5" dirty="0">
                <a:cs typeface="Arial"/>
              </a:rPr>
              <a:t>safety </a:t>
            </a:r>
            <a:r>
              <a:rPr sz="2400" dirty="0">
                <a:cs typeface="Arial"/>
              </a:rPr>
              <a:t>plan </a:t>
            </a:r>
            <a:r>
              <a:rPr sz="2400" spc="-5" dirty="0">
                <a:cs typeface="Arial"/>
              </a:rPr>
              <a:t>for formaldehyde</a:t>
            </a:r>
            <a:r>
              <a:rPr lang="en-US" sz="2400" spc="-5" dirty="0">
                <a:cs typeface="Arial"/>
              </a:rPr>
              <a:t> </a:t>
            </a:r>
            <a:r>
              <a:rPr sz="2400" spc="-5" dirty="0">
                <a:cs typeface="Arial"/>
              </a:rPr>
              <a:t>use</a:t>
            </a:r>
            <a:endParaRPr sz="2400" dirty="0">
              <a:cs typeface="Arial"/>
            </a:endParaRPr>
          </a:p>
          <a:p>
            <a:pPr marL="469900">
              <a:spcBef>
                <a:spcPts val="15"/>
              </a:spcBef>
            </a:pPr>
            <a:r>
              <a:rPr lang="en-US" sz="2400" spc="-5" dirty="0">
                <a:cs typeface="Arial"/>
                <a:hlinkClick r:id="rId3"/>
              </a:rPr>
              <a:t>Model plan available</a:t>
            </a:r>
            <a:endParaRPr sz="2400" dirty="0">
              <a:cs typeface="Arial"/>
            </a:endParaRPr>
          </a:p>
          <a:p>
            <a:pPr marL="241300" indent="-228600">
              <a:buChar char="•"/>
              <a:tabLst>
                <a:tab pos="240665" algn="l"/>
                <a:tab pos="241300" algn="l"/>
              </a:tabLst>
            </a:pPr>
            <a:r>
              <a:rPr lang="en-US" sz="2400" dirty="0">
                <a:cs typeface="Arial"/>
              </a:rPr>
              <a:t>S</a:t>
            </a:r>
            <a:r>
              <a:rPr sz="2400" dirty="0">
                <a:cs typeface="Arial"/>
              </a:rPr>
              <a:t>DS</a:t>
            </a:r>
            <a:r>
              <a:rPr sz="2400" spc="-20" dirty="0">
                <a:cs typeface="Arial"/>
              </a:rPr>
              <a:t> </a:t>
            </a:r>
            <a:r>
              <a:rPr sz="2400" dirty="0">
                <a:cs typeface="Arial"/>
              </a:rPr>
              <a:t>available</a:t>
            </a:r>
          </a:p>
          <a:p>
            <a:pPr marL="241300" indent="-228600">
              <a:buChar char="•"/>
              <a:tabLst>
                <a:tab pos="240665" algn="l"/>
                <a:tab pos="241300" algn="l"/>
              </a:tabLst>
            </a:pPr>
            <a:r>
              <a:rPr sz="2400" dirty="0">
                <a:cs typeface="Arial"/>
              </a:rPr>
              <a:t>Know </a:t>
            </a:r>
            <a:r>
              <a:rPr sz="2400" spc="-5" dirty="0">
                <a:cs typeface="Arial"/>
              </a:rPr>
              <a:t>the </a:t>
            </a:r>
            <a:r>
              <a:rPr sz="2400" dirty="0">
                <a:cs typeface="Arial"/>
              </a:rPr>
              <a:t>signs </a:t>
            </a:r>
            <a:r>
              <a:rPr sz="2400" spc="-5" dirty="0">
                <a:cs typeface="Arial"/>
              </a:rPr>
              <a:t>and symptoms of</a:t>
            </a:r>
            <a:r>
              <a:rPr sz="2400" dirty="0">
                <a:cs typeface="Arial"/>
              </a:rPr>
              <a:t> </a:t>
            </a:r>
            <a:r>
              <a:rPr sz="2400" spc="-5" dirty="0">
                <a:cs typeface="Arial"/>
              </a:rPr>
              <a:t>exposure</a:t>
            </a:r>
            <a:endParaRPr sz="2400" dirty="0">
              <a:cs typeface="Arial"/>
            </a:endParaRPr>
          </a:p>
          <a:p>
            <a:pPr marL="241300" marR="1039494" indent="-228600">
              <a:spcBef>
                <a:spcPts val="395"/>
              </a:spcBef>
              <a:buChar char="•"/>
              <a:tabLst>
                <a:tab pos="240665" algn="l"/>
                <a:tab pos="241300" algn="l"/>
              </a:tabLst>
            </a:pPr>
            <a:r>
              <a:rPr sz="2400" dirty="0">
                <a:cs typeface="Arial"/>
              </a:rPr>
              <a:t>Use only in </a:t>
            </a:r>
            <a:r>
              <a:rPr sz="2400" spc="-5" dirty="0">
                <a:cs typeface="Arial"/>
              </a:rPr>
              <a:t>areas designated </a:t>
            </a:r>
            <a:r>
              <a:rPr sz="2400" spc="-10" dirty="0">
                <a:cs typeface="Arial"/>
              </a:rPr>
              <a:t>for</a:t>
            </a:r>
            <a:r>
              <a:rPr lang="en-US" sz="2400" spc="-10" dirty="0">
                <a:cs typeface="Arial"/>
              </a:rPr>
              <a:t> </a:t>
            </a:r>
            <a:r>
              <a:rPr sz="2400" spc="-5" dirty="0">
                <a:cs typeface="Arial"/>
              </a:rPr>
              <a:t>carcinogens</a:t>
            </a:r>
            <a:endParaRPr sz="2400" dirty="0">
              <a:cs typeface="Arial"/>
            </a:endParaRPr>
          </a:p>
          <a:p>
            <a:pPr marL="241300" marR="224154" indent="-228600">
              <a:spcBef>
                <a:spcPts val="409"/>
              </a:spcBef>
              <a:buChar char="•"/>
              <a:tabLst>
                <a:tab pos="240665" algn="l"/>
                <a:tab pos="241300" algn="l"/>
              </a:tabLst>
            </a:pPr>
            <a:r>
              <a:rPr sz="2400" dirty="0">
                <a:cs typeface="Arial"/>
              </a:rPr>
              <a:t>Wear </a:t>
            </a:r>
            <a:r>
              <a:rPr sz="2400" spc="-5" dirty="0">
                <a:cs typeface="Arial"/>
              </a:rPr>
              <a:t>the appropriate </a:t>
            </a:r>
            <a:r>
              <a:rPr sz="2400" dirty="0">
                <a:cs typeface="Arial"/>
              </a:rPr>
              <a:t>personal </a:t>
            </a:r>
            <a:r>
              <a:rPr sz="2400" spc="-5" dirty="0">
                <a:cs typeface="Arial"/>
              </a:rPr>
              <a:t>protective</a:t>
            </a:r>
            <a:r>
              <a:rPr lang="en-US" sz="2400" spc="-5" dirty="0">
                <a:cs typeface="Arial"/>
              </a:rPr>
              <a:t> </a:t>
            </a:r>
            <a:r>
              <a:rPr sz="2400" spc="-5" dirty="0">
                <a:cs typeface="Arial"/>
              </a:rPr>
              <a:t>equipment</a:t>
            </a:r>
            <a:endParaRPr sz="2400" dirty="0">
              <a:cs typeface="Arial"/>
            </a:endParaRPr>
          </a:p>
          <a:p>
            <a:pPr marL="469900">
              <a:spcBef>
                <a:spcPts val="20"/>
              </a:spcBef>
            </a:pPr>
            <a:r>
              <a:rPr sz="2400" spc="-5" dirty="0">
                <a:cs typeface="Arial"/>
              </a:rPr>
              <a:t>–Front or </a:t>
            </a:r>
            <a:r>
              <a:rPr sz="2400" dirty="0">
                <a:cs typeface="Arial"/>
              </a:rPr>
              <a:t>back closing lab</a:t>
            </a:r>
            <a:r>
              <a:rPr sz="2400" spc="-110" dirty="0">
                <a:cs typeface="Arial"/>
              </a:rPr>
              <a:t> </a:t>
            </a:r>
            <a:r>
              <a:rPr sz="2400" dirty="0">
                <a:cs typeface="Arial"/>
              </a:rPr>
              <a:t>coat</a:t>
            </a:r>
          </a:p>
          <a:p>
            <a:pPr marL="469900"/>
            <a:r>
              <a:rPr sz="2400" dirty="0">
                <a:cs typeface="Arial"/>
              </a:rPr>
              <a:t>–Safety</a:t>
            </a:r>
            <a:r>
              <a:rPr sz="2400" spc="-40" dirty="0">
                <a:cs typeface="Arial"/>
              </a:rPr>
              <a:t> </a:t>
            </a:r>
            <a:r>
              <a:rPr sz="2400" spc="-5" dirty="0">
                <a:cs typeface="Arial"/>
              </a:rPr>
              <a:t>goggles</a:t>
            </a:r>
            <a:endParaRPr sz="2400" dirty="0">
              <a:cs typeface="Arial"/>
            </a:endParaRPr>
          </a:p>
          <a:p>
            <a:pPr marL="469900"/>
            <a:r>
              <a:rPr sz="2400" dirty="0">
                <a:cs typeface="Arial"/>
              </a:rPr>
              <a:t>–Nitrile </a:t>
            </a:r>
            <a:r>
              <a:rPr sz="2400" spc="-5" dirty="0">
                <a:cs typeface="Arial"/>
              </a:rPr>
              <a:t>or neoprene</a:t>
            </a:r>
            <a:r>
              <a:rPr sz="2400" spc="-70" dirty="0">
                <a:cs typeface="Arial"/>
              </a:rPr>
              <a:t> </a:t>
            </a:r>
            <a:r>
              <a:rPr sz="2400" spc="-5" dirty="0">
                <a:cs typeface="Arial"/>
              </a:rPr>
              <a:t>gloves</a:t>
            </a:r>
            <a:r>
              <a:rPr lang="en-US" sz="2400" spc="-5" dirty="0">
                <a:cs typeface="Arial"/>
              </a:rPr>
              <a:t> (</a:t>
            </a:r>
            <a:r>
              <a:rPr sz="2400" spc="-10" dirty="0">
                <a:cs typeface="Arial"/>
              </a:rPr>
              <a:t>Latex gloves </a:t>
            </a:r>
            <a:r>
              <a:rPr sz="2400" spc="-5" dirty="0">
                <a:cs typeface="Arial"/>
              </a:rPr>
              <a:t>do </a:t>
            </a:r>
            <a:r>
              <a:rPr sz="2400" spc="-10" dirty="0">
                <a:cs typeface="Arial"/>
              </a:rPr>
              <a:t>not provide any </a:t>
            </a:r>
            <a:r>
              <a:rPr sz="2400" spc="-5" dirty="0">
                <a:cs typeface="Arial"/>
              </a:rPr>
              <a:t>chemical  resistance</a:t>
            </a:r>
            <a:r>
              <a:rPr lang="en-US" sz="2400" spc="-5" dirty="0">
                <a:cs typeface="Arial"/>
              </a:rPr>
              <a:t>)</a:t>
            </a:r>
            <a:endParaRPr sz="2400" dirty="0">
              <a:cs typeface="Arial"/>
            </a:endParaRPr>
          </a:p>
        </p:txBody>
      </p:sp>
      <p:sp>
        <p:nvSpPr>
          <p:cNvPr id="10" name="object 3">
            <a:extLst>
              <a:ext uri="{FF2B5EF4-FFF2-40B4-BE49-F238E27FC236}">
                <a16:creationId xmlns:a16="http://schemas.microsoft.com/office/drawing/2014/main" id="{D84299BB-4D45-452F-86EB-2BB8BE22D6A0}"/>
              </a:ext>
            </a:extLst>
          </p:cNvPr>
          <p:cNvSpPr txBox="1"/>
          <p:nvPr/>
        </p:nvSpPr>
        <p:spPr>
          <a:xfrm>
            <a:off x="1055809" y="5171463"/>
            <a:ext cx="7859197" cy="904543"/>
          </a:xfrm>
          <a:prstGeom prst="rect">
            <a:avLst/>
          </a:prstGeom>
        </p:spPr>
        <p:txBody>
          <a:bodyPr vert="horz" wrap="square" lIns="0" tIns="63500" rIns="0" bIns="0" rtlCol="0">
            <a:spAutoFit/>
          </a:bodyPr>
          <a:lstStyle/>
          <a:p>
            <a:pPr marL="469900">
              <a:lnSpc>
                <a:spcPct val="100000"/>
              </a:lnSpc>
              <a:spcBef>
                <a:spcPts val="5"/>
              </a:spcBef>
            </a:pPr>
            <a:r>
              <a:rPr sz="2400" spc="-5" dirty="0">
                <a:cs typeface="Arial"/>
              </a:rPr>
              <a:t>–No </a:t>
            </a:r>
            <a:r>
              <a:rPr sz="2400" dirty="0">
                <a:cs typeface="Arial"/>
              </a:rPr>
              <a:t>shorts </a:t>
            </a:r>
            <a:r>
              <a:rPr sz="2400" spc="-5" dirty="0">
                <a:cs typeface="Arial"/>
              </a:rPr>
              <a:t>or open </a:t>
            </a:r>
            <a:r>
              <a:rPr sz="2400" dirty="0">
                <a:cs typeface="Arial"/>
              </a:rPr>
              <a:t>toed</a:t>
            </a:r>
            <a:r>
              <a:rPr sz="2400" spc="-95" dirty="0">
                <a:cs typeface="Arial"/>
              </a:rPr>
              <a:t> </a:t>
            </a:r>
            <a:r>
              <a:rPr sz="2400" dirty="0">
                <a:cs typeface="Arial"/>
              </a:rPr>
              <a:t>shoes</a:t>
            </a:r>
            <a:endParaRPr lang="en-US" sz="2400" dirty="0">
              <a:cs typeface="Arial"/>
            </a:endParaRPr>
          </a:p>
          <a:p>
            <a:pPr marL="469900">
              <a:lnSpc>
                <a:spcPct val="100000"/>
              </a:lnSpc>
              <a:spcBef>
                <a:spcPts val="5"/>
              </a:spcBef>
            </a:pPr>
            <a:endParaRPr lang="en-US" sz="1200" dirty="0">
              <a:cs typeface="Arial"/>
            </a:endParaRPr>
          </a:p>
          <a:p>
            <a:pPr marL="241300" marR="5080" indent="-228600">
              <a:lnSpc>
                <a:spcPts val="1630"/>
              </a:lnSpc>
              <a:spcBef>
                <a:spcPts val="395"/>
              </a:spcBef>
              <a:buChar char="•"/>
              <a:tabLst>
                <a:tab pos="240665" algn="l"/>
                <a:tab pos="241300" algn="l"/>
              </a:tabLst>
            </a:pPr>
            <a:r>
              <a:rPr sz="2400" dirty="0">
                <a:cs typeface="Arial"/>
              </a:rPr>
              <a:t>Wash </a:t>
            </a:r>
            <a:r>
              <a:rPr sz="2400" spc="-5" dirty="0">
                <a:cs typeface="Arial"/>
              </a:rPr>
              <a:t>hands, counters and equipment </a:t>
            </a:r>
            <a:r>
              <a:rPr sz="2400" spc="-10" dirty="0">
                <a:cs typeface="Arial"/>
              </a:rPr>
              <a:t>after </a:t>
            </a:r>
            <a:r>
              <a:rPr sz="2400" spc="-5" dirty="0">
                <a:cs typeface="Arial"/>
              </a:rPr>
              <a:t>use</a:t>
            </a:r>
            <a:endParaRPr sz="2400" dirty="0">
              <a:cs typeface="Arial"/>
            </a:endParaRPr>
          </a:p>
        </p:txBody>
      </p:sp>
    </p:spTree>
    <p:extLst>
      <p:ext uri="{BB962C8B-B14F-4D97-AF65-F5344CB8AC3E}">
        <p14:creationId xmlns:p14="http://schemas.microsoft.com/office/powerpoint/2010/main" val="63995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r>
              <a:rPr lang="en-US" sz="3200" b="1" spc="-5" dirty="0">
                <a:solidFill>
                  <a:schemeClr val="bg1"/>
                </a:solidFill>
                <a:latin typeface="Georgia" panose="02040502050405020303" pitchFamily="18" charset="0"/>
              </a:rPr>
              <a:t>Spills </a:t>
            </a:r>
            <a:r>
              <a:rPr lang="en-US" sz="3200" b="1" dirty="0">
                <a:solidFill>
                  <a:schemeClr val="bg1"/>
                </a:solidFill>
                <a:latin typeface="Georgia" panose="02040502050405020303" pitchFamily="18" charset="0"/>
              </a:rPr>
              <a:t>and</a:t>
            </a:r>
            <a:r>
              <a:rPr lang="en-US" sz="3200" b="1" spc="-90" dirty="0">
                <a:solidFill>
                  <a:schemeClr val="bg1"/>
                </a:solidFill>
                <a:latin typeface="Georgia" panose="02040502050405020303" pitchFamily="18" charset="0"/>
              </a:rPr>
              <a:t> </a:t>
            </a:r>
            <a:r>
              <a:rPr lang="en-US" sz="3200" b="1" spc="5" dirty="0">
                <a:solidFill>
                  <a:schemeClr val="bg1"/>
                </a:solidFill>
                <a:latin typeface="Georgia" panose="02040502050405020303" pitchFamily="18" charset="0"/>
              </a:rPr>
              <a:t>Leaks</a:t>
            </a:r>
            <a:endParaRPr lang="en-US" sz="2850" b="1" dirty="0">
              <a:solidFill>
                <a:schemeClr val="bg1"/>
              </a:solidFill>
              <a:latin typeface="Georgia" panose="02040502050405020303" pitchFamily="18" charset="0"/>
            </a:endParaRPr>
          </a:p>
        </p:txBody>
      </p:sp>
      <p:sp>
        <p:nvSpPr>
          <p:cNvPr id="6" name="object 6">
            <a:extLst>
              <a:ext uri="{FF2B5EF4-FFF2-40B4-BE49-F238E27FC236}">
                <a16:creationId xmlns:a16="http://schemas.microsoft.com/office/drawing/2014/main" id="{5C733AD8-560B-4346-A7B4-A6574410B47F}"/>
              </a:ext>
            </a:extLst>
          </p:cNvPr>
          <p:cNvSpPr txBox="1"/>
          <p:nvPr/>
        </p:nvSpPr>
        <p:spPr>
          <a:xfrm>
            <a:off x="1055809" y="1585701"/>
            <a:ext cx="6095872" cy="3961982"/>
          </a:xfrm>
          <a:prstGeom prst="rect">
            <a:avLst/>
          </a:prstGeom>
        </p:spPr>
        <p:txBody>
          <a:bodyPr vert="horz" wrap="square" lIns="0" tIns="12065" rIns="0" bIns="0" rtlCol="0">
            <a:spAutoFit/>
          </a:bodyPr>
          <a:lstStyle/>
          <a:p>
            <a:pPr marL="241300" marR="1091565" indent="-228600">
              <a:lnSpc>
                <a:spcPct val="100000"/>
              </a:lnSpc>
              <a:spcBef>
                <a:spcPts val="95"/>
              </a:spcBef>
              <a:buChar char="•"/>
              <a:tabLst>
                <a:tab pos="240665" algn="l"/>
                <a:tab pos="241300" algn="l"/>
              </a:tabLst>
            </a:pPr>
            <a:r>
              <a:rPr sz="2400" spc="-5" dirty="0">
                <a:latin typeface="+mj-lt"/>
                <a:cs typeface="Arial"/>
              </a:rPr>
              <a:t>Wear suitable personal protective  equipment.</a:t>
            </a:r>
            <a:endParaRPr sz="2400" dirty="0">
              <a:latin typeface="+mj-lt"/>
              <a:cs typeface="Arial"/>
            </a:endParaRPr>
          </a:p>
          <a:p>
            <a:pPr marL="241300" marR="230504" indent="-228600">
              <a:lnSpc>
                <a:spcPct val="100000"/>
              </a:lnSpc>
              <a:spcBef>
                <a:spcPts val="455"/>
              </a:spcBef>
              <a:buChar char="•"/>
              <a:tabLst>
                <a:tab pos="240665" algn="l"/>
                <a:tab pos="241300" algn="l"/>
              </a:tabLst>
            </a:pPr>
            <a:r>
              <a:rPr sz="2400" spc="-10" dirty="0">
                <a:latin typeface="+mj-lt"/>
                <a:cs typeface="Arial"/>
              </a:rPr>
              <a:t>Do </a:t>
            </a:r>
            <a:r>
              <a:rPr sz="2400" spc="-5" dirty="0">
                <a:latin typeface="+mj-lt"/>
                <a:cs typeface="Arial"/>
              </a:rPr>
              <a:t>not touch the spilled material; stop the  leak if it is possible to do so without</a:t>
            </a:r>
            <a:r>
              <a:rPr sz="2400" spc="105" dirty="0">
                <a:latin typeface="+mj-lt"/>
                <a:cs typeface="Arial"/>
              </a:rPr>
              <a:t> </a:t>
            </a:r>
            <a:r>
              <a:rPr sz="2400" spc="-5" dirty="0">
                <a:latin typeface="+mj-lt"/>
                <a:cs typeface="Arial"/>
              </a:rPr>
              <a:t>risk.</a:t>
            </a:r>
            <a:endParaRPr sz="2400" dirty="0">
              <a:latin typeface="+mj-lt"/>
              <a:cs typeface="Arial"/>
            </a:endParaRPr>
          </a:p>
          <a:p>
            <a:pPr marL="241300" indent="-228600">
              <a:lnSpc>
                <a:spcPct val="100000"/>
              </a:lnSpc>
              <a:spcBef>
                <a:spcPts val="455"/>
              </a:spcBef>
              <a:buChar char="•"/>
              <a:tabLst>
                <a:tab pos="240665" algn="l"/>
                <a:tab pos="241300" algn="l"/>
              </a:tabLst>
            </a:pPr>
            <a:r>
              <a:rPr sz="2400" spc="-5" dirty="0">
                <a:latin typeface="+mj-lt"/>
                <a:cs typeface="Arial"/>
              </a:rPr>
              <a:t>Remove sources of</a:t>
            </a:r>
            <a:r>
              <a:rPr sz="2400" spc="45" dirty="0">
                <a:latin typeface="+mj-lt"/>
                <a:cs typeface="Arial"/>
              </a:rPr>
              <a:t> </a:t>
            </a:r>
            <a:r>
              <a:rPr sz="2400" spc="-5" dirty="0">
                <a:latin typeface="+mj-lt"/>
                <a:cs typeface="Arial"/>
              </a:rPr>
              <a:t>ignition.</a:t>
            </a:r>
            <a:endParaRPr sz="2400" dirty="0">
              <a:latin typeface="+mj-lt"/>
              <a:cs typeface="Arial"/>
            </a:endParaRPr>
          </a:p>
          <a:p>
            <a:pPr marL="241300" marR="94615" indent="-228600">
              <a:lnSpc>
                <a:spcPct val="100000"/>
              </a:lnSpc>
              <a:spcBef>
                <a:spcPts val="455"/>
              </a:spcBef>
              <a:buChar char="•"/>
              <a:tabLst>
                <a:tab pos="240665" algn="l"/>
                <a:tab pos="241300" algn="l"/>
              </a:tabLst>
            </a:pPr>
            <a:r>
              <a:rPr sz="2400" spc="-5" dirty="0">
                <a:latin typeface="+mj-lt"/>
                <a:cs typeface="Arial"/>
              </a:rPr>
              <a:t>Isolate the area so others do not</a:t>
            </a:r>
            <a:r>
              <a:rPr lang="en-US" sz="2400" spc="-5" dirty="0">
                <a:latin typeface="+mj-lt"/>
                <a:cs typeface="Arial"/>
              </a:rPr>
              <a:t> </a:t>
            </a:r>
            <a:r>
              <a:rPr sz="2400" spc="-5" dirty="0">
                <a:latin typeface="+mj-lt"/>
                <a:cs typeface="Arial"/>
              </a:rPr>
              <a:t>inadvertently become exposed or transport  the spilled</a:t>
            </a:r>
            <a:r>
              <a:rPr sz="2400" spc="35" dirty="0">
                <a:latin typeface="+mj-lt"/>
                <a:cs typeface="Arial"/>
              </a:rPr>
              <a:t> </a:t>
            </a:r>
            <a:r>
              <a:rPr sz="2400" spc="-5" dirty="0">
                <a:latin typeface="+mj-lt"/>
                <a:cs typeface="Arial"/>
              </a:rPr>
              <a:t>material.</a:t>
            </a:r>
            <a:endParaRPr sz="2400" dirty="0">
              <a:latin typeface="+mj-lt"/>
              <a:cs typeface="Arial"/>
            </a:endParaRPr>
          </a:p>
          <a:p>
            <a:pPr marL="241300" marR="5080" indent="-228600">
              <a:lnSpc>
                <a:spcPct val="100000"/>
              </a:lnSpc>
              <a:spcBef>
                <a:spcPts val="459"/>
              </a:spcBef>
              <a:buChar char="•"/>
              <a:tabLst>
                <a:tab pos="240665" algn="l"/>
                <a:tab pos="241300" algn="l"/>
              </a:tabLst>
            </a:pPr>
            <a:r>
              <a:rPr sz="2400" spc="-5" dirty="0">
                <a:latin typeface="+mj-lt"/>
                <a:cs typeface="Arial"/>
              </a:rPr>
              <a:t>If you cannot safely handle the spill, contact  </a:t>
            </a:r>
            <a:r>
              <a:rPr sz="2400" spc="-10" dirty="0">
                <a:latin typeface="+mj-lt"/>
                <a:cs typeface="Arial"/>
              </a:rPr>
              <a:t>EH&amp;S </a:t>
            </a:r>
            <a:r>
              <a:rPr sz="2400" spc="-5" dirty="0">
                <a:latin typeface="+mj-lt"/>
                <a:cs typeface="Arial"/>
              </a:rPr>
              <a:t>immediately at</a:t>
            </a:r>
            <a:r>
              <a:rPr sz="2400" spc="60" dirty="0">
                <a:latin typeface="+mj-lt"/>
                <a:cs typeface="Arial"/>
              </a:rPr>
              <a:t> </a:t>
            </a:r>
            <a:r>
              <a:rPr sz="2400" spc="-5" dirty="0">
                <a:latin typeface="+mj-lt"/>
                <a:cs typeface="Arial"/>
              </a:rPr>
              <a:t>328-6166.</a:t>
            </a:r>
            <a:endParaRPr sz="2400" dirty="0">
              <a:latin typeface="+mj-lt"/>
              <a:cs typeface="Arial"/>
            </a:endParaRPr>
          </a:p>
        </p:txBody>
      </p:sp>
      <p:pic>
        <p:nvPicPr>
          <p:cNvPr id="2052" name="Picture 4">
            <a:extLst>
              <a:ext uri="{FF2B5EF4-FFF2-40B4-BE49-F238E27FC236}">
                <a16:creationId xmlns:a16="http://schemas.microsoft.com/office/drawing/2014/main" id="{03D5FC34-B5DF-462C-BD34-44D46D801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378" y="3174790"/>
            <a:ext cx="1899805" cy="284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7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0F1DA9-E1FF-456C-96E7-7A582052F0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70726"/>
            <a:ext cx="1346534" cy="761597"/>
          </a:xfrm>
          <a:prstGeom prst="rect">
            <a:avLst/>
          </a:prstGeom>
        </p:spPr>
      </p:pic>
      <p:sp>
        <p:nvSpPr>
          <p:cNvPr id="6" name="Text Placeholder 2">
            <a:extLst>
              <a:ext uri="{FF2B5EF4-FFF2-40B4-BE49-F238E27FC236}">
                <a16:creationId xmlns:a16="http://schemas.microsoft.com/office/drawing/2014/main" id="{A49F9D33-67A0-4863-9757-089F270A7DD4}"/>
              </a:ext>
            </a:extLst>
          </p:cNvPr>
          <p:cNvSpPr>
            <a:spLocks noGrp="1"/>
          </p:cNvSpPr>
          <p:nvPr>
            <p:ph idx="1"/>
          </p:nvPr>
        </p:nvSpPr>
        <p:spPr>
          <a:xfrm>
            <a:off x="907309" y="3156276"/>
            <a:ext cx="7200900" cy="3809999"/>
          </a:xfrm>
        </p:spPr>
        <p:txBody>
          <a:bodyPr>
            <a:normAutofit fontScale="625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nSpc>
                <a:spcPct val="120000"/>
              </a:lnSpc>
              <a:buNone/>
            </a:pPr>
            <a:r>
              <a:rPr lang="en-US" dirty="0"/>
              <a:t>			</a:t>
            </a:r>
          </a:p>
          <a:p>
            <a:pPr marL="0" indent="0">
              <a:lnSpc>
                <a:spcPct val="120000"/>
              </a:lnSpc>
              <a:buNone/>
            </a:pPr>
            <a:r>
              <a:rPr lang="en-US" dirty="0">
                <a:latin typeface="Calibri" panose="020F0502020204030204" pitchFamily="34" charset="0"/>
              </a:rPr>
              <a:t>	</a:t>
            </a:r>
          </a:p>
          <a:p>
            <a:pPr marL="0" indent="0" algn="ctr">
              <a:lnSpc>
                <a:spcPct val="120000"/>
              </a:lnSpc>
              <a:buNone/>
            </a:pPr>
            <a:r>
              <a:rPr lang="en-US" sz="2900" b="1" i="1" dirty="0">
                <a:latin typeface="Lucida Bright" panose="02040602050505020304" pitchFamily="18" charset="0"/>
              </a:rPr>
              <a:t>211 South Jarvis Street, Suite 102, Greenville NC 27858</a:t>
            </a:r>
          </a:p>
          <a:p>
            <a:pPr marL="0" indent="0">
              <a:lnSpc>
                <a:spcPct val="120000"/>
              </a:lnSpc>
              <a:buNone/>
            </a:pPr>
            <a:endParaRPr lang="en-US" sz="2000" dirty="0">
              <a:latin typeface="Calibri" panose="020F0502020204030204" pitchFamily="34" charset="0"/>
            </a:endParaRPr>
          </a:p>
          <a:p>
            <a:pPr marL="0" indent="0">
              <a:lnSpc>
                <a:spcPct val="120000"/>
              </a:lnSpc>
              <a:buNone/>
            </a:pPr>
            <a:r>
              <a:rPr lang="en-US" sz="2000" dirty="0">
                <a:latin typeface="Calibri" panose="020F0502020204030204" pitchFamily="34" charset="0"/>
              </a:rPr>
              <a:t>					</a:t>
            </a:r>
            <a:r>
              <a:rPr lang="en-US" sz="2900" dirty="0">
                <a:latin typeface="Calibri" panose="020F0502020204030204" pitchFamily="34" charset="0"/>
              </a:rPr>
              <a:t>Online: </a:t>
            </a:r>
            <a:r>
              <a:rPr lang="en-US" sz="2900" dirty="0">
                <a:latin typeface="Calibri" panose="020F0502020204030204" pitchFamily="34" charset="0"/>
                <a:hlinkClick r:id="rId3"/>
              </a:rPr>
              <a:t>www.ecu.edu/oehs</a:t>
            </a:r>
            <a:endParaRPr lang="en-US" sz="2900" dirty="0">
              <a:latin typeface="Calibri" panose="020F0502020204030204" pitchFamily="34" charset="0"/>
            </a:endParaRPr>
          </a:p>
          <a:p>
            <a:pPr marL="0" indent="0">
              <a:lnSpc>
                <a:spcPct val="120000"/>
              </a:lnSpc>
              <a:buNone/>
            </a:pPr>
            <a:r>
              <a:rPr lang="en-US" sz="2900" dirty="0">
                <a:latin typeface="Calibri" panose="020F0502020204030204" pitchFamily="34" charset="0"/>
              </a:rPr>
              <a:t>					Email:   </a:t>
            </a:r>
            <a:r>
              <a:rPr lang="en-US" sz="2900" dirty="0">
                <a:latin typeface="Calibri" panose="020F0502020204030204" pitchFamily="34" charset="0"/>
                <a:hlinkClick r:id="rId4"/>
              </a:rPr>
              <a:t>safety@ecu.edu</a:t>
            </a:r>
            <a:endParaRPr lang="en-US" sz="2900" dirty="0">
              <a:latin typeface="Calibri" panose="020F0502020204030204" pitchFamily="34" charset="0"/>
            </a:endParaRPr>
          </a:p>
          <a:p>
            <a:pPr marL="0" indent="0">
              <a:lnSpc>
                <a:spcPct val="120000"/>
              </a:lnSpc>
              <a:buNone/>
            </a:pPr>
            <a:r>
              <a:rPr lang="en-US" sz="2900" dirty="0">
                <a:latin typeface="Calibri" panose="020F0502020204030204" pitchFamily="34" charset="0"/>
              </a:rPr>
              <a:t>					Phone: (252) 328-6166</a:t>
            </a:r>
          </a:p>
          <a:p>
            <a:pPr algn="ctr"/>
            <a:endParaRPr lang="en-US" dirty="0"/>
          </a:p>
          <a:p>
            <a:pPr algn="ctr"/>
            <a:endParaRPr lang="en-US" dirty="0"/>
          </a:p>
          <a:p>
            <a:pPr algn="ctr"/>
            <a:endParaRPr lang="en-US" dirty="0"/>
          </a:p>
          <a:p>
            <a:pPr algn="ctr"/>
            <a:endParaRPr lang="en-US" dirty="0"/>
          </a:p>
          <a:p>
            <a:endParaRPr lang="en-US" dirty="0"/>
          </a:p>
        </p:txBody>
      </p:sp>
      <p:sp>
        <p:nvSpPr>
          <p:cNvPr id="8" name="Title 4">
            <a:extLst>
              <a:ext uri="{FF2B5EF4-FFF2-40B4-BE49-F238E27FC236}">
                <a16:creationId xmlns:a16="http://schemas.microsoft.com/office/drawing/2014/main" id="{F943DABE-F53F-44F7-8ACF-4B91B0BCA8E5}"/>
              </a:ext>
            </a:extLst>
          </p:cNvPr>
          <p:cNvSpPr>
            <a:spLocks noGrp="1"/>
          </p:cNvSpPr>
          <p:nvPr>
            <p:ph type="title"/>
          </p:nvPr>
        </p:nvSpPr>
        <p:spPr>
          <a:xfrm>
            <a:off x="2586545" y="4064296"/>
            <a:ext cx="3842427" cy="770866"/>
          </a:xfrm>
        </p:spPr>
        <p:txBody>
          <a:bodyPr>
            <a:normAutofit/>
          </a:bodyPr>
          <a:lstStyle/>
          <a:p>
            <a:pPr algn="ctr"/>
            <a:r>
              <a:rPr lang="en-US" sz="2800" dirty="0">
                <a:latin typeface="Georgia" panose="02040502050405020303" pitchFamily="18" charset="0"/>
              </a:rPr>
              <a:t>Questions</a:t>
            </a:r>
          </a:p>
        </p:txBody>
      </p:sp>
      <p:sp>
        <p:nvSpPr>
          <p:cNvPr id="2" name="Rectangle 1">
            <a:extLst>
              <a:ext uri="{FF2B5EF4-FFF2-40B4-BE49-F238E27FC236}">
                <a16:creationId xmlns:a16="http://schemas.microsoft.com/office/drawing/2014/main" id="{B7FB144E-E1DF-4A5B-B0C4-3EEA2D547D52}"/>
              </a:ext>
            </a:extLst>
          </p:cNvPr>
          <p:cNvSpPr/>
          <p:nvPr/>
        </p:nvSpPr>
        <p:spPr>
          <a:xfrm>
            <a:off x="3385226" y="2108411"/>
            <a:ext cx="2446916" cy="1015663"/>
          </a:xfrm>
          <a:prstGeom prst="rect">
            <a:avLst/>
          </a:prstGeom>
          <a:solidFill>
            <a:srgbClr val="7030A0"/>
          </a:solidFill>
        </p:spPr>
        <p:txBody>
          <a:bodyPr wrap="square">
            <a:spAutoFit/>
          </a:bodyPr>
          <a:lstStyle/>
          <a:p>
            <a:pPr marL="266700">
              <a:lnSpc>
                <a:spcPct val="100000"/>
              </a:lnSpc>
            </a:pPr>
            <a:r>
              <a:rPr lang="en-US" sz="6000" b="1" u="heavy" dirty="0">
                <a:solidFill>
                  <a:srgbClr val="FFFF00"/>
                </a:solidFill>
                <a:uFill>
                  <a:solidFill>
                    <a:srgbClr val="CCCCFF"/>
                  </a:solidFill>
                </a:uFill>
                <a:latin typeface="Arial"/>
                <a:cs typeface="Arial"/>
                <a:hlinkClick r:id="rId5">
                  <a:extLst>
                    <a:ext uri="{A12FA001-AC4F-418D-AE19-62706E023703}">
                      <ahyp:hlinkClr xmlns:ahyp="http://schemas.microsoft.com/office/drawing/2018/hyperlinkcolor" val="tx"/>
                    </a:ext>
                  </a:extLst>
                </a:hlinkClick>
              </a:rPr>
              <a:t>QUIZ</a:t>
            </a:r>
            <a:endParaRPr lang="en-US" sz="6000" dirty="0">
              <a:solidFill>
                <a:srgbClr val="FFFF00"/>
              </a:solidFill>
              <a:latin typeface="Arial"/>
              <a:cs typeface="Arial"/>
            </a:endParaRPr>
          </a:p>
        </p:txBody>
      </p:sp>
      <p:sp>
        <p:nvSpPr>
          <p:cNvPr id="3" name="Rectangle 2">
            <a:extLst>
              <a:ext uri="{FF2B5EF4-FFF2-40B4-BE49-F238E27FC236}">
                <a16:creationId xmlns:a16="http://schemas.microsoft.com/office/drawing/2014/main" id="{8472972A-7F36-400A-9CB8-8B0B79158E0B}"/>
              </a:ext>
            </a:extLst>
          </p:cNvPr>
          <p:cNvSpPr/>
          <p:nvPr/>
        </p:nvSpPr>
        <p:spPr>
          <a:xfrm>
            <a:off x="778213" y="1025163"/>
            <a:ext cx="8453505" cy="477054"/>
          </a:xfrm>
          <a:prstGeom prst="rect">
            <a:avLst/>
          </a:prstGeom>
        </p:spPr>
        <p:txBody>
          <a:bodyPr wrap="square">
            <a:spAutoFit/>
          </a:bodyPr>
          <a:lstStyle/>
          <a:p>
            <a:pPr marL="38100">
              <a:lnSpc>
                <a:spcPct val="100000"/>
              </a:lnSpc>
              <a:spcBef>
                <a:spcPts val="505"/>
              </a:spcBef>
              <a:tabLst>
                <a:tab pos="266065" algn="l"/>
                <a:tab pos="266700" algn="l"/>
              </a:tabLst>
            </a:pPr>
            <a:r>
              <a:rPr lang="en-US" sz="2500" dirty="0">
                <a:latin typeface="+mj-lt"/>
                <a:cs typeface="Arial"/>
              </a:rPr>
              <a:t>To </a:t>
            </a:r>
            <a:r>
              <a:rPr lang="en-US" sz="2500" spc="-5" dirty="0">
                <a:latin typeface="+mj-lt"/>
                <a:cs typeface="Arial"/>
              </a:rPr>
              <a:t>receive credit for this training please complete the</a:t>
            </a:r>
            <a:r>
              <a:rPr lang="en-US" sz="2500" spc="-20" dirty="0">
                <a:latin typeface="+mj-lt"/>
                <a:cs typeface="Arial"/>
              </a:rPr>
              <a:t> </a:t>
            </a:r>
            <a:r>
              <a:rPr lang="en-US" sz="2500" spc="-5" dirty="0">
                <a:latin typeface="+mj-lt"/>
                <a:cs typeface="Arial"/>
              </a:rPr>
              <a:t>linked</a:t>
            </a:r>
            <a:endParaRPr lang="en-US" sz="2500" dirty="0">
              <a:latin typeface="+mj-lt"/>
              <a:cs typeface="Arial"/>
            </a:endParaRPr>
          </a:p>
        </p:txBody>
      </p:sp>
    </p:spTree>
    <p:extLst>
      <p:ext uri="{BB962C8B-B14F-4D97-AF65-F5344CB8AC3E}">
        <p14:creationId xmlns:p14="http://schemas.microsoft.com/office/powerpoint/2010/main" val="179637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Uses of Formaldehyde</a:t>
            </a:r>
            <a:endParaRPr lang="en-US" sz="2850" b="1" dirty="0">
              <a:solidFill>
                <a:schemeClr val="bg1"/>
              </a:solidFill>
              <a:latin typeface="Georgia" panose="02040502050405020303" pitchFamily="18" charset="0"/>
            </a:endParaRPr>
          </a:p>
        </p:txBody>
      </p:sp>
      <p:sp>
        <p:nvSpPr>
          <p:cNvPr id="9" name="object 3">
            <a:extLst>
              <a:ext uri="{FF2B5EF4-FFF2-40B4-BE49-F238E27FC236}">
                <a16:creationId xmlns:a16="http://schemas.microsoft.com/office/drawing/2014/main" id="{2633F528-1A01-4D3E-829C-770DAF3B79E1}"/>
              </a:ext>
            </a:extLst>
          </p:cNvPr>
          <p:cNvSpPr txBox="1"/>
          <p:nvPr/>
        </p:nvSpPr>
        <p:spPr>
          <a:xfrm>
            <a:off x="1055809" y="1541479"/>
            <a:ext cx="7647940" cy="3716402"/>
          </a:xfrm>
          <a:prstGeom prst="rect">
            <a:avLst/>
          </a:prstGeom>
        </p:spPr>
        <p:txBody>
          <a:bodyPr vert="horz" wrap="square" lIns="0" tIns="73660" rIns="0" bIns="0" rtlCol="0">
            <a:spAutoFit/>
          </a:bodyPr>
          <a:lstStyle/>
          <a:p>
            <a:pPr marL="241300" indent="-228600">
              <a:lnSpc>
                <a:spcPct val="100000"/>
              </a:lnSpc>
              <a:spcBef>
                <a:spcPts val="580"/>
              </a:spcBef>
              <a:buChar char="•"/>
              <a:tabLst>
                <a:tab pos="240665" algn="l"/>
                <a:tab pos="241300" algn="l"/>
              </a:tabLst>
            </a:pPr>
            <a:r>
              <a:rPr sz="2200" spc="-5" dirty="0">
                <a:latin typeface="+mj-lt"/>
                <a:cs typeface="Arial"/>
              </a:rPr>
              <a:t>Preservative in </a:t>
            </a:r>
            <a:r>
              <a:rPr sz="2200" dirty="0">
                <a:latin typeface="+mj-lt"/>
                <a:cs typeface="Arial"/>
              </a:rPr>
              <a:t>medical</a:t>
            </a:r>
            <a:r>
              <a:rPr sz="2200" spc="-50" dirty="0">
                <a:latin typeface="+mj-lt"/>
                <a:cs typeface="Arial"/>
              </a:rPr>
              <a:t> </a:t>
            </a:r>
            <a:r>
              <a:rPr sz="2200" dirty="0">
                <a:latin typeface="+mj-lt"/>
                <a:cs typeface="Arial"/>
              </a:rPr>
              <a:t>laboratories</a:t>
            </a:r>
          </a:p>
          <a:p>
            <a:pPr marL="241300" indent="-228600">
              <a:lnSpc>
                <a:spcPct val="100000"/>
              </a:lnSpc>
              <a:spcBef>
                <a:spcPts val="480"/>
              </a:spcBef>
              <a:buChar char="•"/>
              <a:tabLst>
                <a:tab pos="240665" algn="l"/>
                <a:tab pos="241300" algn="l"/>
              </a:tabLst>
            </a:pPr>
            <a:r>
              <a:rPr sz="2200" spc="-5" dirty="0">
                <a:latin typeface="+mj-lt"/>
                <a:cs typeface="Arial"/>
              </a:rPr>
              <a:t>Embalming </a:t>
            </a:r>
            <a:r>
              <a:rPr sz="2200" dirty="0">
                <a:latin typeface="+mj-lt"/>
                <a:cs typeface="Arial"/>
              </a:rPr>
              <a:t>agent </a:t>
            </a:r>
            <a:r>
              <a:rPr sz="2200" spc="-5" dirty="0">
                <a:latin typeface="+mj-lt"/>
                <a:cs typeface="Arial"/>
              </a:rPr>
              <a:t>in</a:t>
            </a:r>
            <a:r>
              <a:rPr sz="2200" spc="-45" dirty="0">
                <a:latin typeface="+mj-lt"/>
                <a:cs typeface="Arial"/>
              </a:rPr>
              <a:t> </a:t>
            </a:r>
            <a:r>
              <a:rPr sz="2200" dirty="0">
                <a:latin typeface="+mj-lt"/>
                <a:cs typeface="Arial"/>
              </a:rPr>
              <a:t>mortuaries</a:t>
            </a:r>
          </a:p>
          <a:p>
            <a:pPr marL="241300" marR="673100" indent="-228600">
              <a:lnSpc>
                <a:spcPct val="100000"/>
              </a:lnSpc>
              <a:spcBef>
                <a:spcPts val="480"/>
              </a:spcBef>
              <a:buChar char="•"/>
              <a:tabLst>
                <a:tab pos="240665" algn="l"/>
                <a:tab pos="241300" algn="l"/>
              </a:tabLst>
            </a:pPr>
            <a:r>
              <a:rPr sz="2200" spc="-5" dirty="0">
                <a:latin typeface="+mj-lt"/>
                <a:cs typeface="Arial"/>
              </a:rPr>
              <a:t>Manufacture </a:t>
            </a:r>
            <a:r>
              <a:rPr sz="2200" dirty="0">
                <a:latin typeface="+mj-lt"/>
                <a:cs typeface="Arial"/>
              </a:rPr>
              <a:t>of urea, phenol, and </a:t>
            </a:r>
            <a:r>
              <a:rPr sz="2200" spc="-5" dirty="0">
                <a:latin typeface="+mj-lt"/>
                <a:cs typeface="Arial"/>
              </a:rPr>
              <a:t>melamine </a:t>
            </a:r>
            <a:r>
              <a:rPr sz="2200" dirty="0">
                <a:latin typeface="+mj-lt"/>
                <a:cs typeface="Arial"/>
              </a:rPr>
              <a:t>resins and </a:t>
            </a:r>
            <a:r>
              <a:rPr sz="2200" spc="-5" dirty="0">
                <a:latin typeface="+mj-lt"/>
                <a:cs typeface="Arial"/>
              </a:rPr>
              <a:t>for</a:t>
            </a:r>
            <a:r>
              <a:rPr sz="2200" spc="-165" dirty="0">
                <a:latin typeface="+mj-lt"/>
                <a:cs typeface="Arial"/>
              </a:rPr>
              <a:t> </a:t>
            </a:r>
            <a:r>
              <a:rPr sz="2200" dirty="0">
                <a:latin typeface="+mj-lt"/>
                <a:cs typeface="Arial"/>
              </a:rPr>
              <a:t>a </a:t>
            </a:r>
            <a:r>
              <a:rPr sz="2200" spc="-5" dirty="0">
                <a:latin typeface="+mj-lt"/>
                <a:cs typeface="Arial"/>
              </a:rPr>
              <a:t>variety </a:t>
            </a:r>
            <a:r>
              <a:rPr sz="2200" dirty="0">
                <a:latin typeface="+mj-lt"/>
                <a:cs typeface="Arial"/>
              </a:rPr>
              <a:t>of special industrial</a:t>
            </a:r>
            <a:r>
              <a:rPr sz="2200" spc="-85" dirty="0">
                <a:latin typeface="+mj-lt"/>
                <a:cs typeface="Arial"/>
              </a:rPr>
              <a:t> </a:t>
            </a:r>
            <a:r>
              <a:rPr sz="2200" dirty="0">
                <a:latin typeface="+mj-lt"/>
                <a:cs typeface="Arial"/>
              </a:rPr>
              <a:t>chemicals</a:t>
            </a:r>
          </a:p>
          <a:p>
            <a:pPr marL="241300" marR="317500" indent="-228600">
              <a:lnSpc>
                <a:spcPct val="100000"/>
              </a:lnSpc>
              <a:spcBef>
                <a:spcPts val="480"/>
              </a:spcBef>
              <a:buChar char="•"/>
              <a:tabLst>
                <a:tab pos="240665" algn="l"/>
                <a:tab pos="241300" algn="l"/>
              </a:tabLst>
            </a:pPr>
            <a:r>
              <a:rPr sz="2200" dirty="0">
                <a:latin typeface="+mj-lt"/>
                <a:cs typeface="Arial"/>
              </a:rPr>
              <a:t>Adhesives </a:t>
            </a:r>
            <a:r>
              <a:rPr sz="2200" spc="-5" dirty="0">
                <a:latin typeface="+mj-lt"/>
                <a:cs typeface="Arial"/>
              </a:rPr>
              <a:t>in </a:t>
            </a:r>
            <a:r>
              <a:rPr sz="2200" dirty="0">
                <a:latin typeface="+mj-lt"/>
                <a:cs typeface="Arial"/>
              </a:rPr>
              <a:t>the </a:t>
            </a:r>
            <a:r>
              <a:rPr sz="2200" spc="-5" dirty="0">
                <a:latin typeface="+mj-lt"/>
                <a:cs typeface="Arial"/>
              </a:rPr>
              <a:t>manufacture </a:t>
            </a:r>
            <a:r>
              <a:rPr sz="2200" dirty="0">
                <a:latin typeface="+mj-lt"/>
                <a:cs typeface="Arial"/>
              </a:rPr>
              <a:t>of particle board, fiberboard,</a:t>
            </a:r>
            <a:r>
              <a:rPr sz="2200" spc="-204" dirty="0">
                <a:latin typeface="+mj-lt"/>
                <a:cs typeface="Arial"/>
              </a:rPr>
              <a:t> </a:t>
            </a:r>
            <a:r>
              <a:rPr sz="2200" dirty="0">
                <a:latin typeface="+mj-lt"/>
                <a:cs typeface="Arial"/>
              </a:rPr>
              <a:t>and  plywood, and </a:t>
            </a:r>
            <a:r>
              <a:rPr sz="2200" spc="-5" dirty="0">
                <a:latin typeface="+mj-lt"/>
                <a:cs typeface="Arial"/>
              </a:rPr>
              <a:t>for </a:t>
            </a:r>
            <a:r>
              <a:rPr sz="2200" dirty="0">
                <a:latin typeface="+mj-lt"/>
                <a:cs typeface="Arial"/>
              </a:rPr>
              <a:t>molding, paper </a:t>
            </a:r>
            <a:r>
              <a:rPr sz="2200" spc="-5" dirty="0">
                <a:latin typeface="+mj-lt"/>
                <a:cs typeface="Arial"/>
              </a:rPr>
              <a:t>treating </a:t>
            </a:r>
            <a:r>
              <a:rPr sz="2200" dirty="0">
                <a:latin typeface="+mj-lt"/>
                <a:cs typeface="Arial"/>
              </a:rPr>
              <a:t>and coating, </a:t>
            </a:r>
            <a:r>
              <a:rPr sz="2200" spc="-5" dirty="0">
                <a:latin typeface="+mj-lt"/>
                <a:cs typeface="Arial"/>
              </a:rPr>
              <a:t>textile  treating, </a:t>
            </a:r>
            <a:r>
              <a:rPr sz="2200" dirty="0">
                <a:latin typeface="+mj-lt"/>
                <a:cs typeface="Arial"/>
              </a:rPr>
              <a:t>surface coating, and foams </a:t>
            </a:r>
            <a:r>
              <a:rPr sz="2200" spc="-5" dirty="0">
                <a:latin typeface="+mj-lt"/>
                <a:cs typeface="Arial"/>
              </a:rPr>
              <a:t>for</a:t>
            </a:r>
            <a:r>
              <a:rPr sz="2200" spc="-165" dirty="0">
                <a:latin typeface="+mj-lt"/>
                <a:cs typeface="Arial"/>
              </a:rPr>
              <a:t> </a:t>
            </a:r>
            <a:r>
              <a:rPr sz="2200" spc="-5" dirty="0">
                <a:latin typeface="+mj-lt"/>
                <a:cs typeface="Arial"/>
              </a:rPr>
              <a:t>insulation</a:t>
            </a:r>
            <a:endParaRPr sz="2200" dirty="0">
              <a:latin typeface="+mj-lt"/>
              <a:cs typeface="Arial"/>
            </a:endParaRPr>
          </a:p>
          <a:p>
            <a:pPr marL="241300" marR="5080" indent="-228600">
              <a:lnSpc>
                <a:spcPct val="100000"/>
              </a:lnSpc>
              <a:spcBef>
                <a:spcPts val="480"/>
              </a:spcBef>
              <a:buChar char="•"/>
              <a:tabLst>
                <a:tab pos="240665" algn="l"/>
                <a:tab pos="241300" algn="l"/>
              </a:tabLst>
            </a:pPr>
            <a:r>
              <a:rPr sz="2200" dirty="0">
                <a:latin typeface="+mj-lt"/>
                <a:cs typeface="Arial"/>
              </a:rPr>
              <a:t>Formaldehyde </a:t>
            </a:r>
            <a:r>
              <a:rPr sz="2200" spc="-5" dirty="0">
                <a:latin typeface="+mj-lt"/>
                <a:cs typeface="Arial"/>
              </a:rPr>
              <a:t>is </a:t>
            </a:r>
            <a:r>
              <a:rPr sz="2200" dirty="0">
                <a:latin typeface="+mj-lt"/>
                <a:cs typeface="Arial"/>
              </a:rPr>
              <a:t>also used as a </a:t>
            </a:r>
            <a:r>
              <a:rPr sz="2200" spc="-5" dirty="0">
                <a:latin typeface="+mj-lt"/>
                <a:cs typeface="Arial"/>
              </a:rPr>
              <a:t>treatment for athlete's foot, in  </a:t>
            </a:r>
            <a:r>
              <a:rPr sz="2200" dirty="0">
                <a:latin typeface="+mj-lt"/>
                <a:cs typeface="Arial"/>
              </a:rPr>
              <a:t>cough drops, skin disinfectants, mouthwashes, spermatic</a:t>
            </a:r>
            <a:r>
              <a:rPr sz="2200" spc="-254" dirty="0">
                <a:latin typeface="+mj-lt"/>
                <a:cs typeface="Arial"/>
              </a:rPr>
              <a:t> </a:t>
            </a:r>
            <a:r>
              <a:rPr sz="2200" dirty="0">
                <a:latin typeface="+mj-lt"/>
                <a:cs typeface="Arial"/>
              </a:rPr>
              <a:t>creams,  as a disinfectant </a:t>
            </a:r>
            <a:r>
              <a:rPr sz="2200" spc="-5" dirty="0">
                <a:latin typeface="+mj-lt"/>
                <a:cs typeface="Arial"/>
              </a:rPr>
              <a:t>for </a:t>
            </a:r>
            <a:r>
              <a:rPr sz="2200" dirty="0">
                <a:latin typeface="+mj-lt"/>
                <a:cs typeface="Arial"/>
              </a:rPr>
              <a:t>vasectomies and root</a:t>
            </a:r>
            <a:r>
              <a:rPr sz="2200" spc="-175" dirty="0">
                <a:latin typeface="+mj-lt"/>
                <a:cs typeface="Arial"/>
              </a:rPr>
              <a:t> </a:t>
            </a:r>
            <a:r>
              <a:rPr sz="2200" dirty="0">
                <a:latin typeface="+mj-lt"/>
                <a:cs typeface="Arial"/>
              </a:rPr>
              <a:t>canals</a:t>
            </a:r>
          </a:p>
        </p:txBody>
      </p:sp>
    </p:spTree>
    <p:extLst>
      <p:ext uri="{BB962C8B-B14F-4D97-AF65-F5344CB8AC3E}">
        <p14:creationId xmlns:p14="http://schemas.microsoft.com/office/powerpoint/2010/main" val="187416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Chemical Description</a:t>
            </a:r>
            <a:endParaRPr lang="en-US" sz="2850" b="1" dirty="0">
              <a:solidFill>
                <a:schemeClr val="bg1"/>
              </a:solidFill>
              <a:latin typeface="Georgia" panose="02040502050405020303" pitchFamily="18" charset="0"/>
            </a:endParaRPr>
          </a:p>
        </p:txBody>
      </p:sp>
      <p:sp>
        <p:nvSpPr>
          <p:cNvPr id="10" name="object 3">
            <a:extLst>
              <a:ext uri="{FF2B5EF4-FFF2-40B4-BE49-F238E27FC236}">
                <a16:creationId xmlns:a16="http://schemas.microsoft.com/office/drawing/2014/main" id="{38BC2053-6FEE-4306-BDE7-A6706A87D366}"/>
              </a:ext>
            </a:extLst>
          </p:cNvPr>
          <p:cNvSpPr txBox="1"/>
          <p:nvPr/>
        </p:nvSpPr>
        <p:spPr>
          <a:xfrm>
            <a:off x="1055809" y="1575171"/>
            <a:ext cx="5215890" cy="4015843"/>
          </a:xfrm>
          <a:prstGeom prst="rect">
            <a:avLst/>
          </a:prstGeom>
        </p:spPr>
        <p:txBody>
          <a:bodyPr vert="horz" wrap="square" lIns="0" tIns="70485" rIns="0" bIns="0" rtlCol="0">
            <a:spAutoFit/>
          </a:bodyPr>
          <a:lstStyle/>
          <a:p>
            <a:pPr marL="241300" indent="-228600">
              <a:lnSpc>
                <a:spcPct val="100000"/>
              </a:lnSpc>
              <a:spcBef>
                <a:spcPts val="555"/>
              </a:spcBef>
              <a:buChar char="•"/>
              <a:tabLst>
                <a:tab pos="240665" algn="l"/>
                <a:tab pos="241300" algn="l"/>
              </a:tabLst>
            </a:pPr>
            <a:r>
              <a:rPr sz="1900" spc="-5" dirty="0">
                <a:latin typeface="+mj-lt"/>
                <a:cs typeface="Arial"/>
              </a:rPr>
              <a:t>Chemical formula:</a:t>
            </a:r>
            <a:r>
              <a:rPr sz="1900" spc="50" dirty="0">
                <a:latin typeface="+mj-lt"/>
                <a:cs typeface="Arial"/>
              </a:rPr>
              <a:t> </a:t>
            </a:r>
            <a:r>
              <a:rPr sz="1900" spc="-10" dirty="0">
                <a:latin typeface="+mj-lt"/>
                <a:cs typeface="Arial"/>
              </a:rPr>
              <a:t>HCHO</a:t>
            </a:r>
            <a:endParaRPr sz="1900" dirty="0">
              <a:latin typeface="+mj-lt"/>
              <a:cs typeface="Arial"/>
            </a:endParaRPr>
          </a:p>
          <a:p>
            <a:pPr marL="241300" indent="-228600">
              <a:lnSpc>
                <a:spcPct val="100000"/>
              </a:lnSpc>
              <a:spcBef>
                <a:spcPts val="455"/>
              </a:spcBef>
              <a:buChar char="•"/>
              <a:tabLst>
                <a:tab pos="240665" algn="l"/>
                <a:tab pos="241300" algn="l"/>
              </a:tabLst>
            </a:pPr>
            <a:r>
              <a:rPr sz="1900" spc="-5" dirty="0">
                <a:latin typeface="+mj-lt"/>
                <a:cs typeface="Arial"/>
              </a:rPr>
              <a:t>Colorless gas </a:t>
            </a:r>
            <a:r>
              <a:rPr sz="1900" spc="-10" dirty="0">
                <a:latin typeface="+mj-lt"/>
                <a:cs typeface="Arial"/>
              </a:rPr>
              <a:t>with </a:t>
            </a:r>
            <a:r>
              <a:rPr sz="1900" spc="-5" dirty="0">
                <a:latin typeface="+mj-lt"/>
                <a:cs typeface="Arial"/>
              </a:rPr>
              <a:t>a pungent, suffocating</a:t>
            </a:r>
            <a:r>
              <a:rPr sz="1900" spc="160" dirty="0">
                <a:latin typeface="+mj-lt"/>
                <a:cs typeface="Arial"/>
              </a:rPr>
              <a:t> </a:t>
            </a:r>
            <a:r>
              <a:rPr sz="1900" spc="-5" dirty="0">
                <a:latin typeface="+mj-lt"/>
                <a:cs typeface="Arial"/>
              </a:rPr>
              <a:t>odor</a:t>
            </a:r>
            <a:endParaRPr sz="1900" dirty="0">
              <a:latin typeface="+mj-lt"/>
              <a:cs typeface="Arial"/>
            </a:endParaRPr>
          </a:p>
          <a:p>
            <a:pPr marL="241300" indent="-228600">
              <a:lnSpc>
                <a:spcPct val="100000"/>
              </a:lnSpc>
              <a:spcBef>
                <a:spcPts val="455"/>
              </a:spcBef>
              <a:buChar char="•"/>
              <a:tabLst>
                <a:tab pos="240665" algn="l"/>
                <a:tab pos="241300" algn="l"/>
              </a:tabLst>
            </a:pPr>
            <a:r>
              <a:rPr sz="1900" spc="-5" dirty="0">
                <a:latin typeface="+mj-lt"/>
                <a:cs typeface="Arial"/>
              </a:rPr>
              <a:t>Synonyms</a:t>
            </a:r>
            <a:endParaRPr sz="1900" dirty="0">
              <a:latin typeface="+mj-lt"/>
              <a:cs typeface="Arial"/>
            </a:endParaRPr>
          </a:p>
          <a:p>
            <a:pPr marL="508000" marR="573405" indent="-38735">
              <a:lnSpc>
                <a:spcPct val="100000"/>
              </a:lnSpc>
              <a:spcBef>
                <a:spcPts val="400"/>
              </a:spcBef>
            </a:pPr>
            <a:r>
              <a:rPr sz="1900" spc="-10" dirty="0">
                <a:latin typeface="+mj-lt"/>
                <a:cs typeface="Arial"/>
              </a:rPr>
              <a:t>–Gaseous formaldehyde are </a:t>
            </a:r>
            <a:r>
              <a:rPr sz="1900" spc="-5" dirty="0">
                <a:latin typeface="+mj-lt"/>
                <a:cs typeface="Arial"/>
              </a:rPr>
              <a:t>methanal, </a:t>
            </a:r>
            <a:r>
              <a:rPr sz="1900" spc="-10" dirty="0">
                <a:latin typeface="+mj-lt"/>
                <a:cs typeface="Arial"/>
              </a:rPr>
              <a:t>methyl</a:t>
            </a:r>
            <a:r>
              <a:rPr lang="en-US" sz="1900" spc="-10" dirty="0">
                <a:latin typeface="+mj-lt"/>
                <a:cs typeface="Arial"/>
              </a:rPr>
              <a:t> </a:t>
            </a:r>
            <a:r>
              <a:rPr sz="1900" spc="-10" dirty="0">
                <a:latin typeface="+mj-lt"/>
                <a:cs typeface="Arial"/>
              </a:rPr>
              <a:t>aldehyde, and methylene</a:t>
            </a:r>
            <a:r>
              <a:rPr sz="1900" spc="50" dirty="0">
                <a:latin typeface="+mj-lt"/>
                <a:cs typeface="Arial"/>
              </a:rPr>
              <a:t> </a:t>
            </a:r>
            <a:r>
              <a:rPr sz="1900" spc="-10" dirty="0">
                <a:latin typeface="+mj-lt"/>
                <a:cs typeface="Arial"/>
              </a:rPr>
              <a:t>oxide</a:t>
            </a:r>
            <a:endParaRPr sz="1900" dirty="0">
              <a:latin typeface="+mj-lt"/>
              <a:cs typeface="Arial"/>
            </a:endParaRPr>
          </a:p>
          <a:p>
            <a:pPr marL="469900">
              <a:lnSpc>
                <a:spcPct val="100000"/>
              </a:lnSpc>
              <a:spcBef>
                <a:spcPts val="380"/>
              </a:spcBef>
            </a:pPr>
            <a:r>
              <a:rPr sz="1900" spc="-10" dirty="0">
                <a:latin typeface="+mj-lt"/>
                <a:cs typeface="Arial"/>
              </a:rPr>
              <a:t>–Aqueous </a:t>
            </a:r>
            <a:r>
              <a:rPr sz="1900" spc="-5" dirty="0">
                <a:latin typeface="+mj-lt"/>
                <a:cs typeface="Arial"/>
              </a:rPr>
              <a:t>solution </a:t>
            </a:r>
            <a:r>
              <a:rPr sz="1900" dirty="0">
                <a:latin typeface="+mj-lt"/>
                <a:cs typeface="Arial"/>
              </a:rPr>
              <a:t>is</a:t>
            </a:r>
            <a:r>
              <a:rPr sz="1900" spc="-10" dirty="0">
                <a:latin typeface="+mj-lt"/>
                <a:cs typeface="Arial"/>
              </a:rPr>
              <a:t> </a:t>
            </a:r>
            <a:r>
              <a:rPr sz="1900" spc="-5" dirty="0">
                <a:latin typeface="+mj-lt"/>
                <a:cs typeface="Arial"/>
              </a:rPr>
              <a:t>formalin</a:t>
            </a:r>
            <a:endParaRPr sz="1900" dirty="0">
              <a:latin typeface="+mj-lt"/>
              <a:cs typeface="Arial"/>
            </a:endParaRPr>
          </a:p>
          <a:p>
            <a:pPr marL="241300" indent="-228600">
              <a:lnSpc>
                <a:spcPct val="100000"/>
              </a:lnSpc>
              <a:spcBef>
                <a:spcPts val="445"/>
              </a:spcBef>
              <a:buChar char="•"/>
              <a:tabLst>
                <a:tab pos="240665" algn="l"/>
                <a:tab pos="241300" algn="l"/>
              </a:tabLst>
            </a:pPr>
            <a:r>
              <a:rPr sz="1900" spc="-5" dirty="0">
                <a:latin typeface="+mj-lt"/>
                <a:cs typeface="Arial"/>
              </a:rPr>
              <a:t>Highly flammable gas or a combustible</a:t>
            </a:r>
            <a:r>
              <a:rPr sz="1900" spc="114" dirty="0">
                <a:latin typeface="+mj-lt"/>
                <a:cs typeface="Arial"/>
              </a:rPr>
              <a:t> </a:t>
            </a:r>
            <a:r>
              <a:rPr sz="1900" spc="-5" dirty="0">
                <a:latin typeface="+mj-lt"/>
                <a:cs typeface="Arial"/>
              </a:rPr>
              <a:t>liquid</a:t>
            </a:r>
            <a:endParaRPr sz="1900" dirty="0">
              <a:latin typeface="+mj-lt"/>
              <a:cs typeface="Arial"/>
            </a:endParaRPr>
          </a:p>
          <a:p>
            <a:pPr marL="508000" marR="117475" indent="-38735">
              <a:lnSpc>
                <a:spcPct val="100000"/>
              </a:lnSpc>
              <a:spcBef>
                <a:spcPts val="395"/>
              </a:spcBef>
            </a:pPr>
            <a:r>
              <a:rPr sz="1900" spc="-5" dirty="0">
                <a:latin typeface="+mj-lt"/>
                <a:cs typeface="Arial"/>
              </a:rPr>
              <a:t>–Vapors may travel to a source of ignition </a:t>
            </a:r>
            <a:r>
              <a:rPr sz="1900" spc="-10" dirty="0">
                <a:latin typeface="+mj-lt"/>
                <a:cs typeface="Arial"/>
              </a:rPr>
              <a:t>and </a:t>
            </a:r>
            <a:r>
              <a:rPr sz="1900" spc="-5" dirty="0">
                <a:latin typeface="+mj-lt"/>
                <a:cs typeface="Arial"/>
              </a:rPr>
              <a:t>flash  back</a:t>
            </a:r>
            <a:endParaRPr sz="1900" dirty="0">
              <a:latin typeface="+mj-lt"/>
              <a:cs typeface="Arial"/>
            </a:endParaRPr>
          </a:p>
          <a:p>
            <a:pPr marL="469900">
              <a:lnSpc>
                <a:spcPct val="100000"/>
              </a:lnSpc>
              <a:spcBef>
                <a:spcPts val="385"/>
              </a:spcBef>
            </a:pPr>
            <a:r>
              <a:rPr sz="1900" spc="-5" dirty="0">
                <a:latin typeface="+mj-lt"/>
                <a:cs typeface="Arial"/>
              </a:rPr>
              <a:t>–Poisonous gases </a:t>
            </a:r>
            <a:r>
              <a:rPr sz="1900" spc="-10" dirty="0">
                <a:latin typeface="+mj-lt"/>
                <a:cs typeface="Arial"/>
              </a:rPr>
              <a:t>are produced </a:t>
            </a:r>
            <a:r>
              <a:rPr sz="1900" dirty="0">
                <a:latin typeface="+mj-lt"/>
                <a:cs typeface="Arial"/>
              </a:rPr>
              <a:t>if it </a:t>
            </a:r>
            <a:r>
              <a:rPr sz="1900" spc="-5" dirty="0">
                <a:latin typeface="+mj-lt"/>
                <a:cs typeface="Arial"/>
              </a:rPr>
              <a:t>catches on</a:t>
            </a:r>
            <a:r>
              <a:rPr sz="1900" spc="45" dirty="0">
                <a:latin typeface="+mj-lt"/>
                <a:cs typeface="Arial"/>
              </a:rPr>
              <a:t> </a:t>
            </a:r>
            <a:r>
              <a:rPr sz="1900" spc="-5" dirty="0">
                <a:latin typeface="+mj-lt"/>
                <a:cs typeface="Arial"/>
              </a:rPr>
              <a:t>fire</a:t>
            </a:r>
            <a:endParaRPr sz="1900" dirty="0">
              <a:latin typeface="+mj-lt"/>
              <a:cs typeface="Arial"/>
            </a:endParaRPr>
          </a:p>
          <a:p>
            <a:pPr marL="469900">
              <a:lnSpc>
                <a:spcPct val="100000"/>
              </a:lnSpc>
              <a:spcBef>
                <a:spcPts val="385"/>
              </a:spcBef>
            </a:pPr>
            <a:r>
              <a:rPr sz="1900" spc="-10" dirty="0">
                <a:latin typeface="+mj-lt"/>
                <a:cs typeface="Arial"/>
              </a:rPr>
              <a:t>–Containers </a:t>
            </a:r>
            <a:r>
              <a:rPr sz="1900" spc="-5" dirty="0">
                <a:latin typeface="+mj-lt"/>
                <a:cs typeface="Arial"/>
              </a:rPr>
              <a:t>of </a:t>
            </a:r>
            <a:r>
              <a:rPr sz="1900" spc="-10" dirty="0">
                <a:latin typeface="+mj-lt"/>
                <a:cs typeface="Arial"/>
              </a:rPr>
              <a:t>formaldehyde </a:t>
            </a:r>
            <a:r>
              <a:rPr sz="1900" spc="-5" dirty="0">
                <a:latin typeface="+mj-lt"/>
                <a:cs typeface="Arial"/>
              </a:rPr>
              <a:t>may </a:t>
            </a:r>
            <a:r>
              <a:rPr sz="1900" spc="-10" dirty="0">
                <a:latin typeface="+mj-lt"/>
                <a:cs typeface="Arial"/>
              </a:rPr>
              <a:t>explode </a:t>
            </a:r>
            <a:r>
              <a:rPr sz="1900" dirty="0">
                <a:latin typeface="+mj-lt"/>
                <a:cs typeface="Arial"/>
              </a:rPr>
              <a:t>in</a:t>
            </a:r>
            <a:r>
              <a:rPr sz="1900" spc="110" dirty="0">
                <a:latin typeface="+mj-lt"/>
                <a:cs typeface="Arial"/>
              </a:rPr>
              <a:t> </a:t>
            </a:r>
            <a:r>
              <a:rPr sz="1900" spc="-5" dirty="0">
                <a:latin typeface="+mj-lt"/>
                <a:cs typeface="Arial"/>
              </a:rPr>
              <a:t>fire</a:t>
            </a:r>
            <a:endParaRPr sz="1900" dirty="0">
              <a:latin typeface="+mj-lt"/>
              <a:cs typeface="Arial"/>
            </a:endParaRPr>
          </a:p>
        </p:txBody>
      </p:sp>
      <p:sp>
        <p:nvSpPr>
          <p:cNvPr id="11" name="object 7">
            <a:extLst>
              <a:ext uri="{FF2B5EF4-FFF2-40B4-BE49-F238E27FC236}">
                <a16:creationId xmlns:a16="http://schemas.microsoft.com/office/drawing/2014/main" id="{0C4BF66E-F4F4-4AF3-B147-ECC4867BB1E5}"/>
              </a:ext>
            </a:extLst>
          </p:cNvPr>
          <p:cNvSpPr/>
          <p:nvPr/>
        </p:nvSpPr>
        <p:spPr>
          <a:xfrm>
            <a:off x="6546080" y="3020929"/>
            <a:ext cx="1858587" cy="160495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735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Routes of Exposure </a:t>
            </a:r>
            <a:endParaRPr lang="en-US" sz="2850" b="1" dirty="0">
              <a:solidFill>
                <a:schemeClr val="bg1"/>
              </a:solidFill>
              <a:latin typeface="Georgia" panose="02040502050405020303" pitchFamily="18" charset="0"/>
            </a:endParaRPr>
          </a:p>
        </p:txBody>
      </p:sp>
      <p:sp>
        <p:nvSpPr>
          <p:cNvPr id="9" name="object 3">
            <a:extLst>
              <a:ext uri="{FF2B5EF4-FFF2-40B4-BE49-F238E27FC236}">
                <a16:creationId xmlns:a16="http://schemas.microsoft.com/office/drawing/2014/main" id="{0DC8FAD2-1130-421C-8542-893B6096B901}"/>
              </a:ext>
            </a:extLst>
          </p:cNvPr>
          <p:cNvSpPr txBox="1"/>
          <p:nvPr/>
        </p:nvSpPr>
        <p:spPr>
          <a:xfrm>
            <a:off x="1055809" y="1939643"/>
            <a:ext cx="5335263" cy="3197670"/>
          </a:xfrm>
          <a:prstGeom prst="rect">
            <a:avLst/>
          </a:prstGeom>
        </p:spPr>
        <p:txBody>
          <a:bodyPr vert="horz" wrap="square" lIns="0" tIns="12065" rIns="0" bIns="0" rtlCol="0">
            <a:spAutoFit/>
          </a:bodyPr>
          <a:lstStyle/>
          <a:p>
            <a:pPr marL="241300" marR="171450" indent="-228600">
              <a:lnSpc>
                <a:spcPct val="100000"/>
              </a:lnSpc>
              <a:spcBef>
                <a:spcPts val="95"/>
              </a:spcBef>
              <a:buChar char="•"/>
              <a:tabLst>
                <a:tab pos="240665" algn="l"/>
                <a:tab pos="241300" algn="l"/>
              </a:tabLst>
            </a:pPr>
            <a:r>
              <a:rPr sz="1900" spc="-5" dirty="0">
                <a:latin typeface="+mj-lt"/>
                <a:cs typeface="Arial"/>
              </a:rPr>
              <a:t>In clinical and laboratory settings</a:t>
            </a:r>
            <a:r>
              <a:rPr lang="en-US" sz="1900" spc="-5" dirty="0">
                <a:latin typeface="+mj-lt"/>
                <a:cs typeface="Arial"/>
              </a:rPr>
              <a:t>, </a:t>
            </a:r>
            <a:r>
              <a:rPr sz="1900" spc="-5" dirty="0">
                <a:latin typeface="+mj-lt"/>
                <a:cs typeface="Arial"/>
              </a:rPr>
              <a:t>exposure  to formaldehyde typically occurs through</a:t>
            </a:r>
            <a:r>
              <a:rPr lang="en-US" sz="1900" spc="-5" dirty="0">
                <a:latin typeface="+mj-lt"/>
                <a:cs typeface="Arial"/>
              </a:rPr>
              <a:t> </a:t>
            </a:r>
            <a:r>
              <a:rPr sz="1900" spc="-5" dirty="0">
                <a:latin typeface="+mj-lt"/>
                <a:cs typeface="Arial"/>
              </a:rPr>
              <a:t>inhalation and skin</a:t>
            </a:r>
            <a:r>
              <a:rPr sz="1900" spc="65" dirty="0">
                <a:latin typeface="+mj-lt"/>
                <a:cs typeface="Arial"/>
              </a:rPr>
              <a:t> </a:t>
            </a:r>
            <a:r>
              <a:rPr sz="1900" spc="-5" dirty="0">
                <a:latin typeface="+mj-lt"/>
                <a:cs typeface="Arial"/>
              </a:rPr>
              <a:t>exposure</a:t>
            </a:r>
            <a:endParaRPr sz="1900" dirty="0">
              <a:latin typeface="+mj-lt"/>
              <a:cs typeface="Arial"/>
            </a:endParaRPr>
          </a:p>
          <a:p>
            <a:pPr marL="508000" marR="23495" indent="-38735">
              <a:lnSpc>
                <a:spcPct val="100000"/>
              </a:lnSpc>
              <a:spcBef>
                <a:spcPts val="395"/>
              </a:spcBef>
            </a:pPr>
            <a:r>
              <a:rPr sz="1600" spc="-5" dirty="0">
                <a:latin typeface="+mj-lt"/>
                <a:cs typeface="Arial"/>
              </a:rPr>
              <a:t>–Inhalation occurs </a:t>
            </a:r>
            <a:r>
              <a:rPr sz="1600" spc="-10" dirty="0">
                <a:latin typeface="+mj-lt"/>
                <a:cs typeface="Arial"/>
              </a:rPr>
              <a:t>when </a:t>
            </a:r>
            <a:r>
              <a:rPr sz="1600" spc="-5" dirty="0">
                <a:latin typeface="+mj-lt"/>
                <a:cs typeface="Arial"/>
              </a:rPr>
              <a:t>containers </a:t>
            </a:r>
            <a:r>
              <a:rPr sz="1600" spc="-10" dirty="0">
                <a:latin typeface="+mj-lt"/>
                <a:cs typeface="Arial"/>
              </a:rPr>
              <a:t>are </a:t>
            </a:r>
            <a:r>
              <a:rPr sz="1600" spc="-5" dirty="0">
                <a:latin typeface="+mj-lt"/>
                <a:cs typeface="Arial"/>
              </a:rPr>
              <a:t>left  </a:t>
            </a:r>
            <a:r>
              <a:rPr sz="1600" spc="-10" dirty="0">
                <a:latin typeface="+mj-lt"/>
                <a:cs typeface="Arial"/>
              </a:rPr>
              <a:t>uncapped, heated </a:t>
            </a:r>
            <a:r>
              <a:rPr sz="1600" spc="-5" dirty="0">
                <a:latin typeface="+mj-lt"/>
                <a:cs typeface="Arial"/>
              </a:rPr>
              <a:t>or instruments </a:t>
            </a:r>
            <a:r>
              <a:rPr sz="1600" spc="-10" dirty="0">
                <a:latin typeface="+mj-lt"/>
                <a:cs typeface="Arial"/>
              </a:rPr>
              <a:t>are not </a:t>
            </a:r>
            <a:r>
              <a:rPr sz="1600" spc="-5" dirty="0">
                <a:latin typeface="+mj-lt"/>
                <a:cs typeface="Arial"/>
              </a:rPr>
              <a:t>properly </a:t>
            </a:r>
            <a:r>
              <a:rPr sz="1600" spc="-10" dirty="0">
                <a:latin typeface="+mj-lt"/>
                <a:cs typeface="Arial"/>
              </a:rPr>
              <a:t>vented</a:t>
            </a:r>
            <a:endParaRPr sz="1600" dirty="0">
              <a:latin typeface="+mj-lt"/>
              <a:cs typeface="Arial"/>
            </a:endParaRPr>
          </a:p>
          <a:p>
            <a:pPr marL="508000" marR="426720" indent="-38735">
              <a:lnSpc>
                <a:spcPct val="100000"/>
              </a:lnSpc>
              <a:spcBef>
                <a:spcPts val="385"/>
              </a:spcBef>
            </a:pPr>
            <a:r>
              <a:rPr sz="1600" spc="-10" dirty="0">
                <a:latin typeface="+mj-lt"/>
                <a:cs typeface="Arial"/>
              </a:rPr>
              <a:t>–Formaldehyde </a:t>
            </a:r>
            <a:r>
              <a:rPr sz="1600" spc="-5" dirty="0">
                <a:latin typeface="+mj-lt"/>
                <a:cs typeface="Arial"/>
              </a:rPr>
              <a:t>should be used </a:t>
            </a:r>
            <a:r>
              <a:rPr sz="1600" dirty="0">
                <a:latin typeface="+mj-lt"/>
                <a:cs typeface="Arial"/>
              </a:rPr>
              <a:t>in </a:t>
            </a:r>
            <a:r>
              <a:rPr sz="1600" spc="-5" dirty="0">
                <a:latin typeface="+mj-lt"/>
                <a:cs typeface="Arial"/>
              </a:rPr>
              <a:t>a chemical  fume</a:t>
            </a:r>
            <a:r>
              <a:rPr sz="1600" spc="5" dirty="0">
                <a:latin typeface="+mj-lt"/>
                <a:cs typeface="Arial"/>
              </a:rPr>
              <a:t> </a:t>
            </a:r>
            <a:r>
              <a:rPr sz="1600" spc="-10" dirty="0">
                <a:latin typeface="+mj-lt"/>
                <a:cs typeface="Arial"/>
              </a:rPr>
              <a:t>hood</a:t>
            </a:r>
            <a:endParaRPr sz="1600" dirty="0">
              <a:latin typeface="+mj-lt"/>
              <a:cs typeface="Arial"/>
            </a:endParaRPr>
          </a:p>
          <a:p>
            <a:pPr marL="241300" marR="5080" indent="-228600">
              <a:lnSpc>
                <a:spcPct val="100000"/>
              </a:lnSpc>
              <a:spcBef>
                <a:spcPts val="445"/>
              </a:spcBef>
              <a:buChar char="•"/>
              <a:tabLst>
                <a:tab pos="240665" algn="l"/>
                <a:tab pos="241300" algn="l"/>
                <a:tab pos="3329940" algn="l"/>
              </a:tabLst>
            </a:pPr>
            <a:r>
              <a:rPr sz="1900" spc="-5" dirty="0">
                <a:latin typeface="+mj-lt"/>
                <a:cs typeface="Arial"/>
              </a:rPr>
              <a:t>Skin exposure occurs </a:t>
            </a:r>
            <a:r>
              <a:rPr sz="1900" spc="-10" dirty="0">
                <a:latin typeface="+mj-lt"/>
                <a:cs typeface="Arial"/>
              </a:rPr>
              <a:t>when </a:t>
            </a:r>
            <a:r>
              <a:rPr sz="1900" spc="-5" dirty="0">
                <a:latin typeface="+mj-lt"/>
                <a:cs typeface="Arial"/>
              </a:rPr>
              <a:t>formaldehyde is  in contact </a:t>
            </a:r>
            <a:r>
              <a:rPr sz="1900" spc="-10" dirty="0">
                <a:latin typeface="+mj-lt"/>
                <a:cs typeface="Arial"/>
              </a:rPr>
              <a:t>with </a:t>
            </a:r>
            <a:r>
              <a:rPr sz="1900" spc="-5" dirty="0">
                <a:latin typeface="+mj-lt"/>
                <a:cs typeface="Arial"/>
              </a:rPr>
              <a:t>skin</a:t>
            </a:r>
            <a:r>
              <a:rPr sz="1900" spc="100" dirty="0">
                <a:latin typeface="+mj-lt"/>
                <a:cs typeface="Arial"/>
              </a:rPr>
              <a:t> </a:t>
            </a:r>
            <a:r>
              <a:rPr sz="1900" spc="-5" dirty="0">
                <a:latin typeface="+mj-lt"/>
                <a:cs typeface="Arial"/>
              </a:rPr>
              <a:t>or</a:t>
            </a:r>
            <a:r>
              <a:rPr sz="1900" spc="10" dirty="0">
                <a:latin typeface="+mj-lt"/>
                <a:cs typeface="Arial"/>
              </a:rPr>
              <a:t> </a:t>
            </a:r>
            <a:r>
              <a:rPr sz="1900" spc="-5" dirty="0">
                <a:latin typeface="+mj-lt"/>
                <a:cs typeface="Arial"/>
              </a:rPr>
              <a:t>eyes.</a:t>
            </a:r>
            <a:r>
              <a:rPr lang="en-US" sz="1900" spc="-5" dirty="0">
                <a:latin typeface="+mj-lt"/>
                <a:cs typeface="Arial"/>
              </a:rPr>
              <a:t> </a:t>
            </a:r>
            <a:r>
              <a:rPr sz="1900" spc="-5" dirty="0">
                <a:latin typeface="+mj-lt"/>
                <a:cs typeface="Arial"/>
              </a:rPr>
              <a:t>Proper personal protective equipment</a:t>
            </a:r>
            <a:r>
              <a:rPr lang="en-US" sz="1900" spc="-5" dirty="0">
                <a:latin typeface="+mj-lt"/>
                <a:cs typeface="Arial"/>
              </a:rPr>
              <a:t> (see notes)</a:t>
            </a:r>
            <a:r>
              <a:rPr sz="1900" spc="-5" dirty="0">
                <a:latin typeface="+mj-lt"/>
                <a:cs typeface="Arial"/>
              </a:rPr>
              <a:t> should be </a:t>
            </a:r>
            <a:r>
              <a:rPr sz="1900" spc="-10" dirty="0">
                <a:latin typeface="+mj-lt"/>
                <a:cs typeface="Arial"/>
              </a:rPr>
              <a:t>worn </a:t>
            </a:r>
            <a:r>
              <a:rPr sz="1900" spc="-5" dirty="0">
                <a:latin typeface="+mj-lt"/>
                <a:cs typeface="Arial"/>
              </a:rPr>
              <a:t>to minimize the amount of skin</a:t>
            </a:r>
            <a:r>
              <a:rPr sz="1900" spc="125" dirty="0">
                <a:latin typeface="+mj-lt"/>
                <a:cs typeface="Arial"/>
              </a:rPr>
              <a:t> </a:t>
            </a:r>
            <a:r>
              <a:rPr sz="1900" spc="-5" dirty="0">
                <a:latin typeface="+mj-lt"/>
                <a:cs typeface="Arial"/>
              </a:rPr>
              <a:t>contact</a:t>
            </a:r>
            <a:endParaRPr sz="1900" dirty="0">
              <a:latin typeface="+mj-lt"/>
              <a:cs typeface="Arial"/>
            </a:endParaRPr>
          </a:p>
        </p:txBody>
      </p:sp>
      <p:grpSp>
        <p:nvGrpSpPr>
          <p:cNvPr id="15" name="Group 14">
            <a:extLst>
              <a:ext uri="{FF2B5EF4-FFF2-40B4-BE49-F238E27FC236}">
                <a16:creationId xmlns:a16="http://schemas.microsoft.com/office/drawing/2014/main" id="{43CBF6B4-98CF-4BA1-8706-1C6AAD51A158}"/>
              </a:ext>
            </a:extLst>
          </p:cNvPr>
          <p:cNvGrpSpPr/>
          <p:nvPr/>
        </p:nvGrpSpPr>
        <p:grpSpPr>
          <a:xfrm>
            <a:off x="6312224" y="1467959"/>
            <a:ext cx="1944485" cy="3519872"/>
            <a:chOff x="5873154" y="1881776"/>
            <a:chExt cx="1204112" cy="2285894"/>
          </a:xfrm>
        </p:grpSpPr>
        <p:sp>
          <p:nvSpPr>
            <p:cNvPr id="16" name="Diamond 15">
              <a:extLst>
                <a:ext uri="{FF2B5EF4-FFF2-40B4-BE49-F238E27FC236}">
                  <a16:creationId xmlns:a16="http://schemas.microsoft.com/office/drawing/2014/main" id="{9206891D-6206-4783-9CA5-8D09A9E835AB}"/>
                </a:ext>
              </a:extLst>
            </p:cNvPr>
            <p:cNvSpPr/>
            <p:nvPr/>
          </p:nvSpPr>
          <p:spPr>
            <a:xfrm>
              <a:off x="5873155" y="1881776"/>
              <a:ext cx="1204111" cy="1122630"/>
            </a:xfrm>
            <a:prstGeom prst="diamon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iamond 19">
              <a:extLst>
                <a:ext uri="{FF2B5EF4-FFF2-40B4-BE49-F238E27FC236}">
                  <a16:creationId xmlns:a16="http://schemas.microsoft.com/office/drawing/2014/main" id="{3A299C96-B0DF-440E-A72E-29F69717BEA6}"/>
                </a:ext>
              </a:extLst>
            </p:cNvPr>
            <p:cNvSpPr/>
            <p:nvPr/>
          </p:nvSpPr>
          <p:spPr>
            <a:xfrm>
              <a:off x="5873154" y="3045040"/>
              <a:ext cx="1204111" cy="1122630"/>
            </a:xfrm>
            <a:prstGeom prst="diamond">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B5BDB174-9F1B-4B18-AB06-9A8591AE0B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3845" y="2025594"/>
            <a:ext cx="920071" cy="613380"/>
          </a:xfrm>
          <a:prstGeom prst="rect">
            <a:avLst/>
          </a:prstGeom>
        </p:spPr>
      </p:pic>
      <p:pic>
        <p:nvPicPr>
          <p:cNvPr id="22" name="Picture 21">
            <a:extLst>
              <a:ext uri="{FF2B5EF4-FFF2-40B4-BE49-F238E27FC236}">
                <a16:creationId xmlns:a16="http://schemas.microsoft.com/office/drawing/2014/main" id="{D1EF8EC3-1034-4E77-A9F4-E4B8924B32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8798" y="3688868"/>
            <a:ext cx="810163" cy="810163"/>
          </a:xfrm>
          <a:prstGeom prst="rect">
            <a:avLst/>
          </a:prstGeom>
        </p:spPr>
      </p:pic>
    </p:spTree>
    <p:extLst>
      <p:ext uri="{BB962C8B-B14F-4D97-AF65-F5344CB8AC3E}">
        <p14:creationId xmlns:p14="http://schemas.microsoft.com/office/powerpoint/2010/main" val="81959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Health Effects</a:t>
            </a:r>
            <a:endParaRPr lang="en-US" sz="2850" b="1" dirty="0">
              <a:solidFill>
                <a:schemeClr val="bg1"/>
              </a:solidFill>
              <a:latin typeface="Georgia" panose="02040502050405020303" pitchFamily="18" charset="0"/>
            </a:endParaRPr>
          </a:p>
        </p:txBody>
      </p:sp>
      <p:sp>
        <p:nvSpPr>
          <p:cNvPr id="10" name="object 3">
            <a:extLst>
              <a:ext uri="{FF2B5EF4-FFF2-40B4-BE49-F238E27FC236}">
                <a16:creationId xmlns:a16="http://schemas.microsoft.com/office/drawing/2014/main" id="{090BAD57-05B3-452C-BDF7-CDADD3E04C1F}"/>
              </a:ext>
            </a:extLst>
          </p:cNvPr>
          <p:cNvSpPr txBox="1"/>
          <p:nvPr/>
        </p:nvSpPr>
        <p:spPr>
          <a:xfrm>
            <a:off x="1055809" y="1439679"/>
            <a:ext cx="7986687" cy="4422364"/>
          </a:xfrm>
          <a:prstGeom prst="rect">
            <a:avLst/>
          </a:prstGeom>
        </p:spPr>
        <p:txBody>
          <a:bodyPr vert="horz" wrap="square" lIns="0" tIns="76835" rIns="0" bIns="0" rtlCol="0">
            <a:spAutoFit/>
          </a:bodyPr>
          <a:lstStyle/>
          <a:p>
            <a:pPr marL="241300" indent="-228600">
              <a:lnSpc>
                <a:spcPct val="100000"/>
              </a:lnSpc>
              <a:spcBef>
                <a:spcPts val="605"/>
              </a:spcBef>
              <a:buFont typeface="Arial"/>
              <a:buChar char="•"/>
              <a:tabLst>
                <a:tab pos="240665" algn="l"/>
                <a:tab pos="241300" algn="l"/>
              </a:tabLst>
            </a:pPr>
            <a:r>
              <a:rPr sz="2400" b="1" spc="-5" dirty="0">
                <a:cs typeface="Arial"/>
              </a:rPr>
              <a:t>Formaldehyde </a:t>
            </a:r>
            <a:r>
              <a:rPr sz="2400" b="1" dirty="0">
                <a:cs typeface="Arial"/>
              </a:rPr>
              <a:t>is a </a:t>
            </a:r>
            <a:r>
              <a:rPr sz="2400" b="1" spc="-5" dirty="0">
                <a:cs typeface="Arial"/>
              </a:rPr>
              <a:t>potential human</a:t>
            </a:r>
            <a:r>
              <a:rPr sz="2400" b="1" spc="60" dirty="0">
                <a:cs typeface="Arial"/>
              </a:rPr>
              <a:t> </a:t>
            </a:r>
            <a:r>
              <a:rPr sz="2400" b="1" spc="-5" dirty="0">
                <a:cs typeface="Arial"/>
              </a:rPr>
              <a:t>carcinogen.</a:t>
            </a:r>
            <a:endParaRPr lang="en-US" sz="2400" b="1" dirty="0">
              <a:cs typeface="Arial"/>
            </a:endParaRPr>
          </a:p>
          <a:p>
            <a:pPr marL="241300" indent="-228600">
              <a:lnSpc>
                <a:spcPct val="100000"/>
              </a:lnSpc>
              <a:spcBef>
                <a:spcPts val="605"/>
              </a:spcBef>
              <a:buFont typeface="Arial"/>
              <a:buChar char="•"/>
              <a:tabLst>
                <a:tab pos="240665" algn="l"/>
                <a:tab pos="241300" algn="l"/>
              </a:tabLst>
            </a:pPr>
            <a:r>
              <a:rPr sz="2400" spc="-5" dirty="0">
                <a:cs typeface="Arial"/>
              </a:rPr>
              <a:t>Airborne concentrations above 0.1 ppm (parts per million parts</a:t>
            </a:r>
            <a:r>
              <a:rPr lang="en-US" sz="2400" spc="-5" dirty="0">
                <a:cs typeface="Arial"/>
              </a:rPr>
              <a:t> </a:t>
            </a:r>
            <a:r>
              <a:rPr sz="2400" spc="-5" dirty="0">
                <a:cs typeface="Arial"/>
              </a:rPr>
              <a:t>of air) </a:t>
            </a:r>
            <a:r>
              <a:rPr sz="2400" dirty="0">
                <a:cs typeface="Arial"/>
              </a:rPr>
              <a:t>can cause </a:t>
            </a:r>
            <a:r>
              <a:rPr sz="2400" spc="-5" dirty="0">
                <a:cs typeface="Arial"/>
              </a:rPr>
              <a:t>irritation of the eyes, nose, and</a:t>
            </a:r>
            <a:r>
              <a:rPr sz="2400" spc="-30" dirty="0">
                <a:cs typeface="Arial"/>
              </a:rPr>
              <a:t> </a:t>
            </a:r>
            <a:r>
              <a:rPr sz="2400" spc="-5" dirty="0">
                <a:cs typeface="Arial"/>
              </a:rPr>
              <a:t>throat.</a:t>
            </a:r>
            <a:endParaRPr lang="en-US" sz="2400" dirty="0">
              <a:cs typeface="Arial"/>
            </a:endParaRPr>
          </a:p>
          <a:p>
            <a:pPr marL="241300" indent="-228600">
              <a:lnSpc>
                <a:spcPct val="100000"/>
              </a:lnSpc>
              <a:spcBef>
                <a:spcPts val="605"/>
              </a:spcBef>
              <a:buFont typeface="Arial"/>
              <a:buChar char="•"/>
              <a:tabLst>
                <a:tab pos="240665" algn="l"/>
                <a:tab pos="241300" algn="l"/>
              </a:tabLst>
            </a:pPr>
            <a:r>
              <a:rPr sz="2400" spc="-5" dirty="0">
                <a:cs typeface="Arial"/>
              </a:rPr>
              <a:t>Excessive inhalation of vapors </a:t>
            </a:r>
            <a:r>
              <a:rPr sz="2400" dirty="0">
                <a:cs typeface="Arial"/>
              </a:rPr>
              <a:t>can cause </a:t>
            </a:r>
            <a:r>
              <a:rPr sz="2400" spc="-5" dirty="0">
                <a:cs typeface="Arial"/>
              </a:rPr>
              <a:t>acute respiratory  </a:t>
            </a:r>
            <a:r>
              <a:rPr sz="2400" dirty="0">
                <a:cs typeface="Arial"/>
              </a:rPr>
              <a:t>distress, </a:t>
            </a:r>
            <a:r>
              <a:rPr sz="2400" spc="-5" dirty="0">
                <a:cs typeface="Arial"/>
              </a:rPr>
              <a:t>chemical pneumonitis, and bronchial asthma</a:t>
            </a:r>
            <a:r>
              <a:rPr sz="2400" spc="-80" dirty="0">
                <a:cs typeface="Arial"/>
              </a:rPr>
              <a:t> </a:t>
            </a:r>
            <a:r>
              <a:rPr sz="2400" dirty="0">
                <a:cs typeface="Arial"/>
              </a:rPr>
              <a:t>.</a:t>
            </a:r>
            <a:endParaRPr lang="en-US" sz="2400" dirty="0">
              <a:cs typeface="Arial"/>
            </a:endParaRPr>
          </a:p>
          <a:p>
            <a:pPr marL="241300" indent="-228600">
              <a:lnSpc>
                <a:spcPct val="100000"/>
              </a:lnSpc>
              <a:spcBef>
                <a:spcPts val="605"/>
              </a:spcBef>
              <a:buFont typeface="Arial"/>
              <a:buChar char="•"/>
              <a:tabLst>
                <a:tab pos="240665" algn="l"/>
                <a:tab pos="241300" algn="l"/>
              </a:tabLst>
            </a:pPr>
            <a:r>
              <a:rPr sz="2400" dirty="0">
                <a:cs typeface="Arial"/>
              </a:rPr>
              <a:t>Skin </a:t>
            </a:r>
            <a:r>
              <a:rPr sz="2400" spc="-5" dirty="0">
                <a:cs typeface="Arial"/>
              </a:rPr>
              <a:t>contact may </a:t>
            </a:r>
            <a:r>
              <a:rPr sz="2400" dirty="0">
                <a:cs typeface="Arial"/>
              </a:rPr>
              <a:t>cause </a:t>
            </a:r>
            <a:r>
              <a:rPr sz="2400" spc="-5" dirty="0">
                <a:cs typeface="Arial"/>
              </a:rPr>
              <a:t>various </a:t>
            </a:r>
            <a:r>
              <a:rPr sz="2400" dirty="0">
                <a:cs typeface="Arial"/>
              </a:rPr>
              <a:t>skin </a:t>
            </a:r>
            <a:r>
              <a:rPr sz="2400" spc="-5" dirty="0">
                <a:cs typeface="Arial"/>
              </a:rPr>
              <a:t>reactions including  irritation and</a:t>
            </a:r>
            <a:r>
              <a:rPr sz="2400" spc="-30" dirty="0">
                <a:cs typeface="Arial"/>
              </a:rPr>
              <a:t> </a:t>
            </a:r>
            <a:r>
              <a:rPr sz="2400" spc="-5" dirty="0">
                <a:cs typeface="Arial"/>
              </a:rPr>
              <a:t>sensitization.</a:t>
            </a:r>
            <a:endParaRPr sz="2400" dirty="0">
              <a:cs typeface="Arial"/>
            </a:endParaRPr>
          </a:p>
          <a:p>
            <a:pPr marL="507365" marR="259715" indent="-38100">
              <a:lnSpc>
                <a:spcPct val="100000"/>
              </a:lnSpc>
              <a:spcBef>
                <a:spcPts val="445"/>
              </a:spcBef>
            </a:pPr>
            <a:r>
              <a:rPr sz="2400" spc="-5" dirty="0">
                <a:cs typeface="Arial"/>
              </a:rPr>
              <a:t>–Sensitizer: </a:t>
            </a:r>
            <a:r>
              <a:rPr sz="2400" i="1" dirty="0">
                <a:cs typeface="Arial"/>
              </a:rPr>
              <a:t>A </a:t>
            </a:r>
            <a:r>
              <a:rPr sz="2400" i="1" spc="-5" dirty="0">
                <a:cs typeface="Arial"/>
              </a:rPr>
              <a:t>chemical that </a:t>
            </a:r>
            <a:r>
              <a:rPr sz="2400" i="1" spc="-10" dirty="0">
                <a:cs typeface="Arial"/>
              </a:rPr>
              <a:t>causes </a:t>
            </a:r>
            <a:r>
              <a:rPr sz="2400" i="1" dirty="0">
                <a:cs typeface="Arial"/>
              </a:rPr>
              <a:t>a </a:t>
            </a:r>
            <a:r>
              <a:rPr sz="2400" i="1" spc="-10" dirty="0">
                <a:cs typeface="Arial"/>
              </a:rPr>
              <a:t>substantial proportion of  exposed people </a:t>
            </a:r>
            <a:r>
              <a:rPr sz="2400" i="1" spc="-5" dirty="0">
                <a:cs typeface="Arial"/>
              </a:rPr>
              <a:t>or </a:t>
            </a:r>
            <a:r>
              <a:rPr sz="2400" i="1" spc="-10" dirty="0">
                <a:cs typeface="Arial"/>
              </a:rPr>
              <a:t>animals </a:t>
            </a:r>
            <a:r>
              <a:rPr sz="2400" i="1" dirty="0">
                <a:cs typeface="Arial"/>
              </a:rPr>
              <a:t>to </a:t>
            </a:r>
            <a:r>
              <a:rPr sz="2400" i="1" spc="-10" dirty="0">
                <a:cs typeface="Arial"/>
              </a:rPr>
              <a:t>develop </a:t>
            </a:r>
            <a:r>
              <a:rPr sz="2400" i="1" spc="-5" dirty="0">
                <a:cs typeface="Arial"/>
              </a:rPr>
              <a:t>an </a:t>
            </a:r>
            <a:r>
              <a:rPr sz="2400" i="1" spc="-10" dirty="0">
                <a:cs typeface="Arial"/>
              </a:rPr>
              <a:t>allergic </a:t>
            </a:r>
            <a:r>
              <a:rPr sz="2400" i="1" spc="-5" dirty="0">
                <a:cs typeface="Arial"/>
              </a:rPr>
              <a:t>reaction in </a:t>
            </a:r>
            <a:r>
              <a:rPr sz="2400" i="1" spc="-10" dirty="0">
                <a:cs typeface="Arial"/>
              </a:rPr>
              <a:t>normal  </a:t>
            </a:r>
            <a:r>
              <a:rPr sz="2400" i="1" spc="-5" dirty="0">
                <a:cs typeface="Arial"/>
              </a:rPr>
              <a:t>tissue after </a:t>
            </a:r>
            <a:r>
              <a:rPr sz="2400" i="1" spc="-10" dirty="0">
                <a:cs typeface="Arial"/>
              </a:rPr>
              <a:t>repeated exposure </a:t>
            </a:r>
            <a:r>
              <a:rPr sz="2400" i="1" dirty="0">
                <a:cs typeface="Arial"/>
              </a:rPr>
              <a:t>to </a:t>
            </a:r>
            <a:r>
              <a:rPr sz="2400" i="1" spc="-5" dirty="0">
                <a:cs typeface="Arial"/>
              </a:rPr>
              <a:t>the</a:t>
            </a:r>
            <a:r>
              <a:rPr sz="2400" i="1" spc="40" dirty="0">
                <a:cs typeface="Arial"/>
              </a:rPr>
              <a:t> </a:t>
            </a:r>
            <a:r>
              <a:rPr sz="2400" i="1" spc="-5" dirty="0">
                <a:cs typeface="Arial"/>
              </a:rPr>
              <a:t>chemical.</a:t>
            </a:r>
            <a:endParaRPr sz="2400" i="1" dirty="0">
              <a:cs typeface="Arial"/>
            </a:endParaRPr>
          </a:p>
        </p:txBody>
      </p:sp>
    </p:spTree>
    <p:extLst>
      <p:ext uri="{BB962C8B-B14F-4D97-AF65-F5344CB8AC3E}">
        <p14:creationId xmlns:p14="http://schemas.microsoft.com/office/powerpoint/2010/main" val="429269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Health Effects</a:t>
            </a:r>
            <a:endParaRPr lang="en-US" sz="2850" b="1" dirty="0">
              <a:solidFill>
                <a:schemeClr val="bg1"/>
              </a:solidFill>
              <a:latin typeface="Georgia" panose="02040502050405020303" pitchFamily="18" charset="0"/>
            </a:endParaRPr>
          </a:p>
        </p:txBody>
      </p:sp>
      <p:sp>
        <p:nvSpPr>
          <p:cNvPr id="9" name="object 7">
            <a:extLst>
              <a:ext uri="{FF2B5EF4-FFF2-40B4-BE49-F238E27FC236}">
                <a16:creationId xmlns:a16="http://schemas.microsoft.com/office/drawing/2014/main" id="{2E4BE822-763D-4B53-AFFE-ACB0EA35F23A}"/>
              </a:ext>
            </a:extLst>
          </p:cNvPr>
          <p:cNvSpPr txBox="1"/>
          <p:nvPr/>
        </p:nvSpPr>
        <p:spPr>
          <a:xfrm>
            <a:off x="1055809" y="1452097"/>
            <a:ext cx="7645400" cy="4154984"/>
          </a:xfrm>
          <a:prstGeom prst="rect">
            <a:avLst/>
          </a:prstGeom>
        </p:spPr>
        <p:txBody>
          <a:bodyPr vert="horz" wrap="square" lIns="0" tIns="12700" rIns="0" bIns="0" rtlCol="0">
            <a:spAutoFit/>
          </a:bodyPr>
          <a:lstStyle/>
          <a:p>
            <a:pPr marL="241300" marR="234950" indent="-228600">
              <a:lnSpc>
                <a:spcPct val="100000"/>
              </a:lnSpc>
              <a:spcBef>
                <a:spcPts val="100"/>
              </a:spcBef>
              <a:buChar char="•"/>
              <a:tabLst>
                <a:tab pos="240665" algn="l"/>
                <a:tab pos="241300" algn="l"/>
                <a:tab pos="1040765" algn="l"/>
              </a:tabLst>
            </a:pPr>
            <a:r>
              <a:rPr sz="2100" b="1" spc="-5" dirty="0">
                <a:latin typeface="+mj-lt"/>
                <a:cs typeface="Arial"/>
              </a:rPr>
              <a:t>Acute</a:t>
            </a:r>
            <a:r>
              <a:rPr sz="2100" spc="-5" dirty="0">
                <a:latin typeface="+mj-lt"/>
                <a:cs typeface="Arial"/>
              </a:rPr>
              <a:t>: Eye and respiratory irritation </a:t>
            </a:r>
            <a:r>
              <a:rPr sz="2100" dirty="0">
                <a:latin typeface="+mj-lt"/>
                <a:cs typeface="Arial"/>
              </a:rPr>
              <a:t>can </a:t>
            </a:r>
            <a:r>
              <a:rPr sz="2100" spc="-5" dirty="0">
                <a:latin typeface="+mj-lt"/>
                <a:cs typeface="Arial"/>
              </a:rPr>
              <a:t>result from exposure</a:t>
            </a:r>
            <a:r>
              <a:rPr lang="en-US" sz="2100" spc="-5" dirty="0">
                <a:latin typeface="+mj-lt"/>
                <a:cs typeface="Arial"/>
              </a:rPr>
              <a:t> </a:t>
            </a:r>
            <a:r>
              <a:rPr sz="2100" dirty="0">
                <a:latin typeface="+mj-lt"/>
                <a:cs typeface="Arial"/>
              </a:rPr>
              <a:t>to </a:t>
            </a:r>
            <a:r>
              <a:rPr sz="2100" spc="-5" dirty="0">
                <a:latin typeface="+mj-lt"/>
                <a:cs typeface="Arial"/>
              </a:rPr>
              <a:t>the liquid and vapor forms. Severe abdominal pains,</a:t>
            </a:r>
            <a:r>
              <a:rPr lang="en-US" sz="2100" spc="-5" dirty="0">
                <a:latin typeface="+mj-lt"/>
                <a:cs typeface="Arial"/>
              </a:rPr>
              <a:t> </a:t>
            </a:r>
            <a:r>
              <a:rPr sz="2100" spc="-5" dirty="0">
                <a:latin typeface="+mj-lt"/>
                <a:cs typeface="Arial"/>
              </a:rPr>
              <a:t>nausea, vomiting and possible </a:t>
            </a:r>
            <a:r>
              <a:rPr sz="2100" dirty="0">
                <a:latin typeface="+mj-lt"/>
                <a:cs typeface="Arial"/>
              </a:rPr>
              <a:t>loss </a:t>
            </a:r>
            <a:r>
              <a:rPr sz="2100" spc="-5" dirty="0">
                <a:latin typeface="+mj-lt"/>
                <a:cs typeface="Arial"/>
              </a:rPr>
              <a:t>of consciousness could </a:t>
            </a:r>
            <a:r>
              <a:rPr sz="2100" dirty="0">
                <a:latin typeface="+mj-lt"/>
                <a:cs typeface="Arial"/>
              </a:rPr>
              <a:t>occur</a:t>
            </a:r>
            <a:r>
              <a:rPr lang="en-US" sz="2100" dirty="0">
                <a:latin typeface="+mj-lt"/>
                <a:cs typeface="Arial"/>
              </a:rPr>
              <a:t> i</a:t>
            </a:r>
            <a:r>
              <a:rPr sz="2100" dirty="0">
                <a:latin typeface="+mj-lt"/>
                <a:cs typeface="Arial"/>
              </a:rPr>
              <a:t>f </a:t>
            </a:r>
            <a:r>
              <a:rPr sz="2100" spc="-5" dirty="0">
                <a:latin typeface="+mj-lt"/>
                <a:cs typeface="Arial"/>
              </a:rPr>
              <a:t>ingested </a:t>
            </a:r>
            <a:r>
              <a:rPr sz="2100" dirty="0">
                <a:latin typeface="+mj-lt"/>
                <a:cs typeface="Arial"/>
              </a:rPr>
              <a:t>in </a:t>
            </a:r>
            <a:r>
              <a:rPr sz="2100" spc="-5" dirty="0">
                <a:latin typeface="+mj-lt"/>
                <a:cs typeface="Arial"/>
              </a:rPr>
              <a:t>large</a:t>
            </a:r>
            <a:r>
              <a:rPr sz="2100" spc="-40" dirty="0">
                <a:latin typeface="+mj-lt"/>
                <a:cs typeface="Arial"/>
              </a:rPr>
              <a:t> </a:t>
            </a:r>
            <a:r>
              <a:rPr sz="2100" spc="-5" dirty="0">
                <a:latin typeface="+mj-lt"/>
                <a:cs typeface="Arial"/>
              </a:rPr>
              <a:t>amounts.</a:t>
            </a:r>
            <a:endParaRPr lang="en-US" sz="2100" spc="-5" dirty="0">
              <a:latin typeface="+mj-lt"/>
              <a:cs typeface="Arial"/>
            </a:endParaRPr>
          </a:p>
          <a:p>
            <a:pPr marL="241300" marR="234950" indent="-228600">
              <a:lnSpc>
                <a:spcPct val="100000"/>
              </a:lnSpc>
              <a:spcBef>
                <a:spcPts val="100"/>
              </a:spcBef>
              <a:buChar char="•"/>
              <a:tabLst>
                <a:tab pos="240665" algn="l"/>
                <a:tab pos="241300" algn="l"/>
                <a:tab pos="1040765" algn="l"/>
              </a:tabLst>
            </a:pPr>
            <a:endParaRPr sz="2100" dirty="0">
              <a:latin typeface="+mj-lt"/>
              <a:cs typeface="Arial"/>
            </a:endParaRPr>
          </a:p>
          <a:p>
            <a:pPr marL="241300" marR="241300" indent="-228600">
              <a:lnSpc>
                <a:spcPct val="100000"/>
              </a:lnSpc>
              <a:spcBef>
                <a:spcPts val="505"/>
              </a:spcBef>
              <a:buChar char="•"/>
              <a:tabLst>
                <a:tab pos="240665" algn="l"/>
                <a:tab pos="241300" algn="l"/>
              </a:tabLst>
            </a:pPr>
            <a:r>
              <a:rPr sz="2100" b="1" spc="-5" dirty="0">
                <a:latin typeface="+mj-lt"/>
                <a:cs typeface="Arial"/>
              </a:rPr>
              <a:t>Chronic</a:t>
            </a:r>
            <a:r>
              <a:rPr sz="2100" spc="-5" dirty="0">
                <a:latin typeface="+mj-lt"/>
                <a:cs typeface="Arial"/>
              </a:rPr>
              <a:t>: High concentration of vapor inhaled for long periods </a:t>
            </a:r>
            <a:r>
              <a:rPr sz="2100" dirty="0">
                <a:latin typeface="+mj-lt"/>
                <a:cs typeface="Arial"/>
              </a:rPr>
              <a:t>can cause </a:t>
            </a:r>
            <a:r>
              <a:rPr sz="2100" spc="-5" dirty="0">
                <a:latin typeface="+mj-lt"/>
                <a:cs typeface="Arial"/>
              </a:rPr>
              <a:t>laryngitis, bronchitis or bronchial pneumonia.  Prolonged exposure may </a:t>
            </a:r>
            <a:r>
              <a:rPr sz="2100" dirty="0">
                <a:latin typeface="+mj-lt"/>
                <a:cs typeface="Arial"/>
              </a:rPr>
              <a:t>cause </a:t>
            </a:r>
            <a:r>
              <a:rPr sz="2100" spc="-5" dirty="0">
                <a:latin typeface="+mj-lt"/>
                <a:cs typeface="Arial"/>
              </a:rPr>
              <a:t>conjunctivitis. Nasal tumors</a:t>
            </a:r>
            <a:r>
              <a:rPr lang="en-US" sz="2100" spc="-5" dirty="0">
                <a:latin typeface="+mj-lt"/>
                <a:cs typeface="Arial"/>
              </a:rPr>
              <a:t> </a:t>
            </a:r>
            <a:r>
              <a:rPr sz="2100" spc="-5" dirty="0">
                <a:latin typeface="+mj-lt"/>
                <a:cs typeface="Arial"/>
              </a:rPr>
              <a:t>have been reported </a:t>
            </a:r>
            <a:r>
              <a:rPr sz="2100" dirty="0">
                <a:latin typeface="+mj-lt"/>
                <a:cs typeface="Arial"/>
              </a:rPr>
              <a:t>in</a:t>
            </a:r>
            <a:r>
              <a:rPr sz="2100" spc="-20" dirty="0">
                <a:latin typeface="+mj-lt"/>
                <a:cs typeface="Arial"/>
              </a:rPr>
              <a:t> </a:t>
            </a:r>
            <a:r>
              <a:rPr sz="2100" spc="-5" dirty="0">
                <a:latin typeface="+mj-lt"/>
                <a:cs typeface="Arial"/>
              </a:rPr>
              <a:t>animals.</a:t>
            </a:r>
            <a:endParaRPr lang="en-US" sz="2100" spc="-5" dirty="0">
              <a:latin typeface="+mj-lt"/>
              <a:cs typeface="Arial"/>
            </a:endParaRPr>
          </a:p>
          <a:p>
            <a:pPr marL="241300" marR="241300" indent="-228600">
              <a:lnSpc>
                <a:spcPct val="100000"/>
              </a:lnSpc>
              <a:spcBef>
                <a:spcPts val="505"/>
              </a:spcBef>
              <a:buChar char="•"/>
              <a:tabLst>
                <a:tab pos="240665" algn="l"/>
                <a:tab pos="241300" algn="l"/>
              </a:tabLst>
            </a:pPr>
            <a:endParaRPr sz="2100" dirty="0">
              <a:latin typeface="+mj-lt"/>
              <a:cs typeface="Arial"/>
            </a:endParaRPr>
          </a:p>
          <a:p>
            <a:pPr marL="241300" marR="5080" indent="-228600">
              <a:lnSpc>
                <a:spcPct val="100000"/>
              </a:lnSpc>
              <a:spcBef>
                <a:spcPts val="5"/>
              </a:spcBef>
              <a:buFont typeface="Arial"/>
              <a:buChar char="•"/>
              <a:tabLst>
                <a:tab pos="241300" algn="l"/>
              </a:tabLst>
            </a:pPr>
            <a:r>
              <a:rPr sz="2500" b="1" spc="-10" dirty="0">
                <a:latin typeface="+mj-lt"/>
                <a:cs typeface="Arial"/>
              </a:rPr>
              <a:t>Know the </a:t>
            </a:r>
            <a:r>
              <a:rPr sz="2500" b="1" spc="-5" dirty="0">
                <a:latin typeface="+mj-lt"/>
                <a:cs typeface="Arial"/>
              </a:rPr>
              <a:t>health effects and if </a:t>
            </a:r>
            <a:r>
              <a:rPr sz="2500" b="1" spc="-20" dirty="0">
                <a:latin typeface="+mj-lt"/>
                <a:cs typeface="Arial"/>
              </a:rPr>
              <a:t>you </a:t>
            </a:r>
            <a:r>
              <a:rPr sz="2500" b="1" spc="-5" dirty="0">
                <a:latin typeface="+mj-lt"/>
                <a:cs typeface="Arial"/>
              </a:rPr>
              <a:t>experience </a:t>
            </a:r>
            <a:r>
              <a:rPr sz="2500" b="1" spc="-15" dirty="0">
                <a:latin typeface="+mj-lt"/>
                <a:cs typeface="Arial"/>
              </a:rPr>
              <a:t>any, </a:t>
            </a:r>
            <a:r>
              <a:rPr sz="2500" b="1" spc="-5" dirty="0">
                <a:latin typeface="+mj-lt"/>
                <a:cs typeface="Arial"/>
              </a:rPr>
              <a:t>report them to </a:t>
            </a:r>
            <a:r>
              <a:rPr sz="2500" b="1" spc="-15" dirty="0">
                <a:latin typeface="+mj-lt"/>
                <a:cs typeface="Arial"/>
              </a:rPr>
              <a:t>your </a:t>
            </a:r>
            <a:r>
              <a:rPr sz="2500" b="1" spc="-5" dirty="0">
                <a:latin typeface="+mj-lt"/>
                <a:cs typeface="Arial"/>
              </a:rPr>
              <a:t>supervisor</a:t>
            </a:r>
            <a:r>
              <a:rPr sz="2500" b="1" spc="170" dirty="0">
                <a:latin typeface="+mj-lt"/>
                <a:cs typeface="Arial"/>
              </a:rPr>
              <a:t> </a:t>
            </a:r>
            <a:r>
              <a:rPr sz="2500" b="1" spc="-10" dirty="0">
                <a:latin typeface="+mj-lt"/>
                <a:cs typeface="Arial"/>
              </a:rPr>
              <a:t>immediately!</a:t>
            </a:r>
            <a:endParaRPr sz="2500" dirty="0">
              <a:latin typeface="+mj-lt"/>
              <a:cs typeface="Arial"/>
            </a:endParaRPr>
          </a:p>
        </p:txBody>
      </p:sp>
    </p:spTree>
    <p:extLst>
      <p:ext uri="{BB962C8B-B14F-4D97-AF65-F5344CB8AC3E}">
        <p14:creationId xmlns:p14="http://schemas.microsoft.com/office/powerpoint/2010/main" val="119746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r>
              <a:rPr lang="en-US" sz="3200" b="1" dirty="0">
                <a:solidFill>
                  <a:schemeClr val="bg1"/>
                </a:solidFill>
                <a:latin typeface="Georgia" panose="02040502050405020303" pitchFamily="18" charset="0"/>
              </a:rPr>
              <a:t>How EH&amp;S Monitors</a:t>
            </a:r>
            <a:r>
              <a:rPr lang="en-US" sz="3200" b="1" spc="-125" dirty="0">
                <a:solidFill>
                  <a:schemeClr val="bg1"/>
                </a:solidFill>
                <a:latin typeface="Georgia" panose="02040502050405020303" pitchFamily="18" charset="0"/>
              </a:rPr>
              <a:t> </a:t>
            </a:r>
            <a:r>
              <a:rPr lang="en-US" sz="3200" b="1" dirty="0">
                <a:solidFill>
                  <a:schemeClr val="bg1"/>
                </a:solidFill>
                <a:latin typeface="Georgia" panose="02040502050405020303" pitchFamily="18" charset="0"/>
              </a:rPr>
              <a:t>Exposure</a:t>
            </a:r>
            <a:endParaRPr lang="en-US" sz="2850" b="1" dirty="0">
              <a:solidFill>
                <a:schemeClr val="bg1"/>
              </a:solidFill>
              <a:latin typeface="Georgia" panose="02040502050405020303" pitchFamily="18" charset="0"/>
            </a:endParaRPr>
          </a:p>
        </p:txBody>
      </p:sp>
      <p:sp>
        <p:nvSpPr>
          <p:cNvPr id="10" name="object 4">
            <a:extLst>
              <a:ext uri="{FF2B5EF4-FFF2-40B4-BE49-F238E27FC236}">
                <a16:creationId xmlns:a16="http://schemas.microsoft.com/office/drawing/2014/main" id="{3ABBB0B5-4605-4F85-8A8A-A0C465FC8B62}"/>
              </a:ext>
            </a:extLst>
          </p:cNvPr>
          <p:cNvSpPr txBox="1"/>
          <p:nvPr/>
        </p:nvSpPr>
        <p:spPr>
          <a:xfrm>
            <a:off x="1056434" y="1474195"/>
            <a:ext cx="6892458" cy="1694695"/>
          </a:xfrm>
          <a:prstGeom prst="rect">
            <a:avLst/>
          </a:prstGeom>
        </p:spPr>
        <p:txBody>
          <a:bodyPr vert="horz" wrap="square" lIns="0" tIns="45085" rIns="0" bIns="0" rtlCol="0">
            <a:spAutoFit/>
          </a:bodyPr>
          <a:lstStyle/>
          <a:p>
            <a:pPr marL="241300" marR="5080" indent="-228600">
              <a:lnSpc>
                <a:spcPts val="2050"/>
              </a:lnSpc>
              <a:spcBef>
                <a:spcPts val="355"/>
              </a:spcBef>
              <a:buChar char="•"/>
              <a:tabLst>
                <a:tab pos="240665" algn="l"/>
                <a:tab pos="241300" algn="l"/>
              </a:tabLst>
            </a:pPr>
            <a:r>
              <a:rPr lang="en-US" spc="-5" dirty="0">
                <a:latin typeface="+mj-lt"/>
                <a:cs typeface="Arial"/>
              </a:rPr>
              <a:t>Passive monitors, produced as badges are among the new technologies for detecting formaldehyde. For example, the</a:t>
            </a:r>
            <a:r>
              <a:rPr spc="-5" dirty="0">
                <a:latin typeface="+mj-lt"/>
                <a:cs typeface="Arial"/>
              </a:rPr>
              <a:t> Assay Technology </a:t>
            </a:r>
            <a:r>
              <a:rPr spc="-5" dirty="0" err="1">
                <a:latin typeface="+mj-lt"/>
                <a:cs typeface="Arial"/>
              </a:rPr>
              <a:t>ChemDisk</a:t>
            </a:r>
            <a:r>
              <a:rPr spc="-5" dirty="0">
                <a:latin typeface="+mj-lt"/>
                <a:cs typeface="Arial"/>
              </a:rPr>
              <a:t> monitor</a:t>
            </a:r>
            <a:r>
              <a:rPr lang="en-US" spc="-5" dirty="0">
                <a:latin typeface="+mj-lt"/>
                <a:cs typeface="Arial"/>
              </a:rPr>
              <a:t>, shown in the photo, </a:t>
            </a:r>
            <a:r>
              <a:rPr spc="-5" dirty="0">
                <a:latin typeface="+mj-lt"/>
                <a:cs typeface="Arial"/>
              </a:rPr>
              <a:t>is </a:t>
            </a:r>
            <a:r>
              <a:rPr spc="-10" dirty="0">
                <a:latin typeface="+mj-lt"/>
                <a:cs typeface="Arial"/>
              </a:rPr>
              <a:t>worn </a:t>
            </a:r>
            <a:r>
              <a:rPr spc="-5" dirty="0">
                <a:latin typeface="+mj-lt"/>
                <a:cs typeface="Arial"/>
              </a:rPr>
              <a:t>on</a:t>
            </a:r>
            <a:r>
              <a:rPr lang="en-US" spc="-5" dirty="0">
                <a:latin typeface="+mj-lt"/>
                <a:cs typeface="Arial"/>
              </a:rPr>
              <a:t> </a:t>
            </a:r>
            <a:r>
              <a:rPr spc="-5" dirty="0">
                <a:latin typeface="+mj-lt"/>
                <a:cs typeface="Arial"/>
              </a:rPr>
              <a:t>the lapel to represent the breathing</a:t>
            </a:r>
            <a:r>
              <a:rPr spc="114" dirty="0">
                <a:latin typeface="+mj-lt"/>
                <a:cs typeface="Arial"/>
              </a:rPr>
              <a:t> </a:t>
            </a:r>
            <a:r>
              <a:rPr spc="-5" dirty="0">
                <a:latin typeface="+mj-lt"/>
                <a:cs typeface="Arial"/>
              </a:rPr>
              <a:t>zone.</a:t>
            </a:r>
            <a:br>
              <a:rPr lang="en-US" spc="-5" dirty="0">
                <a:latin typeface="+mj-lt"/>
                <a:cs typeface="Arial"/>
              </a:rPr>
            </a:br>
            <a:endParaRPr dirty="0">
              <a:latin typeface="+mj-lt"/>
              <a:cs typeface="Arial"/>
            </a:endParaRPr>
          </a:p>
          <a:p>
            <a:pPr marL="241300" indent="-228600">
              <a:lnSpc>
                <a:spcPct val="100000"/>
              </a:lnSpc>
              <a:spcBef>
                <a:spcPts val="200"/>
              </a:spcBef>
              <a:buChar char="•"/>
              <a:tabLst>
                <a:tab pos="240665" algn="l"/>
                <a:tab pos="241300" algn="l"/>
              </a:tabLst>
            </a:pPr>
            <a:r>
              <a:rPr spc="-5" dirty="0">
                <a:latin typeface="+mj-lt"/>
                <a:cs typeface="Arial"/>
              </a:rPr>
              <a:t>Monitor is </a:t>
            </a:r>
            <a:r>
              <a:rPr spc="-10" dirty="0">
                <a:latin typeface="+mj-lt"/>
                <a:cs typeface="Arial"/>
              </a:rPr>
              <a:t>worn </a:t>
            </a:r>
            <a:r>
              <a:rPr spc="-5" dirty="0">
                <a:latin typeface="+mj-lt"/>
                <a:cs typeface="Arial"/>
              </a:rPr>
              <a:t>for at</a:t>
            </a:r>
            <a:r>
              <a:rPr spc="80" dirty="0">
                <a:latin typeface="+mj-lt"/>
                <a:cs typeface="Arial"/>
              </a:rPr>
              <a:t> </a:t>
            </a:r>
            <a:r>
              <a:rPr spc="-5" dirty="0">
                <a:latin typeface="+mj-lt"/>
                <a:cs typeface="Arial"/>
              </a:rPr>
              <a:t>least</a:t>
            </a:r>
            <a:r>
              <a:rPr lang="en-US" spc="-5" dirty="0">
                <a:latin typeface="+mj-lt"/>
                <a:cs typeface="Arial"/>
              </a:rPr>
              <a:t> 15 minutes</a:t>
            </a:r>
            <a:endParaRPr dirty="0">
              <a:latin typeface="+mj-lt"/>
              <a:cs typeface="Arial"/>
            </a:endParaRPr>
          </a:p>
        </p:txBody>
      </p:sp>
      <p:sp>
        <p:nvSpPr>
          <p:cNvPr id="11" name="object 5">
            <a:extLst>
              <a:ext uri="{FF2B5EF4-FFF2-40B4-BE49-F238E27FC236}">
                <a16:creationId xmlns:a16="http://schemas.microsoft.com/office/drawing/2014/main" id="{080687DF-C201-4484-950D-E1697BAD537F}"/>
              </a:ext>
            </a:extLst>
          </p:cNvPr>
          <p:cNvSpPr txBox="1"/>
          <p:nvPr/>
        </p:nvSpPr>
        <p:spPr>
          <a:xfrm>
            <a:off x="1056434" y="3168890"/>
            <a:ext cx="3945959" cy="2143279"/>
          </a:xfrm>
          <a:prstGeom prst="rect">
            <a:avLst/>
          </a:prstGeom>
        </p:spPr>
        <p:txBody>
          <a:bodyPr vert="horz" wrap="square" lIns="0" tIns="12700" rIns="0" bIns="0" rtlCol="0">
            <a:spAutoFit/>
          </a:bodyPr>
          <a:lstStyle/>
          <a:p>
            <a:pPr marL="278765" marR="5080">
              <a:lnSpc>
                <a:spcPct val="110000"/>
              </a:lnSpc>
              <a:spcBef>
                <a:spcPts val="100"/>
              </a:spcBef>
            </a:pPr>
            <a:r>
              <a:rPr spc="-5" dirty="0">
                <a:latin typeface="+mj-lt"/>
                <a:cs typeface="Arial"/>
              </a:rPr>
              <a:t>or the duration of  the</a:t>
            </a:r>
            <a:r>
              <a:rPr lang="en-US" spc="-5" dirty="0">
                <a:latin typeface="+mj-lt"/>
                <a:cs typeface="Arial"/>
              </a:rPr>
              <a:t> work</a:t>
            </a:r>
            <a:r>
              <a:rPr spc="5" dirty="0">
                <a:latin typeface="+mj-lt"/>
                <a:cs typeface="Arial"/>
              </a:rPr>
              <a:t> </a:t>
            </a:r>
            <a:r>
              <a:rPr spc="-5" dirty="0">
                <a:latin typeface="+mj-lt"/>
                <a:cs typeface="Arial"/>
              </a:rPr>
              <a:t>procedure.</a:t>
            </a:r>
            <a:endParaRPr lang="en-US" spc="-5" dirty="0">
              <a:latin typeface="+mj-lt"/>
              <a:cs typeface="Arial"/>
            </a:endParaRPr>
          </a:p>
          <a:p>
            <a:pPr marL="278765" marR="5080">
              <a:lnSpc>
                <a:spcPct val="110000"/>
              </a:lnSpc>
              <a:spcBef>
                <a:spcPts val="100"/>
              </a:spcBef>
            </a:pPr>
            <a:endParaRPr dirty="0">
              <a:latin typeface="+mj-lt"/>
              <a:cs typeface="Arial"/>
            </a:endParaRPr>
          </a:p>
          <a:p>
            <a:pPr marL="240665" marR="99060" indent="-240665">
              <a:lnSpc>
                <a:spcPct val="110000"/>
              </a:lnSpc>
              <a:buChar char="•"/>
              <a:tabLst>
                <a:tab pos="240665" algn="l"/>
                <a:tab pos="241300" algn="l"/>
              </a:tabLst>
            </a:pPr>
            <a:r>
              <a:rPr spc="-5" dirty="0">
                <a:latin typeface="+mj-lt"/>
                <a:cs typeface="Arial"/>
              </a:rPr>
              <a:t>The monitor is collected and  sent to an AIHA accredited  laboratory for</a:t>
            </a:r>
            <a:r>
              <a:rPr spc="30" dirty="0">
                <a:latin typeface="+mj-lt"/>
                <a:cs typeface="Arial"/>
              </a:rPr>
              <a:t> </a:t>
            </a:r>
            <a:r>
              <a:rPr spc="-5" dirty="0">
                <a:latin typeface="+mj-lt"/>
                <a:cs typeface="Arial"/>
              </a:rPr>
              <a:t>testing.</a:t>
            </a:r>
            <a:endParaRPr dirty="0">
              <a:latin typeface="+mj-lt"/>
              <a:cs typeface="Arial"/>
            </a:endParaRPr>
          </a:p>
          <a:p>
            <a:pPr marL="212090" marR="184785" indent="-200025">
              <a:lnSpc>
                <a:spcPct val="110000"/>
              </a:lnSpc>
              <a:buClr>
                <a:srgbClr val="FFFFFF"/>
              </a:buClr>
              <a:buFont typeface="Arial"/>
              <a:buChar char="•"/>
              <a:tabLst>
                <a:tab pos="240665" algn="l"/>
                <a:tab pos="241300" algn="l"/>
              </a:tabLst>
            </a:pPr>
            <a:r>
              <a:rPr dirty="0">
                <a:latin typeface="+mj-lt"/>
              </a:rPr>
              <a:t>	</a:t>
            </a:r>
            <a:r>
              <a:rPr spc="-5" dirty="0">
                <a:latin typeface="+mj-lt"/>
                <a:cs typeface="Arial"/>
              </a:rPr>
              <a:t>A report of the results is  distributed to the supervisor</a:t>
            </a:r>
            <a:r>
              <a:rPr lang="en-US" spc="-5" dirty="0">
                <a:latin typeface="+mj-lt"/>
                <a:cs typeface="Arial"/>
              </a:rPr>
              <a:t> </a:t>
            </a:r>
            <a:r>
              <a:rPr spc="-5" dirty="0">
                <a:latin typeface="+mj-lt"/>
                <a:cs typeface="Arial"/>
              </a:rPr>
              <a:t>and the</a:t>
            </a:r>
            <a:r>
              <a:rPr spc="20" dirty="0">
                <a:latin typeface="+mj-lt"/>
                <a:cs typeface="Arial"/>
              </a:rPr>
              <a:t> </a:t>
            </a:r>
            <a:r>
              <a:rPr spc="-5" dirty="0">
                <a:latin typeface="+mj-lt"/>
                <a:cs typeface="Arial"/>
              </a:rPr>
              <a:t>employee.</a:t>
            </a:r>
            <a:endParaRPr dirty="0">
              <a:latin typeface="+mj-lt"/>
              <a:cs typeface="Arial"/>
            </a:endParaRPr>
          </a:p>
        </p:txBody>
      </p:sp>
      <p:sp>
        <p:nvSpPr>
          <p:cNvPr id="12" name="object 2">
            <a:extLst>
              <a:ext uri="{FF2B5EF4-FFF2-40B4-BE49-F238E27FC236}">
                <a16:creationId xmlns:a16="http://schemas.microsoft.com/office/drawing/2014/main" id="{04DBCD35-B53C-46D9-8BBE-C727128C6801}"/>
              </a:ext>
            </a:extLst>
          </p:cNvPr>
          <p:cNvSpPr/>
          <p:nvPr/>
        </p:nvSpPr>
        <p:spPr>
          <a:xfrm>
            <a:off x="5124754" y="2472890"/>
            <a:ext cx="2147315" cy="2641091"/>
          </a:xfrm>
          <a:prstGeom prst="rect">
            <a:avLst/>
          </a:prstGeom>
          <a:blipFill>
            <a:blip r:embed="rId4" cstate="print"/>
            <a:stretch>
              <a:fillRect/>
            </a:stretch>
          </a:blipFill>
        </p:spPr>
        <p:txBody>
          <a:bodyPr wrap="square" lIns="0" tIns="0" rIns="0" bIns="0" rtlCol="0"/>
          <a:lstStyle/>
          <a:p>
            <a:endParaRPr dirty="0"/>
          </a:p>
        </p:txBody>
      </p:sp>
      <p:grpSp>
        <p:nvGrpSpPr>
          <p:cNvPr id="13" name="object 6">
            <a:extLst>
              <a:ext uri="{FF2B5EF4-FFF2-40B4-BE49-F238E27FC236}">
                <a16:creationId xmlns:a16="http://schemas.microsoft.com/office/drawing/2014/main" id="{1E936FE3-0443-4031-A07C-A37531F51CEC}"/>
              </a:ext>
            </a:extLst>
          </p:cNvPr>
          <p:cNvGrpSpPr/>
          <p:nvPr/>
        </p:nvGrpSpPr>
        <p:grpSpPr>
          <a:xfrm rot="1309048">
            <a:off x="6664467" y="3350846"/>
            <a:ext cx="768350" cy="768350"/>
            <a:chOff x="5715000" y="3346450"/>
            <a:chExt cx="768350" cy="768350"/>
          </a:xfrm>
        </p:grpSpPr>
        <p:sp>
          <p:nvSpPr>
            <p:cNvPr id="14" name="object 7">
              <a:extLst>
                <a:ext uri="{FF2B5EF4-FFF2-40B4-BE49-F238E27FC236}">
                  <a16:creationId xmlns:a16="http://schemas.microsoft.com/office/drawing/2014/main" id="{77C57F75-2187-441E-8DAA-159F50582E6B}"/>
                </a:ext>
              </a:extLst>
            </p:cNvPr>
            <p:cNvSpPr/>
            <p:nvPr/>
          </p:nvSpPr>
          <p:spPr>
            <a:xfrm>
              <a:off x="5759907" y="3352800"/>
              <a:ext cx="717550" cy="717550"/>
            </a:xfrm>
            <a:custGeom>
              <a:avLst/>
              <a:gdLst/>
              <a:ahLst/>
              <a:cxnLst/>
              <a:rect l="l" t="t" r="r" b="b"/>
              <a:pathLst>
                <a:path w="717550" h="717550">
                  <a:moveTo>
                    <a:pt x="717092" y="0"/>
                  </a:moveTo>
                  <a:lnTo>
                    <a:pt x="0" y="717092"/>
                  </a:lnTo>
                </a:path>
              </a:pathLst>
            </a:custGeom>
            <a:ln w="12700">
              <a:solidFill>
                <a:srgbClr val="FF0000"/>
              </a:solidFill>
            </a:ln>
          </p:spPr>
          <p:txBody>
            <a:bodyPr wrap="square" lIns="0" tIns="0" rIns="0" bIns="0" rtlCol="0"/>
            <a:lstStyle/>
            <a:p>
              <a:endParaRPr/>
            </a:p>
          </p:txBody>
        </p:sp>
        <p:sp>
          <p:nvSpPr>
            <p:cNvPr id="15" name="object 8">
              <a:extLst>
                <a:ext uri="{FF2B5EF4-FFF2-40B4-BE49-F238E27FC236}">
                  <a16:creationId xmlns:a16="http://schemas.microsoft.com/office/drawing/2014/main" id="{E15A91F6-9877-45FA-902D-CB25CBD9740F}"/>
                </a:ext>
              </a:extLst>
            </p:cNvPr>
            <p:cNvSpPr/>
            <p:nvPr/>
          </p:nvSpPr>
          <p:spPr>
            <a:xfrm>
              <a:off x="5715000" y="4033975"/>
              <a:ext cx="81280" cy="81280"/>
            </a:xfrm>
            <a:custGeom>
              <a:avLst/>
              <a:gdLst/>
              <a:ahLst/>
              <a:cxnLst/>
              <a:rect l="l" t="t" r="r" b="b"/>
              <a:pathLst>
                <a:path w="81279" h="81279">
                  <a:moveTo>
                    <a:pt x="26936" y="0"/>
                  </a:moveTo>
                  <a:lnTo>
                    <a:pt x="0" y="80822"/>
                  </a:lnTo>
                  <a:lnTo>
                    <a:pt x="80822" y="53873"/>
                  </a:lnTo>
                  <a:lnTo>
                    <a:pt x="26936" y="0"/>
                  </a:lnTo>
                  <a:close/>
                </a:path>
              </a:pathLst>
            </a:custGeom>
            <a:solidFill>
              <a:srgbClr val="FFFFFF"/>
            </a:solidFill>
            <a:ln>
              <a:solidFill>
                <a:srgbClr val="FF0000"/>
              </a:solidFill>
            </a:ln>
          </p:spPr>
          <p:txBody>
            <a:bodyPr wrap="square" lIns="0" tIns="0" rIns="0" bIns="0" rtlCol="0"/>
            <a:lstStyle/>
            <a:p>
              <a:endParaRPr/>
            </a:p>
          </p:txBody>
        </p:sp>
      </p:grpSp>
      <p:sp>
        <p:nvSpPr>
          <p:cNvPr id="16" name="object 9">
            <a:extLst>
              <a:ext uri="{FF2B5EF4-FFF2-40B4-BE49-F238E27FC236}">
                <a16:creationId xmlns:a16="http://schemas.microsoft.com/office/drawing/2014/main" id="{A4702C5A-17DE-4569-84FD-C6521D6193CC}"/>
              </a:ext>
            </a:extLst>
          </p:cNvPr>
          <p:cNvSpPr txBox="1"/>
          <p:nvPr/>
        </p:nvSpPr>
        <p:spPr>
          <a:xfrm>
            <a:off x="7516791" y="2832916"/>
            <a:ext cx="1131131" cy="960519"/>
          </a:xfrm>
          <a:prstGeom prst="rect">
            <a:avLst/>
          </a:prstGeom>
          <a:ln w="12192">
            <a:solidFill>
              <a:srgbClr val="FFFFFF"/>
            </a:solidFill>
          </a:ln>
        </p:spPr>
        <p:txBody>
          <a:bodyPr vert="horz" wrap="square" lIns="0" tIns="36830" rIns="0" bIns="0" rtlCol="0">
            <a:spAutoFit/>
          </a:bodyPr>
          <a:lstStyle/>
          <a:p>
            <a:pPr marL="91440" marR="109220">
              <a:lnSpc>
                <a:spcPct val="100000"/>
              </a:lnSpc>
              <a:spcBef>
                <a:spcPts val="290"/>
              </a:spcBef>
            </a:pPr>
            <a:r>
              <a:rPr sz="1200" dirty="0">
                <a:latin typeface="+mj-lt"/>
                <a:cs typeface="Times New Roman"/>
              </a:rPr>
              <a:t>Passive </a:t>
            </a:r>
            <a:r>
              <a:rPr sz="1200" spc="-5" dirty="0">
                <a:latin typeface="+mj-lt"/>
                <a:cs typeface="Times New Roman"/>
              </a:rPr>
              <a:t>monito</a:t>
            </a:r>
            <a:r>
              <a:rPr lang="en-US" sz="1200" spc="-5" dirty="0">
                <a:latin typeface="+mj-lt"/>
                <a:cs typeface="Times New Roman"/>
              </a:rPr>
              <a:t>r </a:t>
            </a:r>
            <a:r>
              <a:rPr sz="1200" spc="-5" dirty="0">
                <a:latin typeface="+mj-lt"/>
                <a:cs typeface="Times New Roman"/>
              </a:rPr>
              <a:t>to  determine</a:t>
            </a:r>
            <a:r>
              <a:rPr sz="1200" spc="-90" dirty="0">
                <a:latin typeface="+mj-lt"/>
                <a:cs typeface="Times New Roman"/>
              </a:rPr>
              <a:t> </a:t>
            </a:r>
            <a:r>
              <a:rPr sz="1200" dirty="0">
                <a:latin typeface="+mj-lt"/>
                <a:cs typeface="Times New Roman"/>
              </a:rPr>
              <a:t>airborne  exposure.</a:t>
            </a:r>
          </a:p>
        </p:txBody>
      </p:sp>
    </p:spTree>
    <p:extLst>
      <p:ext uri="{BB962C8B-B14F-4D97-AF65-F5344CB8AC3E}">
        <p14:creationId xmlns:p14="http://schemas.microsoft.com/office/powerpoint/2010/main" val="374056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6"/>
            <a:ext cx="7200900" cy="770866"/>
          </a:xfrm>
          <a:solidFill>
            <a:srgbClr val="7030A0"/>
          </a:solidFill>
          <a:ln w="28575">
            <a:solidFill>
              <a:srgbClr val="FFC000"/>
            </a:solidFill>
          </a:ln>
        </p:spPr>
        <p:txBody>
          <a:bodyPr>
            <a:normAutofit/>
          </a:bodyPr>
          <a:lstStyle/>
          <a:p>
            <a:r>
              <a:rPr lang="en-US" sz="3200" b="1" dirty="0">
                <a:solidFill>
                  <a:schemeClr val="bg1"/>
                </a:solidFill>
                <a:latin typeface="Georgia" panose="02040502050405020303" pitchFamily="18" charset="0"/>
              </a:rPr>
              <a:t>Exposure</a:t>
            </a:r>
            <a:r>
              <a:rPr lang="en-US" sz="3200" b="1" spc="-90" dirty="0">
                <a:solidFill>
                  <a:schemeClr val="bg1"/>
                </a:solidFill>
                <a:latin typeface="Georgia" panose="02040502050405020303" pitchFamily="18" charset="0"/>
              </a:rPr>
              <a:t> Assessment </a:t>
            </a:r>
            <a:endParaRPr lang="en-US" sz="2850" b="1" dirty="0">
              <a:solidFill>
                <a:schemeClr val="bg1"/>
              </a:solidFill>
              <a:latin typeface="Georgia" panose="02040502050405020303" pitchFamily="18" charset="0"/>
            </a:endParaRPr>
          </a:p>
        </p:txBody>
      </p:sp>
      <p:sp>
        <p:nvSpPr>
          <p:cNvPr id="10" name="object 3">
            <a:extLst>
              <a:ext uri="{FF2B5EF4-FFF2-40B4-BE49-F238E27FC236}">
                <a16:creationId xmlns:a16="http://schemas.microsoft.com/office/drawing/2014/main" id="{2798E1FD-A2EA-4E96-9FA3-B50122AD43B3}"/>
              </a:ext>
            </a:extLst>
          </p:cNvPr>
          <p:cNvSpPr txBox="1"/>
          <p:nvPr/>
        </p:nvSpPr>
        <p:spPr>
          <a:xfrm>
            <a:off x="1055809" y="1320798"/>
            <a:ext cx="7064063" cy="4321055"/>
          </a:xfrm>
          <a:prstGeom prst="rect">
            <a:avLst/>
          </a:prstGeom>
        </p:spPr>
        <p:txBody>
          <a:bodyPr vert="horz" wrap="square" lIns="0" tIns="78105" rIns="0" bIns="0" rtlCol="0">
            <a:spAutoFit/>
          </a:bodyPr>
          <a:lstStyle/>
          <a:p>
            <a:pPr marL="241300" indent="-228600">
              <a:lnSpc>
                <a:spcPct val="100000"/>
              </a:lnSpc>
              <a:spcBef>
                <a:spcPts val="615"/>
              </a:spcBef>
              <a:buChar char="•"/>
              <a:tabLst>
                <a:tab pos="240665" algn="l"/>
                <a:tab pos="241300" algn="l"/>
              </a:tabLst>
            </a:pPr>
            <a:r>
              <a:rPr lang="en-US" sz="2200" spc="-5" dirty="0">
                <a:latin typeface="+mj-lt"/>
                <a:cs typeface="Arial"/>
              </a:rPr>
              <a:t>EH&amp;S conducts formaldehyde assessment when it determines that employees are or may be potentially exposed.</a:t>
            </a:r>
          </a:p>
          <a:p>
            <a:pPr marL="241300" indent="-228600">
              <a:lnSpc>
                <a:spcPct val="100000"/>
              </a:lnSpc>
              <a:spcBef>
                <a:spcPts val="615"/>
              </a:spcBef>
              <a:buChar char="•"/>
              <a:tabLst>
                <a:tab pos="240665" algn="l"/>
                <a:tab pos="241300" algn="l"/>
              </a:tabLst>
            </a:pPr>
            <a:r>
              <a:rPr lang="en-US" sz="2200" spc="-5" dirty="0">
                <a:latin typeface="+mj-lt"/>
                <a:cs typeface="Arial"/>
              </a:rPr>
              <a:t>When does EH&amp;S perform air</a:t>
            </a:r>
            <a:r>
              <a:rPr lang="en-US" sz="2200" spc="5" dirty="0">
                <a:latin typeface="+mj-lt"/>
                <a:cs typeface="Arial"/>
              </a:rPr>
              <a:t> </a:t>
            </a:r>
            <a:r>
              <a:rPr lang="en-US" sz="2200" spc="-5" dirty="0">
                <a:latin typeface="+mj-lt"/>
                <a:cs typeface="Arial"/>
              </a:rPr>
              <a:t>monitoring?</a:t>
            </a:r>
          </a:p>
          <a:p>
            <a:pPr marL="507365" marR="136525" indent="-38100">
              <a:lnSpc>
                <a:spcPct val="100000"/>
              </a:lnSpc>
              <a:spcBef>
                <a:spcPts val="445"/>
              </a:spcBef>
            </a:pPr>
            <a:r>
              <a:rPr lang="en-US" sz="2200" spc="-5" dirty="0">
                <a:latin typeface="+mj-lt"/>
                <a:cs typeface="Arial"/>
              </a:rPr>
              <a:t>–As part of its initial assessment, EH&amp;S may conduct air monitoring </a:t>
            </a:r>
            <a:r>
              <a:rPr lang="en-US" sz="2200" dirty="0">
                <a:latin typeface="+mj-lt"/>
                <a:cs typeface="Arial"/>
              </a:rPr>
              <a:t>to </a:t>
            </a:r>
            <a:r>
              <a:rPr lang="en-US" sz="2200" spc="-5" dirty="0">
                <a:latin typeface="+mj-lt"/>
                <a:cs typeface="Arial"/>
              </a:rPr>
              <a:t>determine </a:t>
            </a:r>
            <a:r>
              <a:rPr lang="en-US" sz="2200" spc="-10" dirty="0">
                <a:latin typeface="+mj-lt"/>
                <a:cs typeface="Arial"/>
              </a:rPr>
              <a:t>baseline </a:t>
            </a:r>
            <a:r>
              <a:rPr lang="en-US" sz="2200" spc="-15" dirty="0">
                <a:latin typeface="+mj-lt"/>
                <a:cs typeface="Arial"/>
              </a:rPr>
              <a:t>with </a:t>
            </a:r>
            <a:r>
              <a:rPr lang="en-US" sz="2200" spc="-5" dirty="0">
                <a:latin typeface="+mj-lt"/>
                <a:cs typeface="Arial"/>
              </a:rPr>
              <a:t>current use </a:t>
            </a:r>
            <a:r>
              <a:rPr lang="en-US" sz="2200" spc="-10" dirty="0">
                <a:latin typeface="+mj-lt"/>
                <a:cs typeface="Arial"/>
              </a:rPr>
              <a:t>and</a:t>
            </a:r>
            <a:r>
              <a:rPr lang="en-US" sz="2200" spc="70" dirty="0">
                <a:latin typeface="+mj-lt"/>
                <a:cs typeface="Arial"/>
              </a:rPr>
              <a:t> </a:t>
            </a:r>
            <a:r>
              <a:rPr lang="en-US" sz="2200" spc="-5" dirty="0">
                <a:latin typeface="+mj-lt"/>
                <a:cs typeface="Arial"/>
              </a:rPr>
              <a:t>controls.</a:t>
            </a:r>
            <a:endParaRPr lang="en-US" sz="2200" dirty="0">
              <a:latin typeface="+mj-lt"/>
              <a:cs typeface="Arial"/>
            </a:endParaRPr>
          </a:p>
          <a:p>
            <a:pPr marL="507365" marR="5080" indent="-38100">
              <a:lnSpc>
                <a:spcPct val="100000"/>
              </a:lnSpc>
              <a:spcBef>
                <a:spcPts val="430"/>
              </a:spcBef>
            </a:pPr>
            <a:r>
              <a:rPr lang="en-US" sz="2200" spc="-10" dirty="0">
                <a:latin typeface="+mj-lt"/>
                <a:cs typeface="Arial"/>
              </a:rPr>
              <a:t>–Periodic </a:t>
            </a:r>
            <a:r>
              <a:rPr lang="en-US" sz="2200" spc="-5" dirty="0">
                <a:latin typeface="+mj-lt"/>
                <a:cs typeface="Arial"/>
              </a:rPr>
              <a:t>monitoring are performed </a:t>
            </a:r>
            <a:r>
              <a:rPr lang="en-US" sz="2200" spc="-15" dirty="0">
                <a:latin typeface="+mj-lt"/>
                <a:cs typeface="Arial"/>
              </a:rPr>
              <a:t>when </a:t>
            </a:r>
            <a:r>
              <a:rPr lang="en-US" sz="2200" spc="-5" dirty="0">
                <a:latin typeface="+mj-lt"/>
                <a:cs typeface="Arial"/>
              </a:rPr>
              <a:t>initial results are </a:t>
            </a:r>
            <a:r>
              <a:rPr lang="en-US" sz="2200" spc="-10" dirty="0">
                <a:latin typeface="+mj-lt"/>
                <a:cs typeface="Arial"/>
              </a:rPr>
              <a:t>above </a:t>
            </a:r>
            <a:r>
              <a:rPr lang="en-US" sz="2200" spc="-5" dirty="0">
                <a:latin typeface="+mj-lt"/>
                <a:cs typeface="Arial"/>
              </a:rPr>
              <a:t>the limits or there is </a:t>
            </a:r>
            <a:r>
              <a:rPr lang="en-US" sz="2200" dirty="0">
                <a:latin typeface="+mj-lt"/>
                <a:cs typeface="Arial"/>
              </a:rPr>
              <a:t>a </a:t>
            </a:r>
            <a:r>
              <a:rPr lang="en-US" sz="2200" spc="-10" dirty="0">
                <a:latin typeface="+mj-lt"/>
                <a:cs typeface="Arial"/>
              </a:rPr>
              <a:t>change </a:t>
            </a:r>
            <a:r>
              <a:rPr lang="en-US" sz="2200" spc="-5" dirty="0">
                <a:latin typeface="+mj-lt"/>
                <a:cs typeface="Arial"/>
              </a:rPr>
              <a:t>in the</a:t>
            </a:r>
            <a:r>
              <a:rPr lang="en-US" sz="2200" spc="15" dirty="0">
                <a:latin typeface="+mj-lt"/>
                <a:cs typeface="Arial"/>
              </a:rPr>
              <a:t> </a:t>
            </a:r>
            <a:r>
              <a:rPr lang="en-US" sz="2200" spc="-10" dirty="0">
                <a:latin typeface="+mj-lt"/>
                <a:cs typeface="Arial"/>
              </a:rPr>
              <a:t>procedure.</a:t>
            </a:r>
            <a:br>
              <a:rPr lang="en-US" sz="2200" spc="-10" dirty="0">
                <a:latin typeface="+mj-lt"/>
                <a:cs typeface="Arial"/>
              </a:rPr>
            </a:br>
            <a:endParaRPr lang="en-US" sz="2200" spc="-10" dirty="0">
              <a:latin typeface="+mj-lt"/>
              <a:cs typeface="Arial"/>
            </a:endParaRPr>
          </a:p>
          <a:p>
            <a:pPr marL="241300" marR="589915" indent="-228600">
              <a:lnSpc>
                <a:spcPct val="100000"/>
              </a:lnSpc>
              <a:buChar char="•"/>
              <a:tabLst>
                <a:tab pos="240665" algn="l"/>
                <a:tab pos="241300" algn="l"/>
              </a:tabLst>
            </a:pPr>
            <a:r>
              <a:rPr sz="2200" dirty="0">
                <a:latin typeface="+mj-lt"/>
                <a:cs typeface="Arial"/>
              </a:rPr>
              <a:t>Air </a:t>
            </a:r>
            <a:r>
              <a:rPr sz="2200" spc="-5" dirty="0">
                <a:latin typeface="+mj-lt"/>
                <a:cs typeface="Arial"/>
              </a:rPr>
              <a:t>monitoring results are compared </a:t>
            </a:r>
            <a:r>
              <a:rPr sz="2200" dirty="0">
                <a:latin typeface="+mj-lt"/>
                <a:cs typeface="Arial"/>
              </a:rPr>
              <a:t>to </a:t>
            </a:r>
            <a:r>
              <a:rPr sz="2200" spc="-5" dirty="0">
                <a:latin typeface="+mj-lt"/>
                <a:cs typeface="Arial"/>
              </a:rPr>
              <a:t>OSHA and ACGIH  </a:t>
            </a:r>
            <a:r>
              <a:rPr sz="2200" dirty="0">
                <a:latin typeface="+mj-lt"/>
                <a:cs typeface="Arial"/>
              </a:rPr>
              <a:t>limits.</a:t>
            </a:r>
          </a:p>
        </p:txBody>
      </p:sp>
    </p:spTree>
    <p:extLst>
      <p:ext uri="{BB962C8B-B14F-4D97-AF65-F5344CB8AC3E}">
        <p14:creationId xmlns:p14="http://schemas.microsoft.com/office/powerpoint/2010/main" val="68768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1055809" y="292075"/>
            <a:ext cx="7200900" cy="1011427"/>
          </a:xfrm>
          <a:solidFill>
            <a:srgbClr val="7030A0"/>
          </a:solidFill>
          <a:ln w="28575">
            <a:solidFill>
              <a:srgbClr val="FFC000"/>
            </a:solidFill>
          </a:ln>
        </p:spPr>
        <p:txBody>
          <a:bodyPr>
            <a:normAutofit fontScale="90000"/>
          </a:bodyPr>
          <a:lstStyle/>
          <a:p>
            <a:r>
              <a:rPr lang="en-US" sz="3200" b="1" spc="-10" dirty="0">
                <a:solidFill>
                  <a:schemeClr val="bg1"/>
                </a:solidFill>
                <a:latin typeface="Georgia" panose="02040502050405020303" pitchFamily="18" charset="0"/>
              </a:rPr>
              <a:t>Employee </a:t>
            </a:r>
            <a:r>
              <a:rPr lang="en-US" sz="3200" b="1" dirty="0">
                <a:solidFill>
                  <a:schemeClr val="bg1"/>
                </a:solidFill>
                <a:latin typeface="Georgia" panose="02040502050405020303" pitchFamily="18" charset="0"/>
              </a:rPr>
              <a:t>Exposure Limits</a:t>
            </a:r>
            <a:r>
              <a:rPr lang="en-US" sz="3200" b="1" spc="-70" dirty="0">
                <a:solidFill>
                  <a:schemeClr val="bg1"/>
                </a:solidFill>
                <a:latin typeface="Georgia" panose="02040502050405020303" pitchFamily="18" charset="0"/>
              </a:rPr>
              <a:t> </a:t>
            </a:r>
            <a:r>
              <a:rPr lang="en-US" sz="3200" b="1" dirty="0">
                <a:solidFill>
                  <a:schemeClr val="bg1"/>
                </a:solidFill>
                <a:latin typeface="Georgia" panose="02040502050405020303" pitchFamily="18" charset="0"/>
              </a:rPr>
              <a:t>for  </a:t>
            </a:r>
            <a:r>
              <a:rPr lang="en-US" sz="3200" b="1" spc="-5" dirty="0">
                <a:solidFill>
                  <a:schemeClr val="bg1"/>
                </a:solidFill>
                <a:latin typeface="Georgia" panose="02040502050405020303" pitchFamily="18" charset="0"/>
              </a:rPr>
              <a:t>Formaldehyde</a:t>
            </a:r>
            <a:endParaRPr lang="en-US" sz="2850" b="1" dirty="0">
              <a:solidFill>
                <a:schemeClr val="bg1"/>
              </a:solidFill>
              <a:latin typeface="Georgia" panose="02040502050405020303" pitchFamily="18" charset="0"/>
            </a:endParaRPr>
          </a:p>
        </p:txBody>
      </p:sp>
      <p:sp>
        <p:nvSpPr>
          <p:cNvPr id="6" name="object 4">
            <a:extLst>
              <a:ext uri="{FF2B5EF4-FFF2-40B4-BE49-F238E27FC236}">
                <a16:creationId xmlns:a16="http://schemas.microsoft.com/office/drawing/2014/main" id="{8B7B1EEE-E1A2-40EF-8D1D-EF9C34C0A3F9}"/>
              </a:ext>
            </a:extLst>
          </p:cNvPr>
          <p:cNvSpPr txBox="1"/>
          <p:nvPr/>
        </p:nvSpPr>
        <p:spPr>
          <a:xfrm>
            <a:off x="1055809" y="1570733"/>
            <a:ext cx="6789743" cy="4123565"/>
          </a:xfrm>
          <a:prstGeom prst="rect">
            <a:avLst/>
          </a:prstGeom>
        </p:spPr>
        <p:txBody>
          <a:bodyPr vert="horz" wrap="square" lIns="0" tIns="78105" rIns="0" bIns="0" rtlCol="0">
            <a:spAutoFit/>
          </a:bodyPr>
          <a:lstStyle/>
          <a:p>
            <a:pPr marL="241300" indent="-228600">
              <a:lnSpc>
                <a:spcPct val="100000"/>
              </a:lnSpc>
              <a:spcBef>
                <a:spcPts val="615"/>
              </a:spcBef>
              <a:buChar char="•"/>
              <a:tabLst>
                <a:tab pos="240665" algn="l"/>
                <a:tab pos="241300" algn="l"/>
              </a:tabLst>
            </a:pPr>
            <a:r>
              <a:rPr sz="2200" spc="-5" dirty="0">
                <a:latin typeface="+mj-lt"/>
                <a:cs typeface="Arial"/>
              </a:rPr>
              <a:t>OSHA</a:t>
            </a:r>
            <a:endParaRPr sz="2200" dirty="0">
              <a:latin typeface="+mj-lt"/>
              <a:cs typeface="Arial"/>
            </a:endParaRPr>
          </a:p>
          <a:p>
            <a:pPr marL="469900">
              <a:lnSpc>
                <a:spcPct val="100000"/>
              </a:lnSpc>
              <a:spcBef>
                <a:spcPts val="445"/>
              </a:spcBef>
              <a:tabLst>
                <a:tab pos="2526665" algn="l"/>
              </a:tabLst>
            </a:pPr>
            <a:r>
              <a:rPr sz="2200" spc="-5" dirty="0">
                <a:latin typeface="+mj-lt"/>
                <a:cs typeface="Arial"/>
              </a:rPr>
              <a:t>–Action</a:t>
            </a:r>
            <a:r>
              <a:rPr sz="2200" dirty="0">
                <a:latin typeface="+mj-lt"/>
                <a:cs typeface="Arial"/>
              </a:rPr>
              <a:t> </a:t>
            </a:r>
            <a:r>
              <a:rPr sz="2200" spc="-10" dirty="0">
                <a:latin typeface="+mj-lt"/>
                <a:cs typeface="Arial"/>
              </a:rPr>
              <a:t>Level</a:t>
            </a:r>
            <a:r>
              <a:rPr sz="2200" spc="15" dirty="0">
                <a:latin typeface="+mj-lt"/>
                <a:cs typeface="Arial"/>
              </a:rPr>
              <a:t> </a:t>
            </a:r>
            <a:r>
              <a:rPr sz="2200" spc="-5" dirty="0">
                <a:latin typeface="+mj-lt"/>
                <a:cs typeface="Arial"/>
              </a:rPr>
              <a:t>(AL),</a:t>
            </a:r>
            <a:r>
              <a:rPr lang="en-US" sz="2200" spc="-5" dirty="0">
                <a:latin typeface="+mj-lt"/>
                <a:cs typeface="Arial"/>
              </a:rPr>
              <a:t> </a:t>
            </a:r>
            <a:r>
              <a:rPr sz="2200" spc="-5" dirty="0">
                <a:latin typeface="+mj-lt"/>
                <a:cs typeface="Arial"/>
              </a:rPr>
              <a:t>0.5 </a:t>
            </a:r>
            <a:r>
              <a:rPr sz="2200" spc="-10" dirty="0">
                <a:latin typeface="+mj-lt"/>
                <a:cs typeface="Arial"/>
              </a:rPr>
              <a:t>ppm measured over </a:t>
            </a:r>
            <a:r>
              <a:rPr sz="2200" dirty="0">
                <a:latin typeface="+mj-lt"/>
                <a:cs typeface="Arial"/>
              </a:rPr>
              <a:t>8</a:t>
            </a:r>
            <a:r>
              <a:rPr sz="2200" spc="45" dirty="0">
                <a:latin typeface="+mj-lt"/>
                <a:cs typeface="Arial"/>
              </a:rPr>
              <a:t> </a:t>
            </a:r>
            <a:r>
              <a:rPr sz="2200" spc="-10" dirty="0">
                <a:latin typeface="+mj-lt"/>
                <a:cs typeface="Arial"/>
              </a:rPr>
              <a:t>hours</a:t>
            </a:r>
            <a:endParaRPr sz="2200" dirty="0">
              <a:latin typeface="+mj-lt"/>
              <a:cs typeface="Arial"/>
            </a:endParaRPr>
          </a:p>
          <a:p>
            <a:pPr marL="507365" marR="5080" indent="-38100">
              <a:lnSpc>
                <a:spcPct val="100000"/>
              </a:lnSpc>
              <a:spcBef>
                <a:spcPts val="434"/>
              </a:spcBef>
            </a:pPr>
            <a:r>
              <a:rPr sz="2200" spc="-5" dirty="0">
                <a:latin typeface="+mj-lt"/>
                <a:cs typeface="Arial"/>
              </a:rPr>
              <a:t>–Permissible </a:t>
            </a:r>
            <a:r>
              <a:rPr sz="2200" spc="-10" dirty="0">
                <a:latin typeface="+mj-lt"/>
                <a:cs typeface="Arial"/>
              </a:rPr>
              <a:t>exposure </a:t>
            </a:r>
            <a:r>
              <a:rPr sz="2200" spc="-5" dirty="0">
                <a:latin typeface="+mj-lt"/>
                <a:cs typeface="Arial"/>
              </a:rPr>
              <a:t>limit (PEL) 0.75 </a:t>
            </a:r>
            <a:r>
              <a:rPr sz="2200" spc="-10" dirty="0">
                <a:latin typeface="+mj-lt"/>
                <a:cs typeface="Arial"/>
              </a:rPr>
              <a:t>ppm measured </a:t>
            </a:r>
            <a:r>
              <a:rPr sz="2200" spc="-5" dirty="0">
                <a:latin typeface="+mj-lt"/>
                <a:cs typeface="Arial"/>
              </a:rPr>
              <a:t>as an </a:t>
            </a:r>
            <a:r>
              <a:rPr sz="2200" spc="-10" dirty="0">
                <a:latin typeface="+mj-lt"/>
                <a:cs typeface="Arial"/>
              </a:rPr>
              <a:t>8-hour  </a:t>
            </a:r>
            <a:r>
              <a:rPr sz="2200" spc="-5" dirty="0">
                <a:latin typeface="+mj-lt"/>
                <a:cs typeface="Arial"/>
              </a:rPr>
              <a:t>time </a:t>
            </a:r>
            <a:r>
              <a:rPr sz="2200" spc="-15" dirty="0">
                <a:latin typeface="+mj-lt"/>
                <a:cs typeface="Arial"/>
              </a:rPr>
              <a:t>weighted </a:t>
            </a:r>
            <a:r>
              <a:rPr sz="2200" spc="-10" dirty="0">
                <a:latin typeface="+mj-lt"/>
                <a:cs typeface="Arial"/>
              </a:rPr>
              <a:t>average</a:t>
            </a:r>
            <a:r>
              <a:rPr sz="2200" spc="75" dirty="0">
                <a:latin typeface="+mj-lt"/>
                <a:cs typeface="Arial"/>
              </a:rPr>
              <a:t> </a:t>
            </a:r>
            <a:r>
              <a:rPr sz="2200" dirty="0">
                <a:latin typeface="+mj-lt"/>
                <a:cs typeface="Arial"/>
              </a:rPr>
              <a:t>(TWA)</a:t>
            </a:r>
          </a:p>
          <a:p>
            <a:pPr marL="507365" marR="132080" indent="-38100">
              <a:lnSpc>
                <a:spcPct val="100000"/>
              </a:lnSpc>
              <a:spcBef>
                <a:spcPts val="430"/>
              </a:spcBef>
            </a:pPr>
            <a:r>
              <a:rPr sz="2200" spc="-10" dirty="0">
                <a:latin typeface="+mj-lt"/>
                <a:cs typeface="Arial"/>
              </a:rPr>
              <a:t>–Short </a:t>
            </a:r>
            <a:r>
              <a:rPr sz="2200" dirty="0">
                <a:latin typeface="+mj-lt"/>
                <a:cs typeface="Arial"/>
              </a:rPr>
              <a:t>Term </a:t>
            </a:r>
            <a:r>
              <a:rPr sz="2200" spc="-10" dirty="0">
                <a:latin typeface="+mj-lt"/>
                <a:cs typeface="Arial"/>
              </a:rPr>
              <a:t>Exposure </a:t>
            </a:r>
            <a:r>
              <a:rPr sz="2200" spc="-5" dirty="0">
                <a:latin typeface="+mj-lt"/>
                <a:cs typeface="Arial"/>
              </a:rPr>
              <a:t>Limit (STEL) is </a:t>
            </a:r>
            <a:r>
              <a:rPr sz="2200" dirty="0">
                <a:latin typeface="+mj-lt"/>
                <a:cs typeface="Arial"/>
              </a:rPr>
              <a:t>2 </a:t>
            </a:r>
            <a:r>
              <a:rPr sz="2200" spc="-5" dirty="0">
                <a:latin typeface="+mj-lt"/>
                <a:cs typeface="Arial"/>
              </a:rPr>
              <a:t>ppm, </a:t>
            </a:r>
            <a:r>
              <a:rPr sz="2200" spc="-10" dirty="0">
                <a:latin typeface="+mj-lt"/>
                <a:cs typeface="Arial"/>
              </a:rPr>
              <a:t>maximum exposure  </a:t>
            </a:r>
            <a:r>
              <a:rPr sz="2200" spc="-15" dirty="0">
                <a:latin typeface="+mj-lt"/>
                <a:cs typeface="Arial"/>
              </a:rPr>
              <a:t>allowed </a:t>
            </a:r>
            <a:r>
              <a:rPr sz="2200" spc="-10" dirty="0">
                <a:latin typeface="+mj-lt"/>
                <a:cs typeface="Arial"/>
              </a:rPr>
              <a:t>during </a:t>
            </a:r>
            <a:r>
              <a:rPr sz="2200" dirty="0">
                <a:latin typeface="+mj-lt"/>
                <a:cs typeface="Arial"/>
              </a:rPr>
              <a:t>a </a:t>
            </a:r>
            <a:r>
              <a:rPr sz="2200" spc="-5" dirty="0">
                <a:latin typeface="+mj-lt"/>
                <a:cs typeface="Arial"/>
              </a:rPr>
              <a:t>15-minute</a:t>
            </a:r>
            <a:r>
              <a:rPr sz="2200" spc="100" dirty="0">
                <a:latin typeface="+mj-lt"/>
                <a:cs typeface="Arial"/>
              </a:rPr>
              <a:t> </a:t>
            </a:r>
            <a:r>
              <a:rPr sz="2200" spc="-10" dirty="0">
                <a:latin typeface="+mj-lt"/>
                <a:cs typeface="Arial"/>
              </a:rPr>
              <a:t>period</a:t>
            </a:r>
            <a:endParaRPr sz="2200" dirty="0">
              <a:latin typeface="+mj-lt"/>
              <a:cs typeface="Arial"/>
            </a:endParaRPr>
          </a:p>
          <a:p>
            <a:pPr marL="507365" marR="52069" indent="-38100">
              <a:lnSpc>
                <a:spcPct val="100000"/>
              </a:lnSpc>
              <a:spcBef>
                <a:spcPts val="430"/>
              </a:spcBef>
            </a:pPr>
            <a:r>
              <a:rPr sz="2200" spc="-5" dirty="0">
                <a:latin typeface="+mj-lt"/>
                <a:cs typeface="Arial"/>
              </a:rPr>
              <a:t>–If </a:t>
            </a:r>
            <a:r>
              <a:rPr sz="2200" spc="-10" dirty="0">
                <a:latin typeface="+mj-lt"/>
                <a:cs typeface="Arial"/>
              </a:rPr>
              <a:t>exposure exceeds any </a:t>
            </a:r>
            <a:r>
              <a:rPr sz="2200" spc="-5" dirty="0">
                <a:latin typeface="+mj-lt"/>
                <a:cs typeface="Arial"/>
              </a:rPr>
              <a:t>of these limits, </a:t>
            </a:r>
            <a:r>
              <a:rPr sz="2200" spc="-10" dirty="0">
                <a:latin typeface="+mj-lt"/>
                <a:cs typeface="Arial"/>
              </a:rPr>
              <a:t>changes </a:t>
            </a:r>
            <a:r>
              <a:rPr sz="2200" spc="-5" dirty="0">
                <a:latin typeface="+mj-lt"/>
                <a:cs typeface="Arial"/>
              </a:rPr>
              <a:t>must be made </a:t>
            </a:r>
            <a:r>
              <a:rPr sz="2200" dirty="0">
                <a:latin typeface="+mj-lt"/>
                <a:cs typeface="Arial"/>
              </a:rPr>
              <a:t>to  </a:t>
            </a:r>
            <a:r>
              <a:rPr sz="2200" spc="-10" dirty="0">
                <a:latin typeface="+mj-lt"/>
                <a:cs typeface="Arial"/>
              </a:rPr>
              <a:t>reduce employee</a:t>
            </a:r>
            <a:r>
              <a:rPr sz="2200" spc="60" dirty="0">
                <a:latin typeface="+mj-lt"/>
                <a:cs typeface="Arial"/>
              </a:rPr>
              <a:t> </a:t>
            </a:r>
            <a:r>
              <a:rPr sz="2200" spc="-10" dirty="0">
                <a:latin typeface="+mj-lt"/>
                <a:cs typeface="Arial"/>
              </a:rPr>
              <a:t>exposure.</a:t>
            </a:r>
            <a:endParaRPr sz="2200" dirty="0">
              <a:latin typeface="+mj-lt"/>
              <a:cs typeface="Arial"/>
            </a:endParaRPr>
          </a:p>
          <a:p>
            <a:pPr marL="241300" indent="-228600">
              <a:lnSpc>
                <a:spcPct val="100000"/>
              </a:lnSpc>
              <a:spcBef>
                <a:spcPts val="495"/>
              </a:spcBef>
              <a:buChar char="•"/>
              <a:tabLst>
                <a:tab pos="240665" algn="l"/>
                <a:tab pos="241300" algn="l"/>
              </a:tabLst>
            </a:pPr>
            <a:r>
              <a:rPr sz="2200" spc="-5" dirty="0">
                <a:latin typeface="+mj-lt"/>
                <a:cs typeface="Arial"/>
              </a:rPr>
              <a:t>ACGIH</a:t>
            </a:r>
            <a:r>
              <a:rPr sz="2200" spc="-10" dirty="0">
                <a:latin typeface="+mj-lt"/>
                <a:cs typeface="Arial"/>
              </a:rPr>
              <a:t> </a:t>
            </a:r>
            <a:r>
              <a:rPr sz="2200" spc="-5" dirty="0">
                <a:latin typeface="+mj-lt"/>
                <a:cs typeface="Arial"/>
              </a:rPr>
              <a:t>TLV</a:t>
            </a:r>
            <a:endParaRPr sz="2200" dirty="0">
              <a:latin typeface="+mj-lt"/>
              <a:cs typeface="Arial"/>
            </a:endParaRPr>
          </a:p>
          <a:p>
            <a:pPr marL="469900">
              <a:lnSpc>
                <a:spcPct val="100000"/>
              </a:lnSpc>
              <a:spcBef>
                <a:spcPts val="445"/>
              </a:spcBef>
            </a:pPr>
            <a:r>
              <a:rPr sz="2200" dirty="0">
                <a:latin typeface="+mj-lt"/>
                <a:cs typeface="Arial"/>
              </a:rPr>
              <a:t>– </a:t>
            </a:r>
            <a:r>
              <a:rPr sz="2200" spc="-10" dirty="0">
                <a:latin typeface="+mj-lt"/>
                <a:cs typeface="Arial"/>
              </a:rPr>
              <a:t>Ceiling </a:t>
            </a:r>
            <a:r>
              <a:rPr sz="2200" spc="-5" dirty="0">
                <a:latin typeface="+mj-lt"/>
                <a:cs typeface="Arial"/>
              </a:rPr>
              <a:t>0.3 ppm, </a:t>
            </a:r>
            <a:r>
              <a:rPr sz="2200" spc="-10" dirty="0">
                <a:latin typeface="+mj-lt"/>
                <a:cs typeface="Arial"/>
              </a:rPr>
              <a:t>instantaneous measurement </a:t>
            </a:r>
            <a:r>
              <a:rPr sz="2200" spc="-5" dirty="0">
                <a:latin typeface="+mj-lt"/>
                <a:cs typeface="Arial"/>
              </a:rPr>
              <a:t>if</a:t>
            </a:r>
            <a:r>
              <a:rPr sz="2200" spc="114" dirty="0">
                <a:latin typeface="+mj-lt"/>
                <a:cs typeface="Arial"/>
              </a:rPr>
              <a:t> </a:t>
            </a:r>
            <a:r>
              <a:rPr sz="2200" spc="-10" dirty="0">
                <a:latin typeface="+mj-lt"/>
                <a:cs typeface="Arial"/>
              </a:rPr>
              <a:t>possible</a:t>
            </a:r>
            <a:endParaRPr sz="2200" dirty="0">
              <a:latin typeface="+mj-lt"/>
              <a:cs typeface="Arial"/>
            </a:endParaRPr>
          </a:p>
        </p:txBody>
      </p:sp>
      <p:pic>
        <p:nvPicPr>
          <p:cNvPr id="3074" name="Picture 2">
            <a:extLst>
              <a:ext uri="{FF2B5EF4-FFF2-40B4-BE49-F238E27FC236}">
                <a16:creationId xmlns:a16="http://schemas.microsoft.com/office/drawing/2014/main" id="{D8717BB6-1B94-49E9-86D3-E05C3E4E6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69" y="5175504"/>
            <a:ext cx="1952243" cy="130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19137"/>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4" id="{16EBAA4D-C57A-5D40-A1CB-B887C03A44DF}" vid="{96DA46E8-4385-FB43-A931-99CB931E6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Powerpointtemplate_ECU-Wright_building</Template>
  <TotalTime>1710</TotalTime>
  <Words>1115</Words>
  <Application>Microsoft Office PowerPoint</Application>
  <PresentationFormat>On-screen Show (4:3)</PresentationFormat>
  <Paragraphs>108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Lucida Bright</vt:lpstr>
      <vt:lpstr>East Carolina University</vt:lpstr>
      <vt:lpstr>Occupational Exposure to Formaldehyde</vt:lpstr>
      <vt:lpstr>Uses of Formaldehyde</vt:lpstr>
      <vt:lpstr>Chemical Description</vt:lpstr>
      <vt:lpstr>Routes of Exposure </vt:lpstr>
      <vt:lpstr>Health Effects</vt:lpstr>
      <vt:lpstr>Health Effects</vt:lpstr>
      <vt:lpstr>How EH&amp;S Monitors Exposure</vt:lpstr>
      <vt:lpstr>Exposure Assessment </vt:lpstr>
      <vt:lpstr>Employee Exposure Limits for  Formaldehyde</vt:lpstr>
      <vt:lpstr>Labeling and Storage</vt:lpstr>
      <vt:lpstr>Required Training</vt:lpstr>
      <vt:lpstr>Safe use in Clinic or Laboratory</vt:lpstr>
      <vt:lpstr>Spills and Leaks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Tebehaevu, Ogaga Jonathan</cp:lastModifiedBy>
  <cp:revision>127</cp:revision>
  <dcterms:created xsi:type="dcterms:W3CDTF">2017-09-21T17:37:31Z</dcterms:created>
  <dcterms:modified xsi:type="dcterms:W3CDTF">2020-12-02T17:04:13Z</dcterms:modified>
</cp:coreProperties>
</file>