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51" r:id="rId1"/>
  </p:sldMasterIdLst>
  <p:notesMasterIdLst>
    <p:notesMasterId r:id="rId32"/>
  </p:notesMasterIdLst>
  <p:handoutMasterIdLst>
    <p:handoutMasterId r:id="rId33"/>
  </p:handoutMasterIdLst>
  <p:sldIdLst>
    <p:sldId id="492" r:id="rId2"/>
    <p:sldId id="475" r:id="rId3"/>
    <p:sldId id="500" r:id="rId4"/>
    <p:sldId id="274" r:id="rId5"/>
    <p:sldId id="287" r:id="rId6"/>
    <p:sldId id="516" r:id="rId7"/>
    <p:sldId id="283" r:id="rId8"/>
    <p:sldId id="436" r:id="rId9"/>
    <p:sldId id="308" r:id="rId10"/>
    <p:sldId id="318" r:id="rId11"/>
    <p:sldId id="457" r:id="rId12"/>
    <p:sldId id="499" r:id="rId13"/>
    <p:sldId id="515" r:id="rId14"/>
    <p:sldId id="304" r:id="rId15"/>
    <p:sldId id="498" r:id="rId16"/>
    <p:sldId id="316" r:id="rId17"/>
    <p:sldId id="521" r:id="rId18"/>
    <p:sldId id="313" r:id="rId19"/>
    <p:sldId id="518" r:id="rId20"/>
    <p:sldId id="288" r:id="rId21"/>
    <p:sldId id="295" r:id="rId22"/>
    <p:sldId id="303" r:id="rId23"/>
    <p:sldId id="523" r:id="rId24"/>
    <p:sldId id="297" r:id="rId25"/>
    <p:sldId id="299" r:id="rId26"/>
    <p:sldId id="306" r:id="rId27"/>
    <p:sldId id="519" r:id="rId28"/>
    <p:sldId id="319" r:id="rId29"/>
    <p:sldId id="520" r:id="rId30"/>
    <p:sldId id="513" r:id="rId31"/>
  </p:sldIdLst>
  <p:sldSz cx="9144000" cy="6858000" type="screen4x3"/>
  <p:notesSz cx="7004050" cy="9283700"/>
  <p:kinsoku lang="ja-JP" invalStChars="00・・・00・・0・   0=] 00&#10;000ｰ" invalEndChars="  0;[0&#10;0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08FB"/>
    <a:srgbClr val="FF00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4" autoAdjust="0"/>
    <p:restoredTop sz="75704" autoAdjust="0"/>
  </p:normalViewPr>
  <p:slideViewPr>
    <p:cSldViewPr>
      <p:cViewPr varScale="1">
        <p:scale>
          <a:sx n="86" d="100"/>
          <a:sy n="86" d="100"/>
        </p:scale>
        <p:origin x="19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64"/>
    </p:cViewPr>
  </p:sorterViewPr>
  <p:notesViewPr>
    <p:cSldViewPr>
      <p:cViewPr varScale="1">
        <p:scale>
          <a:sx n="66" d="100"/>
          <a:sy n="66" d="100"/>
        </p:scale>
        <p:origin x="-1986" y="-108"/>
      </p:cViewPr>
      <p:guideLst>
        <p:guide orient="horz" pos="2924"/>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AEBAE4A-4524-4178-B32E-2B2F07C9015D}"/>
              </a:ext>
            </a:extLst>
          </p:cNvPr>
          <p:cNvSpPr>
            <a:spLocks noGrp="1" noChangeArrowheads="1"/>
          </p:cNvSpPr>
          <p:nvPr>
            <p:ph type="body" sz="quarter" idx="3"/>
          </p:nvPr>
        </p:nvSpPr>
        <p:spPr bwMode="auto">
          <a:xfrm>
            <a:off x="933450" y="4410075"/>
            <a:ext cx="5137150" cy="4178300"/>
          </a:xfrm>
          <a:prstGeom prst="rect">
            <a:avLst/>
          </a:prstGeom>
          <a:noFill/>
          <a:ln w="9525">
            <a:noFill/>
            <a:miter lim="800000"/>
            <a:headEnd/>
            <a:tailEnd/>
          </a:ln>
          <a:effectLst/>
        </p:spPr>
        <p:txBody>
          <a:bodyPr vert="horz" wrap="square" lIns="92082" tIns="45233" rIns="92082" bIns="45233"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3" name="Rectangle 3">
            <a:extLst>
              <a:ext uri="{FF2B5EF4-FFF2-40B4-BE49-F238E27FC236}">
                <a16:creationId xmlns:a16="http://schemas.microsoft.com/office/drawing/2014/main" id="{18A6DCA3-E520-424E-BF48-D7EFA5BEF9C7}"/>
              </a:ext>
            </a:extLst>
          </p:cNvPr>
          <p:cNvSpPr>
            <a:spLocks noGrp="1" noRot="1" noChangeAspect="1" noChangeArrowheads="1" noTextEdit="1"/>
          </p:cNvSpPr>
          <p:nvPr>
            <p:ph type="sldImg" idx="2"/>
          </p:nvPr>
        </p:nvSpPr>
        <p:spPr bwMode="auto">
          <a:xfrm>
            <a:off x="1190625" y="701675"/>
            <a:ext cx="4624388"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6A25B4B-65EF-433E-8161-83A47ED91284}"/>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CF575FEC-437D-4F18-BDF6-B2A353545F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Welcome to the Fire Life and Safety Training for clinical staff presented by the Office of Environmental Health and Safety. This presentation will include the importance of evacuation plans, procedures, fire prevention, common types of fires, and extinguisher information.  There is a short quiz at the end. You may use your notes or course materials to assist you. Once completed, you must submit to quiz to receive credit for the training. You will be sent confirmation via email.</a:t>
            </a:r>
          </a:p>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A5E22B6-723D-4323-8BDB-870AB4FE293A}"/>
              </a:ext>
            </a:extLst>
          </p:cNvPr>
          <p:cNvSpPr>
            <a:spLocks noGrp="1" noRot="1" noChangeAspect="1" noChangeArrowheads="1" noTextEdit="1"/>
          </p:cNvSpPr>
          <p:nvPr>
            <p:ph type="sldImg"/>
          </p:nvPr>
        </p:nvSpPr>
        <p:spPr>
          <a:ln cap="flat"/>
        </p:spPr>
      </p:sp>
      <p:sp>
        <p:nvSpPr>
          <p:cNvPr id="28675" name="Rectangle 3">
            <a:extLst>
              <a:ext uri="{FF2B5EF4-FFF2-40B4-BE49-F238E27FC236}">
                <a16:creationId xmlns:a16="http://schemas.microsoft.com/office/drawing/2014/main" id="{DBD0874C-1908-4655-B145-2E1829B97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Shut off all equipment that may accelerate the fire (compressed gases) and remember to close all doors to contain any fires or smoke that may be present. What are your specific roles in your facility’s emergency procedures?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360F6B2-026F-4F0F-8648-6D15F3CC48F7}"/>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649B851E-CEA0-415E-93DA-CA700756A6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An emergency action plan must be in writing, kept in the workplace, and available to employees for review.  It must include: procedures for reporting a fire or other emergency, procedures for emergency evacuation, procedures to be followed by employees who remain to operate critical plant operations before they evacuate, procedures to account for all employees after evacuation, procedures to be followed by employees performing rescue or medical duties, and the name or job title of every employee who may be contacted by employees who need more information about the plan or an explanation of their duties under the plan.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4B3AE9C-3A41-4B27-B168-8E65F3CEEA22}"/>
              </a:ext>
            </a:extLst>
          </p:cNvPr>
          <p:cNvSpPr>
            <a:spLocks noGrp="1" noRot="1" noChangeAspect="1" noChangeArrowheads="1" noTextEdit="1"/>
          </p:cNvSpPr>
          <p:nvPr>
            <p:ph type="sldImg"/>
          </p:nvPr>
        </p:nvSpPr>
        <p:spPr>
          <a:ln cap="flat"/>
        </p:spPr>
      </p:sp>
      <p:sp>
        <p:nvSpPr>
          <p:cNvPr id="36867" name="Rectangle 3">
            <a:extLst>
              <a:ext uri="{FF2B5EF4-FFF2-40B4-BE49-F238E27FC236}">
                <a16:creationId xmlns:a16="http://schemas.microsoft.com/office/drawing/2014/main" id="{EC4B385C-620C-4187-B801-117E29D812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Training should take place for your specific evacuation plan and specific responsibility. The Emergency Evacuation Procedures should be updated at least annually, or when changes are made to the facility (construction affects evacuation or meeting locations) or there are staffing changes.  Forward updated plans to the Office Environmental Health and Safety.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1D96F75-CD02-446E-9B11-53D9CE7E86C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CF889273-53E7-4937-A100-4A32E845BE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Some common causes of fires in heath care facilities include damaged electrical cords, open flames or hot surfaces, and compressed gas cylinders. Which of these apply to your facility?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B355F94-1248-408E-8A54-996F2CE3F480}"/>
              </a:ext>
            </a:extLst>
          </p:cNvPr>
          <p:cNvSpPr>
            <a:spLocks noGrp="1" noRot="1" noChangeAspect="1" noChangeArrowheads="1" noTextEdit="1"/>
          </p:cNvSpPr>
          <p:nvPr>
            <p:ph type="sldImg"/>
          </p:nvPr>
        </p:nvSpPr>
        <p:spPr>
          <a:ln cap="flat"/>
        </p:spPr>
      </p:sp>
      <p:sp>
        <p:nvSpPr>
          <p:cNvPr id="40963" name="Rectangle 3">
            <a:extLst>
              <a:ext uri="{FF2B5EF4-FFF2-40B4-BE49-F238E27FC236}">
                <a16:creationId xmlns:a16="http://schemas.microsoft.com/office/drawing/2014/main" id="{74ED6D7E-8A38-472B-B191-B34644900A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FFFFFF"/>
                </a:solidFill>
              </a:rPr>
              <a:t>Approved, heavy duty extension cords (14 gauge or larger) should be for TEMPORARY use only. It proposes many safety issues having cords laying around. A person can trip over them, knock something over and possibly injure themselves in the process.  The cords should </a:t>
            </a:r>
            <a:r>
              <a:rPr lang="en-US" altLang="en-US" b="1">
                <a:solidFill>
                  <a:srgbClr val="FFFFFF"/>
                </a:solidFill>
              </a:rPr>
              <a:t>not</a:t>
            </a:r>
            <a:r>
              <a:rPr lang="en-US" altLang="en-US">
                <a:solidFill>
                  <a:srgbClr val="FFFFFF"/>
                </a:solidFill>
              </a:rPr>
              <a:t> be strung through walls, be placed anywhere they are vulnerable to damage, and not set up where they would have to go under doors or floors. If a cord has any visible wear report the damage and make arrangements for repair. Be aware when using extension cords and pay close attention when using heat.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779F481-0B56-419A-97FD-413F59EE7A36}"/>
              </a:ext>
            </a:extLst>
          </p:cNvPr>
          <p:cNvSpPr>
            <a:spLocks noGrp="1" noRot="1" noChangeAspect="1" noChangeArrowheads="1" noTextEdit="1"/>
          </p:cNvSpPr>
          <p:nvPr>
            <p:ph type="sldImg"/>
          </p:nvPr>
        </p:nvSpPr>
        <p:spPr>
          <a:ln cap="flat"/>
        </p:spPr>
      </p:sp>
      <p:sp>
        <p:nvSpPr>
          <p:cNvPr id="44035" name="Rectangle 3">
            <a:extLst>
              <a:ext uri="{FF2B5EF4-FFF2-40B4-BE49-F238E27FC236}">
                <a16:creationId xmlns:a16="http://schemas.microsoft.com/office/drawing/2014/main" id="{8524A6BB-B31A-4DC1-8327-99A5472163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Use only heavy-duty (14 gauge or larger) UL listed transient voltage surge protectors if you need extra receptacles but remember: </a:t>
            </a:r>
            <a:r>
              <a:rPr lang="en-US" altLang="en-US" b="1"/>
              <a:t>do not overload the outlet capacity. </a:t>
            </a:r>
          </a:p>
          <a:p>
            <a:pPr eaLnBrk="1" hangingPunct="1"/>
            <a:r>
              <a:rPr lang="en-US" altLang="en-US"/>
              <a:t>The use of multi-plug adaptors is not permitted because it will overload the receptacle and is produces a greater risk of fire.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65F0495-ACFB-4BD4-A86F-BE90BAE16F16}"/>
              </a:ext>
            </a:extLst>
          </p:cNvPr>
          <p:cNvSpPr>
            <a:spLocks noGrp="1" noRot="1" noChangeAspect="1" noChangeArrowheads="1" noTextEdit="1"/>
          </p:cNvSpPr>
          <p:nvPr>
            <p:ph type="sldImg"/>
          </p:nvPr>
        </p:nvSpPr>
        <p:spPr>
          <a:ln cap="flat"/>
        </p:spPr>
      </p:sp>
      <p:sp>
        <p:nvSpPr>
          <p:cNvPr id="47107" name="Rectangle 3">
            <a:extLst>
              <a:ext uri="{FF2B5EF4-FFF2-40B4-BE49-F238E27FC236}">
                <a16:creationId xmlns:a16="http://schemas.microsoft.com/office/drawing/2014/main" id="{8A9CFFB9-D5A5-43BE-8775-6AF707197E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 fire needs four components to exist and spread. A fuel source must be exposed to a heat supply. Oxygen, from the air or oxygen tanks, acts as a catalyst to make the reaction take place, which creates a flame. The more the fuel and oxygen supply, the bigger the flame. Fire extinguishers are used to ‘extinguish’ one of the four components that allow the fire to exist.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04D8EAB-9BA1-48B0-A41D-A7BA3655FC14}"/>
              </a:ext>
            </a:extLst>
          </p:cNvPr>
          <p:cNvSpPr>
            <a:spLocks noGrp="1" noRot="1" noChangeAspect="1" noChangeArrowheads="1" noTextEdit="1"/>
          </p:cNvSpPr>
          <p:nvPr>
            <p:ph type="sldImg"/>
          </p:nvPr>
        </p:nvSpPr>
        <p:spPr>
          <a:xfrm>
            <a:off x="1200150" y="690563"/>
            <a:ext cx="4603750" cy="3452812"/>
          </a:xfrm>
          <a:ln cap="flat"/>
        </p:spPr>
      </p:sp>
      <p:sp>
        <p:nvSpPr>
          <p:cNvPr id="49155" name="Rectangle 3">
            <a:extLst>
              <a:ext uri="{FF2B5EF4-FFF2-40B4-BE49-F238E27FC236}">
                <a16:creationId xmlns:a16="http://schemas.microsoft.com/office/drawing/2014/main" id="{A6419DD4-48FD-4D3C-A667-DEF37B2A7446}"/>
              </a:ext>
            </a:extLst>
          </p:cNvPr>
          <p:cNvSpPr>
            <a:spLocks noGrp="1" noChangeArrowheads="1"/>
          </p:cNvSpPr>
          <p:nvPr>
            <p:ph type="body" idx="1"/>
          </p:nvPr>
        </p:nvSpPr>
        <p:spPr>
          <a:xfrm>
            <a:off x="922338" y="4375150"/>
            <a:ext cx="51593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All personnel must be able to identify all extinguishers. Do not tamper with the extinguishers. If any of the extinguishers have been tampered with or are damaged or discharged for any reason, REPORT IMMEDIATELY!!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EF882E3-4B97-4741-8932-A8F963F9477F}"/>
              </a:ext>
            </a:extLst>
          </p:cNvPr>
          <p:cNvSpPr>
            <a:spLocks noGrp="1" noRot="1" noChangeAspect="1" noChangeArrowheads="1" noTextEdit="1"/>
          </p:cNvSpPr>
          <p:nvPr>
            <p:ph type="sldImg"/>
          </p:nvPr>
        </p:nvSpPr>
        <p:spPr>
          <a:ln cap="flat"/>
        </p:spPr>
      </p:sp>
      <p:sp>
        <p:nvSpPr>
          <p:cNvPr id="63491" name="Rectangle 3">
            <a:extLst>
              <a:ext uri="{FF2B5EF4-FFF2-40B4-BE49-F238E27FC236}">
                <a16:creationId xmlns:a16="http://schemas.microsoft.com/office/drawing/2014/main" id="{7ABBC586-E42F-4F63-A517-9CC19C1F5C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ECU policy is to evacuate the area where a fire occurs.  Do not attempt to fight a fire unless you have been trained to do so or it is your only means of escape.  </a:t>
            </a:r>
          </a:p>
          <a:p>
            <a:pPr eaLnBrk="1" hangingPunct="1"/>
            <a:r>
              <a:rPr lang="en-US" altLang="en-US"/>
              <a:t>In order to operate a fire extinguisher, you must have the appropriate training. Training is coordinated with the Office of Environmental Health and Safety with the Facility Services Plumbing Shop.  </a:t>
            </a:r>
          </a:p>
          <a:p>
            <a:pPr eaLnBrk="1" hangingPunct="1"/>
            <a:r>
              <a:rPr lang="en-US" altLang="en-US"/>
              <a:t>When using an extinguisher, remember to Pull, Aim, Squeeze, and Sweep.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76C3568-8FD4-416B-87B4-2B5ECB4776DD}"/>
              </a:ext>
            </a:extLst>
          </p:cNvPr>
          <p:cNvSpPr>
            <a:spLocks noGrp="1" noRot="1" noChangeAspect="1" noChangeArrowheads="1" noTextEdit="1"/>
          </p:cNvSpPr>
          <p:nvPr>
            <p:ph type="sldImg"/>
          </p:nvPr>
        </p:nvSpPr>
        <p:spPr>
          <a:ln cap="flat"/>
        </p:spPr>
      </p:sp>
      <p:sp>
        <p:nvSpPr>
          <p:cNvPr id="51203" name="Rectangle 3">
            <a:extLst>
              <a:ext uri="{FF2B5EF4-FFF2-40B4-BE49-F238E27FC236}">
                <a16:creationId xmlns:a16="http://schemas.microsoft.com/office/drawing/2014/main" id="{F29E2ED4-5ADC-4C5F-A1F7-939856050E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For the vast majority of fuel sources for fires, the common ABC extinguisher can be used.  Limit storage of combustible and flammable materials. If a large amount of combustible or flammable materials were to ignite, the fire would easily and quickly spread.  Electrical equipment should be inspected to make sure wiring isn’t compromised nor have loose electrical contacts.  Combustible metals are generally in an industrial or lab setting.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A70DB13-BA99-4C3A-AE54-D8887E487944}"/>
              </a:ext>
            </a:extLst>
          </p:cNvPr>
          <p:cNvSpPr>
            <a:spLocks noGrp="1" noRot="1" noChangeAspect="1" noChangeArrowheads="1" noTextEdit="1"/>
          </p:cNvSpPr>
          <p:nvPr>
            <p:ph type="sldImg"/>
          </p:nvPr>
        </p:nvSpPr>
        <p:spPr>
          <a:xfrm>
            <a:off x="1139825" y="687388"/>
            <a:ext cx="4673600" cy="3505200"/>
          </a:xfrm>
          <a:ln cap="flat"/>
        </p:spPr>
      </p:sp>
      <p:sp>
        <p:nvSpPr>
          <p:cNvPr id="9219" name="Rectangle 3">
            <a:extLst>
              <a:ext uri="{FF2B5EF4-FFF2-40B4-BE49-F238E27FC236}">
                <a16:creationId xmlns:a16="http://schemas.microsoft.com/office/drawing/2014/main" id="{D582D888-1120-4F4E-B776-2A628390D6D7}"/>
              </a:ext>
            </a:extLst>
          </p:cNvPr>
          <p:cNvSpPr>
            <a:spLocks noGrp="1" noChangeArrowheads="1"/>
          </p:cNvSpPr>
          <p:nvPr>
            <p:ph type="body" idx="1"/>
          </p:nvPr>
        </p:nvSpPr>
        <p:spPr>
          <a:xfrm>
            <a:off x="1144588" y="4419600"/>
            <a:ext cx="4656137"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From this training, you should learn about evacuation procedures including different types of fire notification systems, emergency exits, fire doors, any special procedures for evacuating patients, why Emergency Evacuation/Action Plans are so important, some common causes of fires in clinics, various fire prevention tips, as well as the different types of fire extinguishers and what they are used for.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1BA2EAC-87A2-4905-BE67-F77097F309AC}"/>
              </a:ext>
            </a:extLst>
          </p:cNvPr>
          <p:cNvSpPr>
            <a:spLocks noGrp="1" noRot="1" noChangeAspect="1" noChangeArrowheads="1" noTextEdit="1"/>
          </p:cNvSpPr>
          <p:nvPr>
            <p:ph type="sldImg"/>
          </p:nvPr>
        </p:nvSpPr>
        <p:spPr>
          <a:xfrm>
            <a:off x="1200150" y="690563"/>
            <a:ext cx="4603750" cy="3452812"/>
          </a:xfrm>
          <a:ln cap="flat"/>
        </p:spPr>
      </p:sp>
      <p:sp>
        <p:nvSpPr>
          <p:cNvPr id="59395" name="Rectangle 3">
            <a:extLst>
              <a:ext uri="{FF2B5EF4-FFF2-40B4-BE49-F238E27FC236}">
                <a16:creationId xmlns:a16="http://schemas.microsoft.com/office/drawing/2014/main" id="{C9C329E6-FDBD-4F60-A813-CB2D053F5FB7}"/>
              </a:ext>
            </a:extLst>
          </p:cNvPr>
          <p:cNvSpPr>
            <a:spLocks noGrp="1" noChangeArrowheads="1"/>
          </p:cNvSpPr>
          <p:nvPr>
            <p:ph type="body" idx="1"/>
          </p:nvPr>
        </p:nvSpPr>
        <p:spPr>
          <a:xfrm>
            <a:off x="922338" y="4375150"/>
            <a:ext cx="51593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Generally, ABC combinations are used at to extinguish a wide variety of fires including Combustibles, Flammable Liquids, and Electrical Fires.</a:t>
            </a:r>
          </a:p>
          <a:p>
            <a:pPr eaLnBrk="1" hangingPunct="1"/>
            <a:r>
              <a:rPr lang="en-US" altLang="en-US" dirty="0"/>
              <a:t>Class C extinguishers require the use of electrically nonconductive extinguishing media.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99A9E8C-5578-46C2-89D6-F62F34051AF5}"/>
              </a:ext>
            </a:extLst>
          </p:cNvPr>
          <p:cNvSpPr>
            <a:spLocks noGrp="1" noRot="1" noChangeAspect="1" noChangeArrowheads="1" noTextEdit="1"/>
          </p:cNvSpPr>
          <p:nvPr>
            <p:ph type="sldImg"/>
          </p:nvPr>
        </p:nvSpPr>
        <p:spPr>
          <a:ln cap="flat"/>
        </p:spPr>
      </p:sp>
      <p:sp>
        <p:nvSpPr>
          <p:cNvPr id="61443" name="Rectangle 3">
            <a:extLst>
              <a:ext uri="{FF2B5EF4-FFF2-40B4-BE49-F238E27FC236}">
                <a16:creationId xmlns:a16="http://schemas.microsoft.com/office/drawing/2014/main" id="{E8CCF3B9-5236-49E2-A9FC-179DAD7E36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Different kinds of extinguishers are used for various media to put them out in case of a fire.</a:t>
            </a:r>
          </a:p>
          <a:p>
            <a:pPr eaLnBrk="1" hangingPunct="1"/>
            <a:r>
              <a:rPr lang="en-US" altLang="en-US" dirty="0"/>
              <a:t>Water is used for Class A combustibles.</a:t>
            </a:r>
          </a:p>
          <a:p>
            <a:pPr eaLnBrk="1" hangingPunct="1"/>
            <a:r>
              <a:rPr lang="en-US" altLang="en-US" dirty="0"/>
              <a:t>CO2 or Carbon Dioxide is used for Class B &amp; C- flammable liquids and electrical fires.</a:t>
            </a:r>
          </a:p>
          <a:p>
            <a:pPr eaLnBrk="1" hangingPunct="1"/>
            <a:r>
              <a:rPr lang="en-US" altLang="en-US" dirty="0"/>
              <a:t>Dry Chemicals are used for Classes A, B, &amp; C fires.</a:t>
            </a:r>
          </a:p>
          <a:p>
            <a:pPr eaLnBrk="1" hangingPunct="1"/>
            <a:r>
              <a:rPr lang="en-US" altLang="en-US" dirty="0"/>
              <a:t>Wet Mist, which turns to foam upon usage, for Class K fires.</a:t>
            </a:r>
          </a:p>
          <a:p>
            <a:pPr eaLnBrk="1" hangingPunct="1"/>
            <a:r>
              <a:rPr lang="en-US" altLang="en-US" dirty="0"/>
              <a:t>Dry Powder is only used on Class D metals fires.</a:t>
            </a:r>
          </a:p>
          <a:p>
            <a:pPr eaLnBrk="1" hangingPunct="1"/>
            <a:r>
              <a:rPr lang="en-US" altLang="en-US" dirty="0"/>
              <a:t>DO NOT PUT BC or ABC dry chemical on combustible metal fires (could cause an explosive reaction) and the opposite is true- Class D dry powder probably ineffective with other types of fires.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6012C84-D07D-42E7-B135-58A2BFC5282B}"/>
              </a:ext>
            </a:extLst>
          </p:cNvPr>
          <p:cNvSpPr>
            <a:spLocks noGrp="1" noRot="1" noChangeAspect="1" noChangeArrowheads="1" noTextEdit="1"/>
          </p:cNvSpPr>
          <p:nvPr>
            <p:ph type="sldImg"/>
          </p:nvPr>
        </p:nvSpPr>
        <p:spPr>
          <a:xfrm>
            <a:off x="1200150" y="690563"/>
            <a:ext cx="4603750" cy="3452812"/>
          </a:xfrm>
          <a:ln cap="flat"/>
        </p:spPr>
      </p:sp>
      <p:sp>
        <p:nvSpPr>
          <p:cNvPr id="65539" name="Rectangle 3">
            <a:extLst>
              <a:ext uri="{FF2B5EF4-FFF2-40B4-BE49-F238E27FC236}">
                <a16:creationId xmlns:a16="http://schemas.microsoft.com/office/drawing/2014/main" id="{D734F834-BDBE-4A1C-AAE1-64EF425F8E3C}"/>
              </a:ext>
            </a:extLst>
          </p:cNvPr>
          <p:cNvSpPr>
            <a:spLocks noGrp="1" noChangeArrowheads="1"/>
          </p:cNvSpPr>
          <p:nvPr>
            <p:ph type="body" idx="1"/>
          </p:nvPr>
        </p:nvSpPr>
        <p:spPr>
          <a:xfrm>
            <a:off x="922338" y="4375150"/>
            <a:ext cx="51593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Fire extinguishers on ECU property are maintained by Facilities Services via the Life Safety Department. 12-year hydrostatic test the is the same for all, but for internal maintenance is different.  If nonrechargeable extinguishers are bought, dry chemical (usually ABC), DO NOT require a 6 yr. maintenance, but must be removed from service after 12 years. (NFPA 10, Table F.7.3.2).  The inspection record is recorded on the tag hanging from the extinguisher.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A8E6EDC-1EA8-43B3-8B61-56BD7C2CC4B5}"/>
              </a:ext>
            </a:extLst>
          </p:cNvPr>
          <p:cNvSpPr>
            <a:spLocks noGrp="1" noRot="1" noChangeAspect="1" noChangeArrowheads="1" noTextEdit="1"/>
          </p:cNvSpPr>
          <p:nvPr>
            <p:ph type="sldImg"/>
          </p:nvPr>
        </p:nvSpPr>
        <p:spPr>
          <a:ln cap="flat"/>
        </p:spPr>
      </p:sp>
      <p:sp>
        <p:nvSpPr>
          <p:cNvPr id="68611" name="Rectangle 3">
            <a:extLst>
              <a:ext uri="{FF2B5EF4-FFF2-40B4-BE49-F238E27FC236}">
                <a16:creationId xmlns:a16="http://schemas.microsoft.com/office/drawing/2014/main" id="{1983201A-7FC3-4336-8EC6-DD873B8157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Are you able to answer these questions regarding Emergency Evacuation Procedures for your facility?</a:t>
            </a:r>
          </a:p>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4974204-F2C0-44F8-84DE-B56DA8D6114C}"/>
              </a:ext>
            </a:extLst>
          </p:cNvPr>
          <p:cNvSpPr>
            <a:spLocks noGrp="1" noRot="1" noChangeAspect="1" noChangeArrowheads="1" noTextEdit="1"/>
          </p:cNvSpPr>
          <p:nvPr>
            <p:ph type="sldImg"/>
          </p:nvPr>
        </p:nvSpPr>
        <p:spPr>
          <a:ln cap="flat"/>
        </p:spPr>
      </p:sp>
      <p:sp>
        <p:nvSpPr>
          <p:cNvPr id="70659" name="Rectangle 3">
            <a:extLst>
              <a:ext uri="{FF2B5EF4-FFF2-40B4-BE49-F238E27FC236}">
                <a16:creationId xmlns:a16="http://schemas.microsoft.com/office/drawing/2014/main" id="{433A61B2-B229-424D-9D62-983DDE8B6C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3" tIns="45238" rIns="92093" bIns="45238"/>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8F45A48-545A-4027-BCDF-8881CD3FB99B}"/>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04AE1486-26B8-4DFA-A6A2-00EC58BF07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Do not attempt to fight a fire unless it is your only means of escape. Do not re-enter the building for any reason, not even to attempt a rescue of an individual still inside the building.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DA54C99-7040-4933-BC4B-8ADE7903952B}"/>
              </a:ext>
            </a:extLst>
          </p:cNvPr>
          <p:cNvSpPr>
            <a:spLocks noGrp="1" noRot="1" noChangeAspect="1" noChangeArrowheads="1" noTextEdit="1"/>
          </p:cNvSpPr>
          <p:nvPr>
            <p:ph type="sldImg"/>
          </p:nvPr>
        </p:nvSpPr>
        <p:spPr>
          <a:ln cap="flat"/>
        </p:spPr>
      </p:sp>
      <p:sp>
        <p:nvSpPr>
          <p:cNvPr id="15363" name="Rectangle 3">
            <a:extLst>
              <a:ext uri="{FF2B5EF4-FFF2-40B4-BE49-F238E27FC236}">
                <a16:creationId xmlns:a16="http://schemas.microsoft.com/office/drawing/2014/main" id="{A3CD208F-A2FD-4A11-B114-BA95D853DA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Immediately sound the alarm and alert all occupants upon discovering a fire. From outside the facility (using a blue light emergency phone or cell phone), call the Police Department at the number given according to your location. Provide them with your name, department and the location of the fire.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E9104DE-43BD-4E03-B778-6AFBA2BC64B6}"/>
              </a:ext>
            </a:extLst>
          </p:cNvPr>
          <p:cNvSpPr>
            <a:spLocks noGrp="1" noRot="1" noChangeAspect="1" noChangeArrowheads="1" noTextEdit="1"/>
          </p:cNvSpPr>
          <p:nvPr>
            <p:ph type="sldImg"/>
          </p:nvPr>
        </p:nvSpPr>
        <p:spPr>
          <a:ln cap="flat"/>
        </p:spPr>
      </p:sp>
      <p:sp>
        <p:nvSpPr>
          <p:cNvPr id="17411" name="Rectangle 3">
            <a:extLst>
              <a:ext uri="{FF2B5EF4-FFF2-40B4-BE49-F238E27FC236}">
                <a16:creationId xmlns:a16="http://schemas.microsoft.com/office/drawing/2014/main" id="{D1BEDDC3-059D-48B4-BA75-36BBD3B362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If the building has a fire alarm, activate a pull station on your way out of the building. If the building does not have an alarm system, yell a pre-determined signal such as “Code Red” or “Fire” to notify all building occupants that there is a fire. Once outside the building, the police should be called using a cell phone or a blue light emergency phone, located throughout campus.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8A4C723-EE90-4DB4-AAA1-B9784F339BCF}"/>
              </a:ext>
            </a:extLst>
          </p:cNvPr>
          <p:cNvSpPr>
            <a:spLocks noGrp="1" noRot="1" noChangeAspect="1" noChangeArrowheads="1" noTextEdit="1"/>
          </p:cNvSpPr>
          <p:nvPr>
            <p:ph type="sldImg"/>
          </p:nvPr>
        </p:nvSpPr>
        <p:spPr>
          <a:xfrm>
            <a:off x="1181100" y="695325"/>
            <a:ext cx="4641850" cy="3481388"/>
          </a:xfrm>
          <a:ln cap="flat"/>
        </p:spPr>
      </p:sp>
      <p:sp>
        <p:nvSpPr>
          <p:cNvPr id="20483" name="Rectangle 3">
            <a:extLst>
              <a:ext uri="{FF2B5EF4-FFF2-40B4-BE49-F238E27FC236}">
                <a16:creationId xmlns:a16="http://schemas.microsoft.com/office/drawing/2014/main" id="{D8E1C8F9-3ABC-4D97-AD4E-2A2280957D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00"/>
              </a:spcBef>
              <a:spcAft>
                <a:spcPts val="500"/>
              </a:spcAft>
            </a:pPr>
            <a:r>
              <a:rPr lang="en-US" altLang="en-US"/>
              <a:t>All exits must be clearly marked, remain unlocked, and should not be blocked. Mirrors shall not be placed in or adjacent to any exit in such a manner as to confuse the direction of exit.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75C438A-1510-4CBF-BE08-31D836984369}"/>
              </a:ext>
            </a:extLst>
          </p:cNvPr>
          <p:cNvSpPr>
            <a:spLocks noGrp="1" noRot="1" noChangeAspect="1" noChangeArrowheads="1" noTextEdit="1"/>
          </p:cNvSpPr>
          <p:nvPr>
            <p:ph type="sldImg"/>
          </p:nvPr>
        </p:nvSpPr>
        <p:spPr>
          <a:ln cap="flat"/>
        </p:spPr>
      </p:sp>
      <p:sp>
        <p:nvSpPr>
          <p:cNvPr id="22531" name="Rectangle 3">
            <a:extLst>
              <a:ext uri="{FF2B5EF4-FFF2-40B4-BE49-F238E27FC236}">
                <a16:creationId xmlns:a16="http://schemas.microsoft.com/office/drawing/2014/main" id="{95755DE0-3884-43B3-9EA5-A5127EF99E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Fire doors should never be propped open with door stops, wedges, or any other device. These doors must be free to close in the event of a fire. The purpose of fire doors is to contain smoke and fire and prevent it from spreading throughout the building.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A89A67D-FBEC-45EA-BFFE-A762CD572199}"/>
              </a:ext>
            </a:extLst>
          </p:cNvPr>
          <p:cNvSpPr>
            <a:spLocks noGrp="1" noRot="1" noChangeAspect="1" noChangeArrowheads="1" noTextEdit="1"/>
          </p:cNvSpPr>
          <p:nvPr>
            <p:ph type="sldImg"/>
          </p:nvPr>
        </p:nvSpPr>
        <p:spPr>
          <a:ln cap="flat"/>
        </p:spPr>
      </p:sp>
      <p:sp>
        <p:nvSpPr>
          <p:cNvPr id="24579" name="Rectangle 3">
            <a:extLst>
              <a:ext uri="{FF2B5EF4-FFF2-40B4-BE49-F238E27FC236}">
                <a16:creationId xmlns:a16="http://schemas.microsoft.com/office/drawing/2014/main" id="{B04693B8-AAC4-4F62-B90D-1BE1F3AF2E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Individuals should be assigned responsibility for checking rooms and closing doors. DO NOT USE ELEVATORS! When out of the building, all members should proceed to designated meeting location. Use a  check in sheet to account for patients, visitors, and staff. The Safety Representative for your office or clinic should report to the Police Department and Greenville Fire and Rescue. Remember to wait for clearance to re-enter to building.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0CD3A3D-F0EB-46A5-8BAC-A4C43B615758}"/>
              </a:ext>
            </a:extLst>
          </p:cNvPr>
          <p:cNvSpPr>
            <a:spLocks noGrp="1" noRot="1" noChangeAspect="1" noChangeArrowheads="1" noTextEdit="1"/>
          </p:cNvSpPr>
          <p:nvPr>
            <p:ph type="sldImg"/>
          </p:nvPr>
        </p:nvSpPr>
        <p:spPr>
          <a:ln cap="flat"/>
        </p:spPr>
      </p:sp>
      <p:sp>
        <p:nvSpPr>
          <p:cNvPr id="26627" name="Rectangle 3">
            <a:extLst>
              <a:ext uri="{FF2B5EF4-FFF2-40B4-BE49-F238E27FC236}">
                <a16:creationId xmlns:a16="http://schemas.microsoft.com/office/drawing/2014/main" id="{7FBF6CA6-691C-4311-ADF4-4EF7C33B8E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RACE method is located on the Emergency Evacuation Plan and everyone should know this vital information.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059A482-7D6A-45D5-85BA-0CBA233BD2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DC81071-3AE3-4853-A209-1D9FD411C0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2221EC-074F-46B6-BD57-B58B2031D1A4}"/>
              </a:ext>
            </a:extLst>
          </p:cNvPr>
          <p:cNvSpPr>
            <a:spLocks noGrp="1"/>
          </p:cNvSpPr>
          <p:nvPr>
            <p:ph type="sldNum" sz="quarter" idx="12"/>
          </p:nvPr>
        </p:nvSpPr>
        <p:spPr/>
        <p:txBody>
          <a:bodyPr/>
          <a:lstStyle>
            <a:lvl1pPr>
              <a:defRPr/>
            </a:lvl1pPr>
          </a:lstStyle>
          <a:p>
            <a:pPr>
              <a:defRPr/>
            </a:pPr>
            <a:fld id="{550A8A79-6613-445B-AC4B-6043E2BA0C38}" type="slidenum">
              <a:rPr lang="en-US" altLang="en-US"/>
              <a:pPr>
                <a:defRPr/>
              </a:pPr>
              <a:t>‹#›</a:t>
            </a:fld>
            <a:endParaRPr lang="en-US" altLang="en-US"/>
          </a:p>
        </p:txBody>
      </p:sp>
    </p:spTree>
    <p:extLst>
      <p:ext uri="{BB962C8B-B14F-4D97-AF65-F5344CB8AC3E}">
        <p14:creationId xmlns:p14="http://schemas.microsoft.com/office/powerpoint/2010/main" val="261415216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1422207-7D55-4F6C-8B6B-A223B2F65E2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BDECF60-E17B-44C8-9C89-FB469F7F29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C5C76E-9A07-4270-9012-DBA6FB853DB8}"/>
              </a:ext>
            </a:extLst>
          </p:cNvPr>
          <p:cNvSpPr>
            <a:spLocks noGrp="1"/>
          </p:cNvSpPr>
          <p:nvPr>
            <p:ph type="sldNum" sz="quarter" idx="12"/>
          </p:nvPr>
        </p:nvSpPr>
        <p:spPr/>
        <p:txBody>
          <a:bodyPr/>
          <a:lstStyle>
            <a:lvl1pPr>
              <a:defRPr/>
            </a:lvl1pPr>
          </a:lstStyle>
          <a:p>
            <a:pPr>
              <a:defRPr/>
            </a:pPr>
            <a:fld id="{C970365C-90D8-4FA6-8E62-2995706222C6}" type="slidenum">
              <a:rPr lang="en-US" altLang="en-US"/>
              <a:pPr>
                <a:defRPr/>
              </a:pPr>
              <a:t>‹#›</a:t>
            </a:fld>
            <a:endParaRPr lang="en-US" altLang="en-US"/>
          </a:p>
        </p:txBody>
      </p:sp>
    </p:spTree>
    <p:extLst>
      <p:ext uri="{BB962C8B-B14F-4D97-AF65-F5344CB8AC3E}">
        <p14:creationId xmlns:p14="http://schemas.microsoft.com/office/powerpoint/2010/main" val="41131334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a:extLst>
              <a:ext uri="{FF2B5EF4-FFF2-40B4-BE49-F238E27FC236}">
                <a16:creationId xmlns:a16="http://schemas.microsoft.com/office/drawing/2014/main" id="{467A62BC-BF60-472A-9B8C-580C19CD2A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1AEC11E-F44D-449E-982D-714DDA3B1E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5A79A2-8427-4CD7-A68A-7F3E0422FC3D}"/>
              </a:ext>
            </a:extLst>
          </p:cNvPr>
          <p:cNvSpPr>
            <a:spLocks noGrp="1"/>
          </p:cNvSpPr>
          <p:nvPr>
            <p:ph type="sldNum" sz="quarter" idx="12"/>
          </p:nvPr>
        </p:nvSpPr>
        <p:spPr/>
        <p:txBody>
          <a:bodyPr/>
          <a:lstStyle>
            <a:lvl1pPr>
              <a:defRPr/>
            </a:lvl1pPr>
          </a:lstStyle>
          <a:p>
            <a:pPr>
              <a:defRPr/>
            </a:pPr>
            <a:fld id="{7266A667-0A02-4202-ABDA-C3CE449E683D}" type="slidenum">
              <a:rPr lang="en-US" altLang="en-US"/>
              <a:pPr>
                <a:defRPr/>
              </a:pPr>
              <a:t>‹#›</a:t>
            </a:fld>
            <a:endParaRPr lang="en-US" altLang="en-US"/>
          </a:p>
        </p:txBody>
      </p:sp>
    </p:spTree>
    <p:extLst>
      <p:ext uri="{BB962C8B-B14F-4D97-AF65-F5344CB8AC3E}">
        <p14:creationId xmlns:p14="http://schemas.microsoft.com/office/powerpoint/2010/main" val="294213007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B81524-CD0F-417F-9D63-6376E2586378}"/>
              </a:ext>
            </a:extLst>
          </p:cNvPr>
          <p:cNvSpPr txBox="1">
            <a:spLocks noChangeArrowheads="1"/>
          </p:cNvSpPr>
          <p:nvPr/>
        </p:nvSpPr>
        <p:spPr bwMode="auto">
          <a:xfrm>
            <a:off x="674688" y="971550"/>
            <a:ext cx="6000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r>
              <a:rPr lang="en-US" altLang="en-US" sz="12200">
                <a:solidFill>
                  <a:srgbClr val="EF53A5"/>
                </a:solidFill>
                <a:latin typeface="Arial" panose="020B0604020202020204" pitchFamily="34" charset="0"/>
              </a:rPr>
              <a:t>“</a:t>
            </a:r>
          </a:p>
        </p:txBody>
      </p:sp>
      <p:sp>
        <p:nvSpPr>
          <p:cNvPr id="6" name="TextBox 5">
            <a:extLst>
              <a:ext uri="{FF2B5EF4-FFF2-40B4-BE49-F238E27FC236}">
                <a16:creationId xmlns:a16="http://schemas.microsoft.com/office/drawing/2014/main" id="{A773F5DC-E676-42DF-896D-83028DB13F04}"/>
              </a:ext>
            </a:extLst>
          </p:cNvPr>
          <p:cNvSpPr txBox="1">
            <a:spLocks noChangeArrowheads="1"/>
          </p:cNvSpPr>
          <p:nvPr/>
        </p:nvSpPr>
        <p:spPr bwMode="auto">
          <a:xfrm>
            <a:off x="6999288" y="2613025"/>
            <a:ext cx="60166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defRPr/>
            </a:pPr>
            <a:r>
              <a:rPr lang="en-US" altLang="en-US" sz="12200">
                <a:solidFill>
                  <a:srgbClr val="EF53A5"/>
                </a:solidFill>
                <a:latin typeface="Arial" panose="020B0604020202020204" pitchFamily="34" charset="0"/>
              </a:rPr>
              <a:t>”</a:t>
            </a:r>
          </a:p>
        </p:txBody>
      </p:sp>
      <p:sp>
        <p:nvSpPr>
          <p:cNvPr id="2" name="Title 1"/>
          <p:cNvSpPr>
            <a:spLocks noGrp="1"/>
          </p:cNvSpPr>
          <p:nvPr>
            <p:ph type="title"/>
          </p:nvPr>
        </p:nvSpPr>
        <p:spPr>
          <a:xfrm>
            <a:off x="1181408"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72B035EC-BCDB-4BF9-9C25-FC3837803C21}"/>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2EB44ED-17B4-4584-90A5-8DD877726D15}"/>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7810BE4-9209-479B-BDA3-AB3B90E9A20F}"/>
              </a:ext>
            </a:extLst>
          </p:cNvPr>
          <p:cNvSpPr>
            <a:spLocks noGrp="1"/>
          </p:cNvSpPr>
          <p:nvPr>
            <p:ph type="sldNum" sz="quarter" idx="16"/>
          </p:nvPr>
        </p:nvSpPr>
        <p:spPr/>
        <p:txBody>
          <a:bodyPr/>
          <a:lstStyle>
            <a:lvl1pPr>
              <a:defRPr/>
            </a:lvl1pPr>
          </a:lstStyle>
          <a:p>
            <a:pPr>
              <a:defRPr/>
            </a:pPr>
            <a:fld id="{C01A5D3A-B762-47B1-9FF0-ACF45EAB4A09}" type="slidenum">
              <a:rPr lang="en-US" altLang="en-US"/>
              <a:pPr>
                <a:defRPr/>
              </a:pPr>
              <a:t>‹#›</a:t>
            </a:fld>
            <a:endParaRPr lang="en-US" altLang="en-US"/>
          </a:p>
        </p:txBody>
      </p:sp>
    </p:spTree>
    <p:extLst>
      <p:ext uri="{BB962C8B-B14F-4D97-AF65-F5344CB8AC3E}">
        <p14:creationId xmlns:p14="http://schemas.microsoft.com/office/powerpoint/2010/main" val="1680618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8165B-1F94-4632-A9B0-0E2DC36F706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B539996-52A1-4CB4-B836-7D639FB56E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99724A-D439-4E58-A8FD-5A2A863FA525}"/>
              </a:ext>
            </a:extLst>
          </p:cNvPr>
          <p:cNvSpPr>
            <a:spLocks noGrp="1"/>
          </p:cNvSpPr>
          <p:nvPr>
            <p:ph type="sldNum" sz="quarter" idx="12"/>
          </p:nvPr>
        </p:nvSpPr>
        <p:spPr/>
        <p:txBody>
          <a:bodyPr/>
          <a:lstStyle>
            <a:lvl1pPr>
              <a:defRPr/>
            </a:lvl1pPr>
          </a:lstStyle>
          <a:p>
            <a:pPr>
              <a:defRPr/>
            </a:pPr>
            <a:fld id="{17F6EC5D-281D-4FF9-8D2B-89551F1B1C96}" type="slidenum">
              <a:rPr lang="en-US" altLang="en-US"/>
              <a:pPr>
                <a:defRPr/>
              </a:pPr>
              <a:t>‹#›</a:t>
            </a:fld>
            <a:endParaRPr lang="en-US" altLang="en-US"/>
          </a:p>
        </p:txBody>
      </p:sp>
    </p:spTree>
    <p:extLst>
      <p:ext uri="{BB962C8B-B14F-4D97-AF65-F5344CB8AC3E}">
        <p14:creationId xmlns:p14="http://schemas.microsoft.com/office/powerpoint/2010/main" val="262818055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0B738F1-2314-406E-8394-73F81E045BDF}"/>
              </a:ext>
            </a:extLst>
          </p:cNvPr>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E81B6A7-3CB0-4B0A-B99C-014ACC57A5B5}"/>
              </a:ext>
            </a:extLst>
          </p:cNvPr>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a:extLst>
              <a:ext uri="{FF2B5EF4-FFF2-40B4-BE49-F238E27FC236}">
                <a16:creationId xmlns:a16="http://schemas.microsoft.com/office/drawing/2014/main" id="{FF6E93BF-C6B0-4B88-80FF-077ECBBC94D2}"/>
              </a:ext>
            </a:extLst>
          </p:cNvPr>
          <p:cNvSpPr>
            <a:spLocks noGrp="1"/>
          </p:cNvSpPr>
          <p:nvPr>
            <p:ph type="dt" sz="half" idx="18"/>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3A9BC7A4-B1A7-41B6-839A-0EFAC2E52BC1}"/>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3D197618-605C-46EB-9FA6-1ABCAE95A497}"/>
              </a:ext>
            </a:extLst>
          </p:cNvPr>
          <p:cNvSpPr>
            <a:spLocks noGrp="1"/>
          </p:cNvSpPr>
          <p:nvPr>
            <p:ph type="sldNum" sz="quarter" idx="20"/>
          </p:nvPr>
        </p:nvSpPr>
        <p:spPr/>
        <p:txBody>
          <a:bodyPr/>
          <a:lstStyle>
            <a:lvl1pPr>
              <a:defRPr/>
            </a:lvl1pPr>
          </a:lstStyle>
          <a:p>
            <a:pPr>
              <a:defRPr/>
            </a:pPr>
            <a:fld id="{1E2E7708-34A8-461A-9550-A1DC30973E74}" type="slidenum">
              <a:rPr lang="en-US" altLang="en-US"/>
              <a:pPr>
                <a:defRPr/>
              </a:pPr>
              <a:t>‹#›</a:t>
            </a:fld>
            <a:endParaRPr lang="en-US" altLang="en-US"/>
          </a:p>
        </p:txBody>
      </p:sp>
    </p:spTree>
    <p:extLst>
      <p:ext uri="{BB962C8B-B14F-4D97-AF65-F5344CB8AC3E}">
        <p14:creationId xmlns:p14="http://schemas.microsoft.com/office/powerpoint/2010/main" val="12097931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D18220F-BBD2-40C6-A69D-274DD2DA28CE}"/>
              </a:ext>
            </a:extLst>
          </p:cNvPr>
          <p:cNvCxnSpPr/>
          <p:nvPr/>
        </p:nvCxnSpPr>
        <p:spPr>
          <a:xfrm>
            <a:off x="2795588"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0783695-419E-418E-BD7B-9703BDEFB19B}"/>
              </a:ext>
            </a:extLst>
          </p:cNvPr>
          <p:cNvCxnSpPr/>
          <p:nvPr/>
        </p:nvCxnSpPr>
        <p:spPr>
          <a:xfrm>
            <a:off x="52228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3">
            <a:extLst>
              <a:ext uri="{FF2B5EF4-FFF2-40B4-BE49-F238E27FC236}">
                <a16:creationId xmlns:a16="http://schemas.microsoft.com/office/drawing/2014/main" id="{249B04D2-677C-453D-99E5-F1BE4C244CD1}"/>
              </a:ext>
            </a:extLst>
          </p:cNvPr>
          <p:cNvSpPr>
            <a:spLocks noGrp="1"/>
          </p:cNvSpPr>
          <p:nvPr>
            <p:ph type="dt" sz="half" idx="23"/>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9DE16798-26C6-40CD-A28A-AA72FE71EF28}"/>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09C92DDB-31FC-4345-91E9-A807DE695992}"/>
              </a:ext>
            </a:extLst>
          </p:cNvPr>
          <p:cNvSpPr>
            <a:spLocks noGrp="1"/>
          </p:cNvSpPr>
          <p:nvPr>
            <p:ph type="sldNum" sz="quarter" idx="25"/>
          </p:nvPr>
        </p:nvSpPr>
        <p:spPr/>
        <p:txBody>
          <a:bodyPr/>
          <a:lstStyle>
            <a:lvl1pPr>
              <a:defRPr/>
            </a:lvl1pPr>
          </a:lstStyle>
          <a:p>
            <a:pPr>
              <a:defRPr/>
            </a:pPr>
            <a:fld id="{D7DFC911-9EC9-4F7C-A1AD-93932D439849}" type="slidenum">
              <a:rPr lang="en-US" altLang="en-US"/>
              <a:pPr>
                <a:defRPr/>
              </a:pPr>
              <a:t>‹#›</a:t>
            </a:fld>
            <a:endParaRPr lang="en-US" altLang="en-US"/>
          </a:p>
        </p:txBody>
      </p:sp>
    </p:spTree>
    <p:extLst>
      <p:ext uri="{BB962C8B-B14F-4D97-AF65-F5344CB8AC3E}">
        <p14:creationId xmlns:p14="http://schemas.microsoft.com/office/powerpoint/2010/main" val="274349529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25E1851-4856-4134-9B71-058CEEAACAE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BF3FC21-B3F9-4F25-B27B-C9A38A80F5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C1CABB-C5EB-4B57-8EEA-86CB88C2C823}"/>
              </a:ext>
            </a:extLst>
          </p:cNvPr>
          <p:cNvSpPr>
            <a:spLocks noGrp="1"/>
          </p:cNvSpPr>
          <p:nvPr>
            <p:ph type="sldNum" sz="quarter" idx="12"/>
          </p:nvPr>
        </p:nvSpPr>
        <p:spPr/>
        <p:txBody>
          <a:bodyPr/>
          <a:lstStyle>
            <a:lvl1pPr>
              <a:defRPr/>
            </a:lvl1pPr>
          </a:lstStyle>
          <a:p>
            <a:pPr>
              <a:defRPr/>
            </a:pPr>
            <a:fld id="{97D7D1EF-684B-4350-9403-68E98FD89DEA}" type="slidenum">
              <a:rPr lang="en-US" altLang="en-US"/>
              <a:pPr>
                <a:defRPr/>
              </a:pPr>
              <a:t>‹#›</a:t>
            </a:fld>
            <a:endParaRPr lang="en-US" altLang="en-US"/>
          </a:p>
        </p:txBody>
      </p:sp>
    </p:spTree>
    <p:extLst>
      <p:ext uri="{BB962C8B-B14F-4D97-AF65-F5344CB8AC3E}">
        <p14:creationId xmlns:p14="http://schemas.microsoft.com/office/powerpoint/2010/main" val="310924927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E2BD201-25C6-47B1-BC24-F8451EFD43D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026588A-C854-4650-9793-2D6C068364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9E2648-127B-4ADF-BFE7-60D2126D1834}"/>
              </a:ext>
            </a:extLst>
          </p:cNvPr>
          <p:cNvSpPr>
            <a:spLocks noGrp="1"/>
          </p:cNvSpPr>
          <p:nvPr>
            <p:ph type="sldNum" sz="quarter" idx="12"/>
          </p:nvPr>
        </p:nvSpPr>
        <p:spPr/>
        <p:txBody>
          <a:bodyPr/>
          <a:lstStyle>
            <a:lvl1pPr>
              <a:defRPr/>
            </a:lvl1pPr>
          </a:lstStyle>
          <a:p>
            <a:pPr>
              <a:defRPr/>
            </a:pPr>
            <a:fld id="{8928DC6E-7403-4244-A4F0-2C884EAFF3B4}" type="slidenum">
              <a:rPr lang="en-US" altLang="en-US"/>
              <a:pPr>
                <a:defRPr/>
              </a:pPr>
              <a:t>‹#›</a:t>
            </a:fld>
            <a:endParaRPr lang="en-US" altLang="en-US"/>
          </a:p>
        </p:txBody>
      </p:sp>
    </p:spTree>
    <p:extLst>
      <p:ext uri="{BB962C8B-B14F-4D97-AF65-F5344CB8AC3E}">
        <p14:creationId xmlns:p14="http://schemas.microsoft.com/office/powerpoint/2010/main" val="259017471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F424FD0-6EB5-4BEC-B02B-BFDD04343DC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AF541C1-229F-44B1-945D-D1DA06652AD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16CE046-C142-4FCC-81AF-127B1D456B7C}"/>
              </a:ext>
            </a:extLst>
          </p:cNvPr>
          <p:cNvSpPr>
            <a:spLocks noGrp="1"/>
          </p:cNvSpPr>
          <p:nvPr>
            <p:ph type="sldNum" sz="quarter" idx="12"/>
          </p:nvPr>
        </p:nvSpPr>
        <p:spPr/>
        <p:txBody>
          <a:bodyPr/>
          <a:lstStyle>
            <a:lvl1pPr>
              <a:defRPr/>
            </a:lvl1pPr>
          </a:lstStyle>
          <a:p>
            <a:pPr>
              <a:defRPr/>
            </a:pPr>
            <a:fld id="{EE7DB715-3283-42DC-8989-AF12E51BDEC3}" type="slidenum">
              <a:rPr lang="en-US" altLang="en-US"/>
              <a:pPr>
                <a:defRPr/>
              </a:pPr>
              <a:t>‹#›</a:t>
            </a:fld>
            <a:endParaRPr lang="en-US" altLang="en-US"/>
          </a:p>
        </p:txBody>
      </p:sp>
    </p:spTree>
    <p:extLst>
      <p:ext uri="{BB962C8B-B14F-4D97-AF65-F5344CB8AC3E}">
        <p14:creationId xmlns:p14="http://schemas.microsoft.com/office/powerpoint/2010/main" val="322483241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3BC55240-B660-498E-BB99-FA517D7E39F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1A49209-EF68-4F73-B5B8-B30C5FA00A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0F81A1-8D19-4B60-987E-66B9E6EFE8EC}"/>
              </a:ext>
            </a:extLst>
          </p:cNvPr>
          <p:cNvSpPr>
            <a:spLocks noGrp="1"/>
          </p:cNvSpPr>
          <p:nvPr>
            <p:ph type="sldNum" sz="quarter" idx="12"/>
          </p:nvPr>
        </p:nvSpPr>
        <p:spPr/>
        <p:txBody>
          <a:bodyPr/>
          <a:lstStyle>
            <a:lvl1pPr>
              <a:defRPr/>
            </a:lvl1pPr>
          </a:lstStyle>
          <a:p>
            <a:pPr>
              <a:defRPr/>
            </a:pPr>
            <a:fld id="{C365CBEB-8D48-4C05-8585-52F95F41AA8A}" type="slidenum">
              <a:rPr lang="en-US" altLang="en-US"/>
              <a:pPr>
                <a:defRPr/>
              </a:pPr>
              <a:t>‹#›</a:t>
            </a:fld>
            <a:endParaRPr lang="en-US" altLang="en-US"/>
          </a:p>
        </p:txBody>
      </p:sp>
    </p:spTree>
    <p:extLst>
      <p:ext uri="{BB962C8B-B14F-4D97-AF65-F5344CB8AC3E}">
        <p14:creationId xmlns:p14="http://schemas.microsoft.com/office/powerpoint/2010/main" val="419700070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CBD122-DF29-4785-B04A-7B60F03EAD8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5C73FBF-11EF-47D7-980B-77D73E2F6D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463C96-437C-448B-AB95-68EC0B0E4C00}"/>
              </a:ext>
            </a:extLst>
          </p:cNvPr>
          <p:cNvSpPr>
            <a:spLocks noGrp="1"/>
          </p:cNvSpPr>
          <p:nvPr>
            <p:ph type="sldNum" sz="quarter" idx="12"/>
          </p:nvPr>
        </p:nvSpPr>
        <p:spPr/>
        <p:txBody>
          <a:bodyPr/>
          <a:lstStyle>
            <a:lvl1pPr>
              <a:defRPr/>
            </a:lvl1pPr>
          </a:lstStyle>
          <a:p>
            <a:pPr>
              <a:defRPr/>
            </a:pPr>
            <a:fld id="{740B9808-1321-4D92-B1F2-D825C481E4BB}" type="slidenum">
              <a:rPr lang="en-US" altLang="en-US"/>
              <a:pPr>
                <a:defRPr/>
              </a:pPr>
              <a:t>‹#›</a:t>
            </a:fld>
            <a:endParaRPr lang="en-US" altLang="en-US"/>
          </a:p>
        </p:txBody>
      </p:sp>
    </p:spTree>
    <p:extLst>
      <p:ext uri="{BB962C8B-B14F-4D97-AF65-F5344CB8AC3E}">
        <p14:creationId xmlns:p14="http://schemas.microsoft.com/office/powerpoint/2010/main" val="1001737155"/>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818FA5A-EB96-4160-AC00-5A251CC1CC9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8DEF727-50CF-40B5-9E5D-71D4CB9642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A72E20-1758-428D-9F27-54C5CCE27C8B}"/>
              </a:ext>
            </a:extLst>
          </p:cNvPr>
          <p:cNvSpPr>
            <a:spLocks noGrp="1"/>
          </p:cNvSpPr>
          <p:nvPr>
            <p:ph type="sldNum" sz="quarter" idx="12"/>
          </p:nvPr>
        </p:nvSpPr>
        <p:spPr/>
        <p:txBody>
          <a:bodyPr/>
          <a:lstStyle>
            <a:lvl1pPr>
              <a:defRPr/>
            </a:lvl1pPr>
          </a:lstStyle>
          <a:p>
            <a:pPr>
              <a:defRPr/>
            </a:pPr>
            <a:fld id="{CD62DBDB-2637-4E0A-858A-530889550FF2}" type="slidenum">
              <a:rPr lang="en-US" altLang="en-US"/>
              <a:pPr>
                <a:defRPr/>
              </a:pPr>
              <a:t>‹#›</a:t>
            </a:fld>
            <a:endParaRPr lang="en-US" altLang="en-US"/>
          </a:p>
        </p:txBody>
      </p:sp>
    </p:spTree>
    <p:extLst>
      <p:ext uri="{BB962C8B-B14F-4D97-AF65-F5344CB8AC3E}">
        <p14:creationId xmlns:p14="http://schemas.microsoft.com/office/powerpoint/2010/main" val="2532228797"/>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4A813C9-9E49-4EF5-8F17-8BDBA4E2127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1600956-DA63-4C03-BFA3-C564D7237B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2A80BF-1A12-4776-9E93-A069B9B64139}"/>
              </a:ext>
            </a:extLst>
          </p:cNvPr>
          <p:cNvSpPr>
            <a:spLocks noGrp="1"/>
          </p:cNvSpPr>
          <p:nvPr>
            <p:ph type="sldNum" sz="quarter" idx="12"/>
          </p:nvPr>
        </p:nvSpPr>
        <p:spPr/>
        <p:txBody>
          <a:bodyPr/>
          <a:lstStyle>
            <a:lvl1pPr>
              <a:defRPr/>
            </a:lvl1pPr>
          </a:lstStyle>
          <a:p>
            <a:pPr>
              <a:defRPr/>
            </a:pPr>
            <a:fld id="{77BB4B2B-5B1E-4979-B577-27FDB2383D3A}" type="slidenum">
              <a:rPr lang="en-US" altLang="en-US"/>
              <a:pPr>
                <a:defRPr/>
              </a:pPr>
              <a:t>‹#›</a:t>
            </a:fld>
            <a:endParaRPr lang="en-US" altLang="en-US"/>
          </a:p>
        </p:txBody>
      </p:sp>
    </p:spTree>
    <p:extLst>
      <p:ext uri="{BB962C8B-B14F-4D97-AF65-F5344CB8AC3E}">
        <p14:creationId xmlns:p14="http://schemas.microsoft.com/office/powerpoint/2010/main" val="2499689593"/>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0B80DC0-6E1A-4750-A395-4E8222C918B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41450E6-76CA-4E10-9DC7-6F7DDC9E88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DAB72A1-259C-4776-8DD4-A5841A596FA6}"/>
              </a:ext>
            </a:extLst>
          </p:cNvPr>
          <p:cNvSpPr>
            <a:spLocks noGrp="1"/>
          </p:cNvSpPr>
          <p:nvPr>
            <p:ph type="sldNum" sz="quarter" idx="12"/>
          </p:nvPr>
        </p:nvSpPr>
        <p:spPr/>
        <p:txBody>
          <a:bodyPr/>
          <a:lstStyle>
            <a:lvl1pPr>
              <a:defRPr/>
            </a:lvl1pPr>
          </a:lstStyle>
          <a:p>
            <a:pPr>
              <a:defRPr/>
            </a:pPr>
            <a:fld id="{EBA7E3DB-3C68-456F-BB64-376747344E94}" type="slidenum">
              <a:rPr lang="en-US" altLang="en-US"/>
              <a:pPr>
                <a:defRPr/>
              </a:pPr>
              <a:t>‹#›</a:t>
            </a:fld>
            <a:endParaRPr lang="en-US" altLang="en-US"/>
          </a:p>
        </p:txBody>
      </p:sp>
    </p:spTree>
    <p:extLst>
      <p:ext uri="{BB962C8B-B14F-4D97-AF65-F5344CB8AC3E}">
        <p14:creationId xmlns:p14="http://schemas.microsoft.com/office/powerpoint/2010/main" val="161347018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6BD05-0BF2-47CC-B844-1B15025CAF1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465799E-76FE-49ED-AB43-9BF36E20C4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9B991B-72FA-47C0-B784-54B6C4454238}"/>
              </a:ext>
            </a:extLst>
          </p:cNvPr>
          <p:cNvSpPr>
            <a:spLocks noGrp="1"/>
          </p:cNvSpPr>
          <p:nvPr>
            <p:ph type="sldNum" sz="quarter" idx="12"/>
          </p:nvPr>
        </p:nvSpPr>
        <p:spPr/>
        <p:txBody>
          <a:bodyPr/>
          <a:lstStyle>
            <a:lvl1pPr>
              <a:defRPr/>
            </a:lvl1pPr>
          </a:lstStyle>
          <a:p>
            <a:pPr>
              <a:defRPr/>
            </a:pPr>
            <a:fld id="{BF233075-2E6A-4020-8AE3-0A4A8CB20EEE}" type="slidenum">
              <a:rPr lang="en-US" altLang="en-US"/>
              <a:pPr>
                <a:defRPr/>
              </a:pPr>
              <a:t>‹#›</a:t>
            </a:fld>
            <a:endParaRPr lang="en-US" altLang="en-US"/>
          </a:p>
        </p:txBody>
      </p:sp>
    </p:spTree>
    <p:extLst>
      <p:ext uri="{BB962C8B-B14F-4D97-AF65-F5344CB8AC3E}">
        <p14:creationId xmlns:p14="http://schemas.microsoft.com/office/powerpoint/2010/main" val="244929831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FAE2621-4CE5-46EF-B4B5-4A928CA9300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95E742A-D683-4F78-B846-790EC62FEA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4F3E1F-81E7-4908-A839-AC6A330CE8DE}"/>
              </a:ext>
            </a:extLst>
          </p:cNvPr>
          <p:cNvSpPr>
            <a:spLocks noGrp="1"/>
          </p:cNvSpPr>
          <p:nvPr>
            <p:ph type="sldNum" sz="quarter" idx="12"/>
          </p:nvPr>
        </p:nvSpPr>
        <p:spPr/>
        <p:txBody>
          <a:bodyPr/>
          <a:lstStyle>
            <a:lvl1pPr>
              <a:defRPr/>
            </a:lvl1pPr>
          </a:lstStyle>
          <a:p>
            <a:pPr>
              <a:defRPr/>
            </a:pPr>
            <a:fld id="{4008BDC5-C5EE-4D99-B259-AF2B792184FF}" type="slidenum">
              <a:rPr lang="en-US" altLang="en-US"/>
              <a:pPr>
                <a:defRPr/>
              </a:pPr>
              <a:t>‹#›</a:t>
            </a:fld>
            <a:endParaRPr lang="en-US" altLang="en-US"/>
          </a:p>
        </p:txBody>
      </p:sp>
    </p:spTree>
    <p:extLst>
      <p:ext uri="{BB962C8B-B14F-4D97-AF65-F5344CB8AC3E}">
        <p14:creationId xmlns:p14="http://schemas.microsoft.com/office/powerpoint/2010/main" val="297842752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C731244-1FEB-48BA-9316-514B0B6CD67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CCA0EF5-1B88-438D-8A5A-DC58B6199BB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000E1B8-44FC-4C22-AECE-2DCA9F261C9B}"/>
              </a:ext>
            </a:extLst>
          </p:cNvPr>
          <p:cNvSpPr>
            <a:spLocks noGrp="1"/>
          </p:cNvSpPr>
          <p:nvPr>
            <p:ph type="sldNum" sz="quarter" idx="12"/>
          </p:nvPr>
        </p:nvSpPr>
        <p:spPr/>
        <p:txBody>
          <a:bodyPr/>
          <a:lstStyle>
            <a:lvl1pPr>
              <a:defRPr/>
            </a:lvl1pPr>
          </a:lstStyle>
          <a:p>
            <a:pPr>
              <a:defRPr/>
            </a:pPr>
            <a:fld id="{68EBEE2A-1C47-49AB-B42A-F140324F4473}" type="slidenum">
              <a:rPr lang="en-US" altLang="en-US"/>
              <a:pPr>
                <a:defRPr/>
              </a:pPr>
              <a:t>‹#›</a:t>
            </a:fld>
            <a:endParaRPr lang="en-US" altLang="en-US"/>
          </a:p>
        </p:txBody>
      </p:sp>
    </p:spTree>
    <p:extLst>
      <p:ext uri="{BB962C8B-B14F-4D97-AF65-F5344CB8AC3E}">
        <p14:creationId xmlns:p14="http://schemas.microsoft.com/office/powerpoint/2010/main" val="407134730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824DA41-A49A-4B7E-90C8-219D3FF3B6A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4778F17-416C-435C-BD2F-D5D27B9F7BE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72D9F0-EE20-4DC5-9765-936CB09C5BEC}"/>
              </a:ext>
            </a:extLst>
          </p:cNvPr>
          <p:cNvSpPr>
            <a:spLocks noGrp="1"/>
          </p:cNvSpPr>
          <p:nvPr>
            <p:ph type="sldNum" sz="quarter" idx="12"/>
          </p:nvPr>
        </p:nvSpPr>
        <p:spPr/>
        <p:txBody>
          <a:bodyPr/>
          <a:lstStyle>
            <a:lvl1pPr>
              <a:defRPr/>
            </a:lvl1pPr>
          </a:lstStyle>
          <a:p>
            <a:pPr>
              <a:defRPr/>
            </a:pPr>
            <a:fld id="{D0201B64-91EC-41D9-A514-1628C8589972}" type="slidenum">
              <a:rPr lang="en-US" altLang="en-US"/>
              <a:pPr>
                <a:defRPr/>
              </a:pPr>
              <a:t>‹#›</a:t>
            </a:fld>
            <a:endParaRPr lang="en-US" altLang="en-US"/>
          </a:p>
        </p:txBody>
      </p:sp>
    </p:spTree>
    <p:extLst>
      <p:ext uri="{BB962C8B-B14F-4D97-AF65-F5344CB8AC3E}">
        <p14:creationId xmlns:p14="http://schemas.microsoft.com/office/powerpoint/2010/main" val="150961644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E1BB9DC-84DC-455F-AF61-7B4AE4A1CDB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17B167C-B6F7-48A7-A6BE-1EE15B367FC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F42A6C-292B-4516-86A9-D97F0A29037F}"/>
              </a:ext>
            </a:extLst>
          </p:cNvPr>
          <p:cNvSpPr>
            <a:spLocks noGrp="1"/>
          </p:cNvSpPr>
          <p:nvPr>
            <p:ph type="sldNum" sz="quarter" idx="12"/>
          </p:nvPr>
        </p:nvSpPr>
        <p:spPr/>
        <p:txBody>
          <a:bodyPr/>
          <a:lstStyle>
            <a:lvl1pPr>
              <a:defRPr/>
            </a:lvl1pPr>
          </a:lstStyle>
          <a:p>
            <a:pPr>
              <a:defRPr/>
            </a:pPr>
            <a:fld id="{4B5A18E0-E8D4-424B-8637-87186DAB6348}" type="slidenum">
              <a:rPr lang="en-US" altLang="en-US"/>
              <a:pPr>
                <a:defRPr/>
              </a:pPr>
              <a:t>‹#›</a:t>
            </a:fld>
            <a:endParaRPr lang="en-US" altLang="en-US"/>
          </a:p>
        </p:txBody>
      </p:sp>
    </p:spTree>
    <p:extLst>
      <p:ext uri="{BB962C8B-B14F-4D97-AF65-F5344CB8AC3E}">
        <p14:creationId xmlns:p14="http://schemas.microsoft.com/office/powerpoint/2010/main" val="378692294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11841E7-A572-4D3F-9AC5-510A0EC2273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DD4E9EF-19DB-4CF6-B369-610A66D60E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9AF8F8-CD2A-473B-8BE7-07A093598047}"/>
              </a:ext>
            </a:extLst>
          </p:cNvPr>
          <p:cNvSpPr>
            <a:spLocks noGrp="1"/>
          </p:cNvSpPr>
          <p:nvPr>
            <p:ph type="sldNum" sz="quarter" idx="12"/>
          </p:nvPr>
        </p:nvSpPr>
        <p:spPr/>
        <p:txBody>
          <a:bodyPr/>
          <a:lstStyle>
            <a:lvl1pPr>
              <a:defRPr/>
            </a:lvl1pPr>
          </a:lstStyle>
          <a:p>
            <a:pPr>
              <a:defRPr/>
            </a:pPr>
            <a:fld id="{D76580A7-7C67-427F-AEB3-CE1527C12A3B}" type="slidenum">
              <a:rPr lang="en-US" altLang="en-US"/>
              <a:pPr>
                <a:defRPr/>
              </a:pPr>
              <a:t>‹#›</a:t>
            </a:fld>
            <a:endParaRPr lang="en-US" altLang="en-US"/>
          </a:p>
        </p:txBody>
      </p:sp>
    </p:spTree>
    <p:extLst>
      <p:ext uri="{BB962C8B-B14F-4D97-AF65-F5344CB8AC3E}">
        <p14:creationId xmlns:p14="http://schemas.microsoft.com/office/powerpoint/2010/main" val="306727864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FD50A2-7B99-4189-8A52-7C06724FC8A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AC1E3FC-5F45-43C4-B751-6F8C00C4946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A87DE3B-4E50-4C95-B6EC-9C9FEFF99478}"/>
              </a:ext>
            </a:extLst>
          </p:cNvPr>
          <p:cNvSpPr>
            <a:spLocks noGrp="1"/>
          </p:cNvSpPr>
          <p:nvPr>
            <p:ph type="sldNum" sz="quarter" idx="12"/>
          </p:nvPr>
        </p:nvSpPr>
        <p:spPr/>
        <p:txBody>
          <a:bodyPr/>
          <a:lstStyle>
            <a:lvl1pPr>
              <a:defRPr/>
            </a:lvl1pPr>
          </a:lstStyle>
          <a:p>
            <a:pPr>
              <a:defRPr/>
            </a:pPr>
            <a:fld id="{62FD2EEA-1C9F-4969-B564-9FA485B535D8}" type="slidenum">
              <a:rPr lang="en-US" altLang="en-US"/>
              <a:pPr>
                <a:defRPr/>
              </a:pPr>
              <a:t>‹#›</a:t>
            </a:fld>
            <a:endParaRPr lang="en-US" altLang="en-US"/>
          </a:p>
        </p:txBody>
      </p:sp>
    </p:spTree>
    <p:extLst>
      <p:ext uri="{BB962C8B-B14F-4D97-AF65-F5344CB8AC3E}">
        <p14:creationId xmlns:p14="http://schemas.microsoft.com/office/powerpoint/2010/main" val="277249054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B12FB10C-E867-4BA8-9E6D-274B1EF7B26F}"/>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D76F37FF-F465-4335-AC47-BE399A0B18EC}"/>
              </a:ext>
            </a:extLst>
          </p:cNvPr>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1B9FC4AD-4A70-43D0-A910-AB04A3E7D229}"/>
              </a:ext>
            </a:extLst>
          </p:cNvPr>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E986C88F-A967-4453-B64F-D4575860FC51}"/>
              </a:ext>
            </a:extLst>
          </p:cNvPr>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40571BD4-600E-4EDA-91DF-41C07CD84140}"/>
              </a:ext>
            </a:extLst>
          </p:cNvPr>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139C7ECD-13C8-49B3-94E4-3F9EDE6C678E}"/>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309A58B5-4BEF-4A6E-BF38-6BED3B9F67EA}"/>
              </a:ext>
            </a:extLst>
          </p:cNvPr>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3" name="Text Placeholder 2">
            <a:extLst>
              <a:ext uri="{FF2B5EF4-FFF2-40B4-BE49-F238E27FC236}">
                <a16:creationId xmlns:a16="http://schemas.microsoft.com/office/drawing/2014/main" id="{824B7B88-5A57-48D4-8592-22D2F13D540E}"/>
              </a:ext>
            </a:extLst>
          </p:cNvPr>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1621-0A36-45F8-AD0E-C1A1FCC23DBA}"/>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defRPr>
            </a:lvl1pPr>
          </a:lstStyle>
          <a:p>
            <a:pPr>
              <a:defRPr/>
            </a:pPr>
            <a:endParaRPr lang="en-US"/>
          </a:p>
        </p:txBody>
      </p:sp>
      <p:sp>
        <p:nvSpPr>
          <p:cNvPr id="5" name="Footer Placeholder 4">
            <a:extLst>
              <a:ext uri="{FF2B5EF4-FFF2-40B4-BE49-F238E27FC236}">
                <a16:creationId xmlns:a16="http://schemas.microsoft.com/office/drawing/2014/main" id="{3723A79C-5B6F-40A1-B6D5-F41A989206CC}"/>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hangingPunct="1">
              <a:defRPr sz="1100" b="0" i="0">
                <a:solidFill>
                  <a:schemeClr val="tx1">
                    <a:tint val="75000"/>
                    <a:alpha val="6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CF65C63-D448-4908-BAD7-7CAB32F2D53A}"/>
              </a:ext>
            </a:extLst>
          </p:cNvPr>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eaLnBrk="1" hangingPunct="1">
              <a:defRPr sz="2801" b="0" i="0">
                <a:solidFill>
                  <a:schemeClr val="tx1">
                    <a:tint val="75000"/>
                  </a:schemeClr>
                </a:solidFill>
              </a:defRPr>
            </a:lvl1pPr>
          </a:lstStyle>
          <a:p>
            <a:pPr>
              <a:defRPr/>
            </a:pPr>
            <a:fld id="{6FF5679B-B198-4B5F-B9CA-F637B0D781D6}"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76" r:id="rId12"/>
    <p:sldLayoutId id="2147483968" r:id="rId13"/>
    <p:sldLayoutId id="2147483977" r:id="rId14"/>
    <p:sldLayoutId id="2147483978" r:id="rId15"/>
    <p:sldLayoutId id="2147483969" r:id="rId16"/>
    <p:sldLayoutId id="2147483970" r:id="rId17"/>
    <p:sldLayoutId id="2147483971" r:id="rId18"/>
    <p:sldLayoutId id="2147483972" r:id="rId19"/>
    <p:sldLayoutId id="2147483973" r:id="rId20"/>
    <p:sldLayoutId id="2147483974" r:id="rId21"/>
    <p:sldLayoutId id="2147483975" r:id="rId22"/>
  </p:sldLayoutIdLst>
  <p:transition>
    <p:random/>
  </p:transition>
  <p:hf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hyperlink" Target="http://www.ul.com/"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mailto:safety@mail.ecu.edu"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cu.qualtrics.com/SE/?SID=SV_eUQOM7zhXNu2Di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hawaii.edu/arena/corridor.jpe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a:extLst>
              <a:ext uri="{FF2B5EF4-FFF2-40B4-BE49-F238E27FC236}">
                <a16:creationId xmlns:a16="http://schemas.microsoft.com/office/drawing/2014/main" id="{5BE725C7-82A2-4BDD-BFC6-9A2ED5D0858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C2BE42B2-BEF5-430D-9FFD-8C9A50F5C11B}" type="slidenum">
              <a:rPr lang="en-US" altLang="en-US" sz="1400" smtClean="0">
                <a:latin typeface="Times New Roman" panose="02020603050405020304" pitchFamily="18" charset="0"/>
              </a:rPr>
              <a:pPr eaLnBrk="0" hangingPunct="0">
                <a:spcBef>
                  <a:spcPct val="0"/>
                </a:spcBef>
                <a:buClrTx/>
                <a:buSzTx/>
                <a:buFontTx/>
                <a:buNone/>
              </a:pPr>
              <a:t>1</a:t>
            </a:fld>
            <a:endParaRPr lang="en-US" altLang="en-US" sz="1400">
              <a:latin typeface="Times New Roman" panose="02020603050405020304" pitchFamily="18" charset="0"/>
            </a:endParaRPr>
          </a:p>
        </p:txBody>
      </p:sp>
      <p:sp>
        <p:nvSpPr>
          <p:cNvPr id="1028" name="Rectangle 2052">
            <a:extLst>
              <a:ext uri="{FF2B5EF4-FFF2-40B4-BE49-F238E27FC236}">
                <a16:creationId xmlns:a16="http://schemas.microsoft.com/office/drawing/2014/main" id="{F9573953-F89A-4EEB-9B8C-5A4B82F70B1F}"/>
              </a:ext>
            </a:extLst>
          </p:cNvPr>
          <p:cNvSpPr>
            <a:spLocks noChangeArrowheads="1"/>
          </p:cNvSpPr>
          <p:nvPr/>
        </p:nvSpPr>
        <p:spPr bwMode="auto">
          <a:xfrm>
            <a:off x="228600" y="304800"/>
            <a:ext cx="8686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4400" dirty="0">
                <a:solidFill>
                  <a:srgbClr val="FFFF00"/>
                </a:solidFill>
                <a:latin typeface="+mj-lt"/>
              </a:rPr>
              <a:t>FIRE AND LIFE SAFETY TRAINING</a:t>
            </a:r>
            <a:r>
              <a:rPr lang="en-US" altLang="en-US" sz="4400" dirty="0">
                <a:solidFill>
                  <a:schemeClr val="tx2"/>
                </a:solidFill>
                <a:latin typeface="+mj-lt"/>
              </a:rPr>
              <a:t> </a:t>
            </a:r>
            <a:br>
              <a:rPr lang="en-US" altLang="en-US" sz="4400" dirty="0">
                <a:solidFill>
                  <a:schemeClr val="tx2"/>
                </a:solidFill>
                <a:latin typeface="+mj-lt"/>
              </a:rPr>
            </a:br>
            <a:endParaRPr lang="en-US" altLang="en-US" sz="4400" dirty="0">
              <a:solidFill>
                <a:schemeClr val="tx1">
                  <a:lumMod val="95000"/>
                </a:schemeClr>
              </a:solidFill>
              <a:latin typeface="+mj-lt"/>
            </a:endParaRPr>
          </a:p>
        </p:txBody>
      </p:sp>
      <p:sp>
        <p:nvSpPr>
          <p:cNvPr id="6148" name="Rectangle 2055">
            <a:extLst>
              <a:ext uri="{FF2B5EF4-FFF2-40B4-BE49-F238E27FC236}">
                <a16:creationId xmlns:a16="http://schemas.microsoft.com/office/drawing/2014/main" id="{101B3FD6-5285-4B0B-BD91-5C31AFF0798D}"/>
              </a:ext>
            </a:extLst>
          </p:cNvPr>
          <p:cNvSpPr>
            <a:spLocks noChangeArrowheads="1"/>
          </p:cNvSpPr>
          <p:nvPr/>
        </p:nvSpPr>
        <p:spPr bwMode="auto">
          <a:xfrm>
            <a:off x="457200" y="55626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lnSpc>
                <a:spcPct val="80000"/>
              </a:lnSpc>
              <a:spcBef>
                <a:spcPct val="20000"/>
              </a:spcBef>
              <a:buClrTx/>
              <a:buSzTx/>
              <a:buFontTx/>
              <a:buNone/>
            </a:pPr>
            <a:r>
              <a:rPr lang="en-US" altLang="en-US" sz="3200" dirty="0">
                <a:solidFill>
                  <a:srgbClr val="FFFFFF"/>
                </a:solidFill>
                <a:latin typeface="Times New Roman" panose="02020603050405020304" pitchFamily="18" charset="0"/>
              </a:rPr>
              <a:t>Office of </a:t>
            </a:r>
            <a:r>
              <a:rPr lang="en-US" altLang="en-US" sz="3200" dirty="0">
                <a:solidFill>
                  <a:srgbClr val="FFFFFF"/>
                </a:solidFill>
                <a:latin typeface="+mj-lt"/>
              </a:rPr>
              <a:t>Environmental</a:t>
            </a:r>
            <a:r>
              <a:rPr lang="en-US" altLang="en-US" sz="3200" dirty="0">
                <a:solidFill>
                  <a:srgbClr val="FFFFFF"/>
                </a:solidFill>
                <a:latin typeface="Times New Roman" panose="02020603050405020304" pitchFamily="18" charset="0"/>
              </a:rPr>
              <a:t> Health and Safety</a:t>
            </a:r>
          </a:p>
          <a:p>
            <a:pPr algn="ctr" eaLnBrk="1" hangingPunct="1">
              <a:lnSpc>
                <a:spcPct val="80000"/>
              </a:lnSpc>
              <a:spcBef>
                <a:spcPct val="20000"/>
              </a:spcBef>
              <a:buClrTx/>
              <a:buSzTx/>
              <a:buFontTx/>
              <a:buNone/>
            </a:pPr>
            <a:r>
              <a:rPr lang="en-US" altLang="en-US" sz="3200" dirty="0">
                <a:solidFill>
                  <a:srgbClr val="FFFFFF"/>
                </a:solidFill>
                <a:latin typeface="+mj-lt"/>
              </a:rPr>
              <a:t>East Carolina University</a:t>
            </a:r>
          </a:p>
        </p:txBody>
      </p:sp>
      <p:pic>
        <p:nvPicPr>
          <p:cNvPr id="6149" name="Content Placeholder 2">
            <a:extLst>
              <a:ext uri="{FF2B5EF4-FFF2-40B4-BE49-F238E27FC236}">
                <a16:creationId xmlns:a16="http://schemas.microsoft.com/office/drawing/2014/main" id="{6987A8DD-FFE0-47FA-92EF-E2A4BD9A946E}"/>
              </a:ext>
            </a:extLst>
          </p:cNvPr>
          <p:cNvPicPr>
            <a:picLocks noGrp="1" noChangeAspect="1"/>
          </p:cNvPicPr>
          <p:nvPr>
            <p:ph/>
          </p:nvPr>
        </p:nvPicPr>
        <p:blipFill>
          <a:blip r:embed="rId3">
            <a:extLst>
              <a:ext uri="{28A0092B-C50C-407E-A947-70E740481C1C}">
                <a14:useLocalDpi xmlns:a14="http://schemas.microsoft.com/office/drawing/2010/main" val="0"/>
              </a:ext>
            </a:extLst>
          </a:blip>
          <a:srcRect r="3125" b="-549"/>
          <a:stretch>
            <a:fillRect/>
          </a:stretch>
        </p:blipFill>
        <p:spPr>
          <a:xfrm>
            <a:off x="2247900" y="2514600"/>
            <a:ext cx="4724400" cy="2809875"/>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026">
            <a:extLst>
              <a:ext uri="{FF2B5EF4-FFF2-40B4-BE49-F238E27FC236}">
                <a16:creationId xmlns:a16="http://schemas.microsoft.com/office/drawing/2014/main" id="{F429E7DB-85C0-4294-BEB7-59F76658B7B7}"/>
              </a:ext>
            </a:extLst>
          </p:cNvPr>
          <p:cNvSpPr>
            <a:spLocks noGrp="1" noChangeArrowheads="1"/>
          </p:cNvSpPr>
          <p:nvPr>
            <p:ph type="title"/>
          </p:nvPr>
        </p:nvSpPr>
        <p:spPr>
          <a:xfrm>
            <a:off x="457200" y="674195"/>
            <a:ext cx="8955088" cy="747713"/>
          </a:xfrm>
          <a:noFill/>
        </p:spPr>
        <p:txBody>
          <a:bodyPr/>
          <a:lstStyle/>
          <a:p>
            <a:pPr eaLnBrk="1" hangingPunct="1"/>
            <a:r>
              <a:rPr lang="en-US" altLang="en-US" sz="3700" b="1" dirty="0">
                <a:solidFill>
                  <a:srgbClr val="FFFF00"/>
                </a:solidFill>
              </a:rPr>
              <a:t>RACE Method Of Evacuation</a:t>
            </a:r>
          </a:p>
        </p:txBody>
      </p:sp>
      <p:sp>
        <p:nvSpPr>
          <p:cNvPr id="25603" name="Rectangle 1027">
            <a:extLst>
              <a:ext uri="{FF2B5EF4-FFF2-40B4-BE49-F238E27FC236}">
                <a16:creationId xmlns:a16="http://schemas.microsoft.com/office/drawing/2014/main" id="{E34D1454-915A-4995-8E14-76AF004094EF}"/>
              </a:ext>
            </a:extLst>
          </p:cNvPr>
          <p:cNvSpPr>
            <a:spLocks noGrp="1" noChangeArrowheads="1"/>
          </p:cNvSpPr>
          <p:nvPr>
            <p:ph idx="1"/>
          </p:nvPr>
        </p:nvSpPr>
        <p:spPr>
          <a:xfrm>
            <a:off x="304800" y="1771925"/>
            <a:ext cx="8586787" cy="4114800"/>
          </a:xfrm>
        </p:spPr>
        <p:txBody>
          <a:bodyPr/>
          <a:lstStyle/>
          <a:p>
            <a:pPr eaLnBrk="1" hangingPunct="1">
              <a:buClr>
                <a:schemeClr val="accent1">
                  <a:lumMod val="60000"/>
                  <a:lumOff val="40000"/>
                </a:schemeClr>
              </a:buClr>
              <a:buFont typeface="Wingdings" panose="05000000000000000000" pitchFamily="2" charset="2"/>
              <a:buChar char=""/>
            </a:pPr>
            <a:r>
              <a:rPr lang="en-US" altLang="en-US" sz="2400" b="1" u="sng" dirty="0"/>
              <a:t>R</a:t>
            </a:r>
            <a:r>
              <a:rPr lang="en-US" altLang="en-US" dirty="0"/>
              <a:t>	</a:t>
            </a:r>
            <a:r>
              <a:rPr lang="en-US" altLang="en-US" b="1" dirty="0"/>
              <a:t>Rescue</a:t>
            </a:r>
            <a:r>
              <a:rPr lang="en-US" altLang="en-US" dirty="0"/>
              <a:t> All Persons In Immediate Danger!</a:t>
            </a:r>
          </a:p>
          <a:p>
            <a:pPr eaLnBrk="1" hangingPunct="1">
              <a:buClr>
                <a:schemeClr val="accent1">
                  <a:lumMod val="60000"/>
                  <a:lumOff val="40000"/>
                </a:schemeClr>
              </a:buClr>
              <a:buFont typeface="Wingdings" panose="05000000000000000000" pitchFamily="2" charset="2"/>
              <a:buChar char=""/>
            </a:pPr>
            <a:endParaRPr lang="en-US" altLang="en-US" dirty="0"/>
          </a:p>
          <a:p>
            <a:pPr eaLnBrk="1" hangingPunct="1">
              <a:buClr>
                <a:schemeClr val="accent1">
                  <a:lumMod val="60000"/>
                  <a:lumOff val="40000"/>
                </a:schemeClr>
              </a:buClr>
              <a:buFont typeface="Wingdings" panose="05000000000000000000" pitchFamily="2" charset="2"/>
              <a:buChar char=""/>
            </a:pPr>
            <a:r>
              <a:rPr lang="en-US" altLang="en-US" sz="2400" b="1" u="sng" dirty="0"/>
              <a:t>A</a:t>
            </a:r>
            <a:r>
              <a:rPr lang="en-US" altLang="en-US" dirty="0"/>
              <a:t>	</a:t>
            </a:r>
            <a:r>
              <a:rPr lang="en-US" altLang="en-US" b="1" dirty="0"/>
              <a:t>Alarm- </a:t>
            </a:r>
            <a:r>
              <a:rPr lang="en-US" altLang="en-US" dirty="0"/>
              <a:t>Always Pull The Alarm and Call ECU Police Department.</a:t>
            </a:r>
          </a:p>
          <a:p>
            <a:pPr eaLnBrk="1" hangingPunct="1">
              <a:buClr>
                <a:schemeClr val="accent1">
                  <a:lumMod val="60000"/>
                  <a:lumOff val="40000"/>
                </a:schemeClr>
              </a:buClr>
              <a:buFont typeface="Wingdings" panose="05000000000000000000" pitchFamily="2" charset="2"/>
              <a:buChar char=""/>
            </a:pPr>
            <a:endParaRPr lang="en-US" altLang="en-US" dirty="0"/>
          </a:p>
          <a:p>
            <a:pPr eaLnBrk="1" hangingPunct="1">
              <a:buClr>
                <a:schemeClr val="accent1">
                  <a:lumMod val="60000"/>
                  <a:lumOff val="40000"/>
                </a:schemeClr>
              </a:buClr>
              <a:buFont typeface="Wingdings" panose="05000000000000000000" pitchFamily="2" charset="2"/>
              <a:buChar char=""/>
            </a:pPr>
            <a:r>
              <a:rPr lang="en-US" altLang="en-US" sz="2400" b="1" u="sng" dirty="0"/>
              <a:t>C</a:t>
            </a:r>
            <a:r>
              <a:rPr lang="en-US" altLang="en-US" dirty="0"/>
              <a:t>	</a:t>
            </a:r>
            <a:r>
              <a:rPr lang="en-US" altLang="en-US" b="1" dirty="0"/>
              <a:t>Contain</a:t>
            </a:r>
            <a:r>
              <a:rPr lang="en-US" altLang="en-US" dirty="0"/>
              <a:t> The Fire By Closing the Windows and Doors.</a:t>
            </a:r>
          </a:p>
          <a:p>
            <a:pPr eaLnBrk="1" hangingPunct="1">
              <a:buClr>
                <a:schemeClr val="accent1">
                  <a:lumMod val="60000"/>
                  <a:lumOff val="40000"/>
                </a:schemeClr>
              </a:buClr>
              <a:buFont typeface="Wingdings" panose="05000000000000000000" pitchFamily="2" charset="2"/>
              <a:buChar char=""/>
            </a:pPr>
            <a:endParaRPr lang="en-US" altLang="en-US" dirty="0"/>
          </a:p>
          <a:p>
            <a:pPr eaLnBrk="1" hangingPunct="1">
              <a:buClr>
                <a:schemeClr val="accent1">
                  <a:lumMod val="60000"/>
                  <a:lumOff val="40000"/>
                </a:schemeClr>
              </a:buClr>
              <a:buFont typeface="Wingdings" panose="05000000000000000000" pitchFamily="2" charset="2"/>
              <a:buChar char=""/>
            </a:pPr>
            <a:r>
              <a:rPr lang="en-US" altLang="en-US" sz="2400" b="1" u="sng" dirty="0"/>
              <a:t>E</a:t>
            </a:r>
            <a:r>
              <a:rPr lang="en-US" altLang="en-US" dirty="0"/>
              <a:t>	</a:t>
            </a:r>
            <a:r>
              <a:rPr lang="en-US" altLang="en-US" b="1" dirty="0"/>
              <a:t>Evacuate</a:t>
            </a:r>
            <a:r>
              <a:rPr lang="en-US" altLang="en-US" dirty="0"/>
              <a:t> building. </a:t>
            </a:r>
            <a:r>
              <a:rPr lang="en-US" altLang="en-US" b="1" dirty="0"/>
              <a:t>Extinguis</a:t>
            </a:r>
            <a:r>
              <a:rPr lang="en-US" altLang="en-US" dirty="0"/>
              <a:t>h the Fire Only if You Are 				Trained and Confident.  </a:t>
            </a:r>
          </a:p>
        </p:txBody>
      </p:sp>
      <p:sp>
        <p:nvSpPr>
          <p:cNvPr id="25604" name="Slide Number Placeholder 5">
            <a:extLst>
              <a:ext uri="{FF2B5EF4-FFF2-40B4-BE49-F238E27FC236}">
                <a16:creationId xmlns:a16="http://schemas.microsoft.com/office/drawing/2014/main" id="{55613582-8A3F-4B79-BD6D-B14977862C4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5C08376A-8A3A-4DC5-B309-57535DD742D2}" type="slidenum">
              <a:rPr lang="en-US" altLang="en-US" sz="1400" smtClean="0">
                <a:latin typeface="Times New Roman" panose="02020603050405020304" pitchFamily="18" charset="0"/>
              </a:rPr>
              <a:pPr eaLnBrk="0" hangingPunct="0">
                <a:spcBef>
                  <a:spcPct val="0"/>
                </a:spcBef>
                <a:buClrTx/>
                <a:buSzTx/>
                <a:buFontTx/>
                <a:buNone/>
              </a:pPr>
              <a:t>10</a:t>
            </a:fld>
            <a:endParaRPr lang="en-US" altLang="en-US" sz="14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9E6FCC6-DD63-40F2-82A7-E1FAA0BA2E21}"/>
              </a:ext>
            </a:extLst>
          </p:cNvPr>
          <p:cNvSpPr>
            <a:spLocks noGrp="1" noChangeArrowheads="1"/>
          </p:cNvSpPr>
          <p:nvPr>
            <p:ph type="title"/>
          </p:nvPr>
        </p:nvSpPr>
        <p:spPr>
          <a:xfrm>
            <a:off x="533400" y="533400"/>
            <a:ext cx="7772400" cy="914400"/>
          </a:xfrm>
          <a:noFill/>
        </p:spPr>
        <p:txBody>
          <a:bodyPr/>
          <a:lstStyle/>
          <a:p>
            <a:pPr eaLnBrk="1" hangingPunct="1"/>
            <a:r>
              <a:rPr lang="en-US" altLang="en-US" b="1" dirty="0">
                <a:solidFill>
                  <a:srgbClr val="FFFF00"/>
                </a:solidFill>
              </a:rPr>
              <a:t>Emergency Procedures</a:t>
            </a:r>
          </a:p>
        </p:txBody>
      </p:sp>
      <p:sp>
        <p:nvSpPr>
          <p:cNvPr id="27651" name="Slide Number Placeholder 5">
            <a:extLst>
              <a:ext uri="{FF2B5EF4-FFF2-40B4-BE49-F238E27FC236}">
                <a16:creationId xmlns:a16="http://schemas.microsoft.com/office/drawing/2014/main" id="{1E786E8B-2E42-44BC-9FB0-BE8CDD0100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0E1D5CAA-8F52-49B4-8B64-EC5BCBBAE346}" type="slidenum">
              <a:rPr lang="en-US" altLang="en-US" sz="1400" smtClean="0">
                <a:latin typeface="Times New Roman" panose="02020603050405020304" pitchFamily="18" charset="0"/>
              </a:rPr>
              <a:pPr eaLnBrk="0" hangingPunct="0">
                <a:spcBef>
                  <a:spcPct val="0"/>
                </a:spcBef>
                <a:buClrTx/>
                <a:buSzTx/>
                <a:buFontTx/>
                <a:buNone/>
              </a:pPr>
              <a:t>11</a:t>
            </a:fld>
            <a:endParaRPr lang="en-US" altLang="en-US" sz="1400">
              <a:latin typeface="Times New Roman" panose="02020603050405020304" pitchFamily="18" charset="0"/>
            </a:endParaRPr>
          </a:p>
        </p:txBody>
      </p:sp>
      <p:sp>
        <p:nvSpPr>
          <p:cNvPr id="27652" name="Text Box 4">
            <a:extLst>
              <a:ext uri="{FF2B5EF4-FFF2-40B4-BE49-F238E27FC236}">
                <a16:creationId xmlns:a16="http://schemas.microsoft.com/office/drawing/2014/main" id="{3735017F-90D3-4D16-9B5D-3EE8DF1425F1}"/>
              </a:ext>
            </a:extLst>
          </p:cNvPr>
          <p:cNvSpPr txBox="1">
            <a:spLocks noChangeArrowheads="1"/>
          </p:cNvSpPr>
          <p:nvPr/>
        </p:nvSpPr>
        <p:spPr bwMode="auto">
          <a:xfrm>
            <a:off x="4495800" y="2124353"/>
            <a:ext cx="4267200" cy="259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ts val="500"/>
              </a:spcBef>
              <a:spcAft>
                <a:spcPts val="500"/>
              </a:spcAft>
              <a:buClr>
                <a:srgbClr val="FF0000"/>
              </a:buClr>
              <a:buSzTx/>
              <a:buFontTx/>
              <a:buChar char="•"/>
            </a:pPr>
            <a:r>
              <a:rPr lang="en-US" altLang="en-US" sz="2200" dirty="0">
                <a:solidFill>
                  <a:srgbClr val="FFFFFF"/>
                </a:solidFill>
                <a:latin typeface="+mj-lt"/>
                <a:cs typeface="Times New Roman" panose="02020603050405020304" pitchFamily="18" charset="0"/>
              </a:rPr>
              <a:t> Staff members should have specific roles in equipment shutoffs if necessary.</a:t>
            </a:r>
          </a:p>
          <a:p>
            <a:pPr>
              <a:spcBef>
                <a:spcPts val="500"/>
              </a:spcBef>
              <a:spcAft>
                <a:spcPts val="500"/>
              </a:spcAft>
              <a:buClr>
                <a:srgbClr val="FF0000"/>
              </a:buClr>
              <a:buSzTx/>
              <a:buFontTx/>
              <a:buChar char="•"/>
            </a:pPr>
            <a:r>
              <a:rPr lang="en-US" altLang="en-US" sz="2200" dirty="0">
                <a:solidFill>
                  <a:srgbClr val="FFFFFF"/>
                </a:solidFill>
                <a:latin typeface="+mj-lt"/>
                <a:cs typeface="Times New Roman" panose="02020603050405020304" pitchFamily="18" charset="0"/>
              </a:rPr>
              <a:t> All doors should be checked for visitors and shut on the way out in order to contain smoke and fire.</a:t>
            </a:r>
          </a:p>
        </p:txBody>
      </p:sp>
      <p:pic>
        <p:nvPicPr>
          <p:cNvPr id="27653" name="Picture 6" descr="Gas Shutoff">
            <a:extLst>
              <a:ext uri="{FF2B5EF4-FFF2-40B4-BE49-F238E27FC236}">
                <a16:creationId xmlns:a16="http://schemas.microsoft.com/office/drawing/2014/main" id="{109125F9-75DF-4A48-9D87-7CCB129C7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90829"/>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E7B0F71-337C-4CF9-8F51-7AE70F6A43AB}"/>
              </a:ext>
            </a:extLst>
          </p:cNvPr>
          <p:cNvSpPr>
            <a:spLocks noGrp="1" noChangeArrowheads="1"/>
          </p:cNvSpPr>
          <p:nvPr>
            <p:ph type="title"/>
          </p:nvPr>
        </p:nvSpPr>
        <p:spPr>
          <a:xfrm>
            <a:off x="609600" y="762000"/>
            <a:ext cx="7056437" cy="1400175"/>
          </a:xfrm>
        </p:spPr>
        <p:txBody>
          <a:bodyPr/>
          <a:lstStyle/>
          <a:p>
            <a:pPr eaLnBrk="1" hangingPunct="1"/>
            <a:r>
              <a:rPr lang="en-US" altLang="en-US" b="1" dirty="0">
                <a:solidFill>
                  <a:srgbClr val="FFFF00"/>
                </a:solidFill>
              </a:rPr>
              <a:t>Regulatory Requirement</a:t>
            </a:r>
          </a:p>
        </p:txBody>
      </p:sp>
      <p:sp>
        <p:nvSpPr>
          <p:cNvPr id="32771" name="Rectangle 3">
            <a:extLst>
              <a:ext uri="{FF2B5EF4-FFF2-40B4-BE49-F238E27FC236}">
                <a16:creationId xmlns:a16="http://schemas.microsoft.com/office/drawing/2014/main" id="{C5C350B7-963F-4504-85C8-8AF8C6827DB2}"/>
              </a:ext>
            </a:extLst>
          </p:cNvPr>
          <p:cNvSpPr>
            <a:spLocks noGrp="1" noChangeArrowheads="1"/>
          </p:cNvSpPr>
          <p:nvPr>
            <p:ph idx="1"/>
          </p:nvPr>
        </p:nvSpPr>
        <p:spPr>
          <a:xfrm>
            <a:off x="622300" y="2162175"/>
            <a:ext cx="7772400" cy="2590800"/>
          </a:xfrm>
        </p:spPr>
        <p:txBody>
          <a:bodyPr/>
          <a:lstStyle/>
          <a:p>
            <a:pPr marL="0" indent="0" algn="ctr" eaLnBrk="1" hangingPunct="1">
              <a:buClr>
                <a:schemeClr val="accent1">
                  <a:lumMod val="60000"/>
                  <a:lumOff val="40000"/>
                </a:schemeClr>
              </a:buClr>
              <a:buNone/>
            </a:pPr>
            <a:r>
              <a:rPr lang="en-US" altLang="en-US" sz="2200" dirty="0">
                <a:solidFill>
                  <a:srgbClr val="FFFFFF"/>
                </a:solidFill>
              </a:rPr>
              <a:t>The Occupational Safety and Health Administration (OSHA) requires Emergency Action Plans (EAP) under 29 CFR 1910.38.</a:t>
            </a:r>
          </a:p>
          <a:p>
            <a:pPr marL="457200" lvl="1" indent="0" algn="ctr" eaLnBrk="1" hangingPunct="1">
              <a:buClr>
                <a:schemeClr val="accent1">
                  <a:lumMod val="60000"/>
                  <a:lumOff val="40000"/>
                </a:schemeClr>
              </a:buClr>
              <a:buNone/>
            </a:pPr>
            <a:endParaRPr lang="en-US" altLang="en-US" sz="2800" b="1" dirty="0">
              <a:solidFill>
                <a:srgbClr val="FFFFFF"/>
              </a:solidFill>
            </a:endParaRPr>
          </a:p>
          <a:p>
            <a:pPr marL="457200" lvl="1" indent="0" eaLnBrk="1" hangingPunct="1">
              <a:buClr>
                <a:schemeClr val="accent1">
                  <a:lumMod val="60000"/>
                  <a:lumOff val="40000"/>
                </a:schemeClr>
              </a:buClr>
              <a:buNone/>
            </a:pPr>
            <a:r>
              <a:rPr lang="en-US" altLang="en-US" sz="3000" b="1" dirty="0">
                <a:solidFill>
                  <a:srgbClr val="FFFF00"/>
                </a:solidFill>
                <a:effectLst>
                  <a:outerShdw blurRad="38100" dist="38100" dir="2700000" algn="tl">
                    <a:srgbClr val="000000">
                      <a:alpha val="43137"/>
                    </a:srgbClr>
                  </a:outerShdw>
                </a:effectLst>
              </a:rPr>
              <a:t>            EAPs ARE REQUIRED!</a:t>
            </a:r>
          </a:p>
        </p:txBody>
      </p:sp>
      <p:sp>
        <p:nvSpPr>
          <p:cNvPr id="32772" name="Slide Number Placeholder 5">
            <a:extLst>
              <a:ext uri="{FF2B5EF4-FFF2-40B4-BE49-F238E27FC236}">
                <a16:creationId xmlns:a16="http://schemas.microsoft.com/office/drawing/2014/main" id="{D222DD11-D9A3-409E-AE1D-C60E714499F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12D3B7AA-CD4C-4D6E-932A-B779EE9506E3}" type="slidenum">
              <a:rPr lang="en-US" altLang="en-US" sz="1400" smtClean="0">
                <a:latin typeface="Times New Roman" panose="02020603050405020304" pitchFamily="18" charset="0"/>
              </a:rPr>
              <a:pPr eaLnBrk="0" hangingPunct="0">
                <a:spcBef>
                  <a:spcPct val="0"/>
                </a:spcBef>
                <a:buClrTx/>
                <a:buSzTx/>
                <a:buFontTx/>
                <a:buNone/>
              </a:pPr>
              <a:t>12</a:t>
            </a:fld>
            <a:endParaRPr lang="en-US" altLang="en-US" sz="14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70326BF-EEBE-4C68-973C-2BC13C21F655}"/>
              </a:ext>
            </a:extLst>
          </p:cNvPr>
          <p:cNvSpPr>
            <a:spLocks noGrp="1" noChangeArrowheads="1"/>
          </p:cNvSpPr>
          <p:nvPr>
            <p:ph type="title"/>
          </p:nvPr>
        </p:nvSpPr>
        <p:spPr>
          <a:xfrm>
            <a:off x="457200" y="646113"/>
            <a:ext cx="7772400" cy="685800"/>
          </a:xfrm>
        </p:spPr>
        <p:txBody>
          <a:bodyPr/>
          <a:lstStyle/>
          <a:p>
            <a:pPr eaLnBrk="1" hangingPunct="1"/>
            <a:r>
              <a:rPr lang="en-US" altLang="en-US" b="1" dirty="0">
                <a:solidFill>
                  <a:srgbClr val="FFFF00"/>
                </a:solidFill>
              </a:rPr>
              <a:t>Emergency Action Plan</a:t>
            </a:r>
          </a:p>
        </p:txBody>
      </p:sp>
      <p:sp>
        <p:nvSpPr>
          <p:cNvPr id="25604" name="Rectangle 3">
            <a:extLst>
              <a:ext uri="{FF2B5EF4-FFF2-40B4-BE49-F238E27FC236}">
                <a16:creationId xmlns:a16="http://schemas.microsoft.com/office/drawing/2014/main" id="{C078DA04-5FDC-4CC5-8FA6-7D6DD07FC188}"/>
              </a:ext>
            </a:extLst>
          </p:cNvPr>
          <p:cNvSpPr>
            <a:spLocks noGrp="1" noChangeArrowheads="1"/>
          </p:cNvSpPr>
          <p:nvPr>
            <p:ph idx="1"/>
          </p:nvPr>
        </p:nvSpPr>
        <p:spPr>
          <a:xfrm>
            <a:off x="685800" y="1828800"/>
            <a:ext cx="8229600" cy="4114800"/>
          </a:xfrm>
        </p:spPr>
        <p:txBody>
          <a:bodyPr rtlCol="0">
            <a:normAutofit/>
          </a:bodyPr>
          <a:lstStyle/>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All employees should have read the Emergency Action Plan (EAP) and fully understand it.  </a:t>
            </a:r>
          </a:p>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It is important to update Safety Representatives and contacts whenever a change is made. </a:t>
            </a:r>
          </a:p>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The meeting locations should be away from any traffic and equipment areas that might be a danger.</a:t>
            </a:r>
          </a:p>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Updated plans should be submitted annually to the Office of Environmental Health and Safety. </a:t>
            </a:r>
          </a:p>
        </p:txBody>
      </p:sp>
      <p:sp>
        <p:nvSpPr>
          <p:cNvPr id="34820" name="Slide Number Placeholder 5">
            <a:extLst>
              <a:ext uri="{FF2B5EF4-FFF2-40B4-BE49-F238E27FC236}">
                <a16:creationId xmlns:a16="http://schemas.microsoft.com/office/drawing/2014/main" id="{AB04B829-6738-4707-BDDD-CFF7C108389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36258758-F53D-4566-8ED2-7B24CEA00E35}" type="slidenum">
              <a:rPr lang="en-US" altLang="en-US" sz="1400" smtClean="0">
                <a:latin typeface="Times New Roman" panose="02020603050405020304" pitchFamily="18" charset="0"/>
              </a:rPr>
              <a:pPr eaLnBrk="0" hangingPunct="0">
                <a:spcBef>
                  <a:spcPct val="0"/>
                </a:spcBef>
                <a:buClrTx/>
                <a:buSzTx/>
                <a:buFontTx/>
                <a:buNone/>
              </a:pPr>
              <a:t>13</a:t>
            </a:fld>
            <a:endParaRPr lang="en-US" altLang="en-US" sz="14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057CA918-772E-4CDB-A484-A6637678161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E7FCCFFC-A082-4A16-A293-FB502B4CB6BC}" type="slidenum">
              <a:rPr lang="en-US" altLang="en-US" sz="1400" smtClean="0">
                <a:latin typeface="Times New Roman" panose="02020603050405020304" pitchFamily="18" charset="0"/>
              </a:rPr>
              <a:pPr eaLnBrk="0" hangingPunct="0">
                <a:spcBef>
                  <a:spcPct val="0"/>
                </a:spcBef>
                <a:buClrTx/>
                <a:buSzTx/>
                <a:buFontTx/>
                <a:buNone/>
              </a:pPr>
              <a:t>14</a:t>
            </a:fld>
            <a:endParaRPr lang="en-US" altLang="en-US" sz="1400">
              <a:latin typeface="Times New Roman" panose="02020603050405020304" pitchFamily="18" charset="0"/>
            </a:endParaRPr>
          </a:p>
        </p:txBody>
      </p:sp>
      <p:sp>
        <p:nvSpPr>
          <p:cNvPr id="35843" name="Rectangle 2">
            <a:extLst>
              <a:ext uri="{FF2B5EF4-FFF2-40B4-BE49-F238E27FC236}">
                <a16:creationId xmlns:a16="http://schemas.microsoft.com/office/drawing/2014/main" id="{621AC117-C1E9-4CF4-BD86-9ADD5E636C3B}"/>
              </a:ext>
            </a:extLst>
          </p:cNvPr>
          <p:cNvSpPr>
            <a:spLocks noChangeArrowheads="1"/>
          </p:cNvSpPr>
          <p:nvPr/>
        </p:nvSpPr>
        <p:spPr bwMode="auto">
          <a:xfrm>
            <a:off x="309890" y="1206500"/>
            <a:ext cx="8529310" cy="45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227013" indent="-227013">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
                <a:schemeClr val="accent1">
                  <a:lumMod val="60000"/>
                  <a:lumOff val="40000"/>
                </a:schemeClr>
              </a:buClr>
              <a:buSzTx/>
              <a:buFont typeface="Wingdings" panose="05000000000000000000" pitchFamily="2" charset="2"/>
              <a:buChar char="ü"/>
            </a:pPr>
            <a:r>
              <a:rPr lang="en-US" altLang="en-US" sz="2400" dirty="0">
                <a:solidFill>
                  <a:srgbClr val="FFFFFF"/>
                </a:solidFill>
                <a:latin typeface="+mj-lt"/>
              </a:rPr>
              <a:t>All faculty and staff should be trained on Emergency Action Plans and participate in scheduled drills.</a:t>
            </a:r>
          </a:p>
          <a:p>
            <a:pPr lvl="1" eaLnBrk="1" hangingPunct="1">
              <a:spcBef>
                <a:spcPct val="50000"/>
              </a:spcBef>
              <a:buClr>
                <a:schemeClr val="accent1">
                  <a:lumMod val="60000"/>
                  <a:lumOff val="40000"/>
                </a:schemeClr>
              </a:buClr>
              <a:buSzTx/>
              <a:buFont typeface="Wingdings" panose="05000000000000000000" pitchFamily="2" charset="2"/>
              <a:buChar char="ü"/>
            </a:pPr>
            <a:r>
              <a:rPr lang="en-US" altLang="en-US" sz="2000" dirty="0">
                <a:solidFill>
                  <a:srgbClr val="FFFFFF"/>
                </a:solidFill>
                <a:latin typeface="+mj-lt"/>
              </a:rPr>
              <a:t>Fire drills should be conducted annually.</a:t>
            </a:r>
          </a:p>
          <a:p>
            <a:pPr lvl="1" eaLnBrk="1" hangingPunct="1">
              <a:spcBef>
                <a:spcPct val="50000"/>
              </a:spcBef>
              <a:buClr>
                <a:schemeClr val="accent1">
                  <a:lumMod val="60000"/>
                  <a:lumOff val="40000"/>
                </a:schemeClr>
              </a:buClr>
              <a:buSzTx/>
              <a:buFont typeface="Wingdings" panose="05000000000000000000" pitchFamily="2" charset="2"/>
              <a:buChar char="ü"/>
            </a:pPr>
            <a:r>
              <a:rPr lang="en-US" altLang="en-US" sz="2000" dirty="0">
                <a:solidFill>
                  <a:srgbClr val="FFFFFF"/>
                </a:solidFill>
                <a:latin typeface="+mj-lt"/>
              </a:rPr>
              <a:t>Emergency Action Plan training should be conducted by the Building Administrator/Captain or Safety Representative for the department.</a:t>
            </a:r>
          </a:p>
          <a:p>
            <a:pPr eaLnBrk="1" hangingPunct="1">
              <a:spcBef>
                <a:spcPct val="50000"/>
              </a:spcBef>
              <a:buClr>
                <a:schemeClr val="accent1">
                  <a:lumMod val="60000"/>
                  <a:lumOff val="40000"/>
                </a:schemeClr>
              </a:buClr>
              <a:buSzTx/>
              <a:buFont typeface="Wingdings" panose="05000000000000000000" pitchFamily="2" charset="2"/>
              <a:buChar char="ü"/>
            </a:pPr>
            <a:r>
              <a:rPr lang="en-US" altLang="en-US" sz="2400" dirty="0">
                <a:solidFill>
                  <a:srgbClr val="FFFFFF"/>
                </a:solidFill>
                <a:latin typeface="+mj-lt"/>
              </a:rPr>
              <a:t>This training should be updated annually and/or when staff or the facility changes.</a:t>
            </a:r>
          </a:p>
          <a:p>
            <a:pPr eaLnBrk="1" hangingPunct="1">
              <a:spcBef>
                <a:spcPct val="50000"/>
              </a:spcBef>
              <a:buClr>
                <a:schemeClr val="accent1">
                  <a:lumMod val="60000"/>
                  <a:lumOff val="40000"/>
                </a:schemeClr>
              </a:buClr>
              <a:buSzTx/>
              <a:buFont typeface="Wingdings" panose="05000000000000000000" pitchFamily="2" charset="2"/>
              <a:buChar char="ü"/>
            </a:pPr>
            <a:r>
              <a:rPr lang="en-US" altLang="en-US" sz="2400" dirty="0">
                <a:solidFill>
                  <a:srgbClr val="FFFFFF"/>
                </a:solidFill>
                <a:latin typeface="+mj-lt"/>
              </a:rPr>
              <a:t>This training is specific and should be conducted by your safety representative or the individual in charge of completing the EAP.</a:t>
            </a:r>
          </a:p>
        </p:txBody>
      </p:sp>
      <p:sp>
        <p:nvSpPr>
          <p:cNvPr id="69635" name="Rectangle 3">
            <a:extLst>
              <a:ext uri="{FF2B5EF4-FFF2-40B4-BE49-F238E27FC236}">
                <a16:creationId xmlns:a16="http://schemas.microsoft.com/office/drawing/2014/main" id="{F1CB1E76-9157-47D2-B5F9-13E70AEC6B62}"/>
              </a:ext>
            </a:extLst>
          </p:cNvPr>
          <p:cNvSpPr>
            <a:spLocks noChangeArrowheads="1"/>
          </p:cNvSpPr>
          <p:nvPr/>
        </p:nvSpPr>
        <p:spPr bwMode="auto">
          <a:xfrm>
            <a:off x="457200" y="316296"/>
            <a:ext cx="9144000" cy="770084"/>
          </a:xfrm>
          <a:prstGeom prst="rect">
            <a:avLst/>
          </a:prstGeom>
          <a:noFill/>
          <a:ln w="9525">
            <a:noFill/>
            <a:miter lim="800000"/>
            <a:headEnd/>
            <a:tailEnd/>
          </a:ln>
          <a:effectLst/>
        </p:spPr>
        <p:txBody>
          <a:bodyPr lIns="92075" tIns="46038" rIns="92075" bIns="46038">
            <a:spAutoFit/>
          </a:bodyPr>
          <a:lstStyle/>
          <a:p>
            <a:pPr eaLnBrk="1" hangingPunct="1">
              <a:spcBef>
                <a:spcPct val="50000"/>
              </a:spcBef>
              <a:defRPr/>
            </a:pPr>
            <a:r>
              <a:rPr lang="en-US" sz="4400" b="1" dirty="0">
                <a:solidFill>
                  <a:srgbClr val="FFFF00"/>
                </a:solidFill>
                <a:effectLst>
                  <a:outerShdw blurRad="38100" dist="38100" dir="2700000" algn="tl">
                    <a:srgbClr val="000000"/>
                  </a:outerShdw>
                </a:effectLst>
                <a:latin typeface="+mj-lt"/>
              </a:rPr>
              <a:t>Training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a:extLst>
              <a:ext uri="{FF2B5EF4-FFF2-40B4-BE49-F238E27FC236}">
                <a16:creationId xmlns:a16="http://schemas.microsoft.com/office/drawing/2014/main" id="{FB69D4AE-C764-4224-8E55-54349D123E24}"/>
              </a:ext>
            </a:extLst>
          </p:cNvPr>
          <p:cNvSpPr>
            <a:spLocks noGrp="1" noChangeArrowheads="1"/>
          </p:cNvSpPr>
          <p:nvPr>
            <p:ph type="title"/>
          </p:nvPr>
        </p:nvSpPr>
        <p:spPr>
          <a:xfrm>
            <a:off x="321113" y="492125"/>
            <a:ext cx="7772400" cy="1143000"/>
          </a:xfrm>
        </p:spPr>
        <p:txBody>
          <a:bodyPr/>
          <a:lstStyle/>
          <a:p>
            <a:pPr algn="ctr" eaLnBrk="1" hangingPunct="1"/>
            <a:r>
              <a:rPr lang="en-US" altLang="en-US" sz="3700" b="1" dirty="0">
                <a:solidFill>
                  <a:srgbClr val="FFFF00"/>
                </a:solidFill>
              </a:rPr>
              <a:t>Common Causes of Fires </a:t>
            </a:r>
            <a:br>
              <a:rPr lang="en-US" altLang="en-US" sz="3700" b="1" dirty="0">
                <a:solidFill>
                  <a:srgbClr val="FFFF00"/>
                </a:solidFill>
              </a:rPr>
            </a:br>
            <a:r>
              <a:rPr lang="en-US" altLang="en-US" sz="3700" b="1" dirty="0">
                <a:solidFill>
                  <a:srgbClr val="FFFF00"/>
                </a:solidFill>
              </a:rPr>
              <a:t>in the Workplace</a:t>
            </a:r>
          </a:p>
        </p:txBody>
      </p:sp>
      <p:sp>
        <p:nvSpPr>
          <p:cNvPr id="37891" name="Rectangle 1027">
            <a:extLst>
              <a:ext uri="{FF2B5EF4-FFF2-40B4-BE49-F238E27FC236}">
                <a16:creationId xmlns:a16="http://schemas.microsoft.com/office/drawing/2014/main" id="{D4D59407-4BB8-4A42-8A51-04284BFAFC0C}"/>
              </a:ext>
            </a:extLst>
          </p:cNvPr>
          <p:cNvSpPr>
            <a:spLocks noGrp="1" noChangeArrowheads="1"/>
          </p:cNvSpPr>
          <p:nvPr>
            <p:ph idx="1"/>
          </p:nvPr>
        </p:nvSpPr>
        <p:spPr>
          <a:xfrm>
            <a:off x="457200" y="2087563"/>
            <a:ext cx="4572000" cy="4114800"/>
          </a:xfrm>
        </p:spPr>
        <p:txBody>
          <a:bodyPr/>
          <a:lstStyle/>
          <a:p>
            <a:pPr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Electrical Malfunctions/Faulty Equipment</a:t>
            </a:r>
          </a:p>
          <a:p>
            <a:pPr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Clutter</a:t>
            </a:r>
          </a:p>
          <a:p>
            <a:pPr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Improper Storage and Accumulation of Flammable/Combustible Material</a:t>
            </a:r>
          </a:p>
          <a:p>
            <a:pPr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Human Error (incorrect use of equipment, leaving cooking unattended)</a:t>
            </a:r>
          </a:p>
          <a:p>
            <a:pPr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Arson</a:t>
            </a:r>
          </a:p>
        </p:txBody>
      </p:sp>
      <p:sp>
        <p:nvSpPr>
          <p:cNvPr id="37892" name="Slide Number Placeholder 5">
            <a:extLst>
              <a:ext uri="{FF2B5EF4-FFF2-40B4-BE49-F238E27FC236}">
                <a16:creationId xmlns:a16="http://schemas.microsoft.com/office/drawing/2014/main" id="{78127E4C-7404-4234-803A-8F78AF8ACB1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37F6357B-F0B1-41A1-B887-C9C288D655E9}" type="slidenum">
              <a:rPr lang="en-US" altLang="en-US" sz="1400" smtClean="0">
                <a:latin typeface="Times New Roman" panose="02020603050405020304" pitchFamily="18" charset="0"/>
              </a:rPr>
              <a:pPr eaLnBrk="0" hangingPunct="0">
                <a:spcBef>
                  <a:spcPct val="0"/>
                </a:spcBef>
                <a:buClrTx/>
                <a:buSzTx/>
                <a:buFontTx/>
                <a:buNone/>
              </a:pPr>
              <a:t>15</a:t>
            </a:fld>
            <a:endParaRPr lang="en-US" altLang="en-US" sz="1400">
              <a:latin typeface="Times New Roman" panose="02020603050405020304" pitchFamily="18" charset="0"/>
            </a:endParaRPr>
          </a:p>
        </p:txBody>
      </p:sp>
      <p:sp>
        <p:nvSpPr>
          <p:cNvPr id="37893" name="Rectangle 1030">
            <a:extLst>
              <a:ext uri="{FF2B5EF4-FFF2-40B4-BE49-F238E27FC236}">
                <a16:creationId xmlns:a16="http://schemas.microsoft.com/office/drawing/2014/main" id="{8D13F555-0D9A-42EE-A8C2-06CD3341840E}"/>
              </a:ext>
            </a:extLst>
          </p:cNvPr>
          <p:cNvSpPr>
            <a:spLocks noChangeArrowheads="1"/>
          </p:cNvSpPr>
          <p:nvPr/>
        </p:nvSpPr>
        <p:spPr bwMode="auto">
          <a:xfrm>
            <a:off x="0" y="944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7894" name="Rectangle 1037">
            <a:extLst>
              <a:ext uri="{FF2B5EF4-FFF2-40B4-BE49-F238E27FC236}">
                <a16:creationId xmlns:a16="http://schemas.microsoft.com/office/drawing/2014/main" id="{99A67B4C-8A1D-45DD-B7B6-2F46DF2D539D}"/>
              </a:ext>
            </a:extLst>
          </p:cNvPr>
          <p:cNvSpPr>
            <a:spLocks noChangeArrowheads="1"/>
          </p:cNvSpPr>
          <p:nvPr/>
        </p:nvSpPr>
        <p:spPr bwMode="auto">
          <a:xfrm>
            <a:off x="0" y="5156200"/>
            <a:ext cx="9144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600" b="1">
              <a:latin typeface="Arial" panose="020B0604020202020204" pitchFamily="34" charset="0"/>
            </a:endParaRPr>
          </a:p>
          <a:p>
            <a:pPr>
              <a:spcBef>
                <a:spcPct val="0"/>
              </a:spcBef>
              <a:buClrTx/>
              <a:buSzTx/>
              <a:buFontTx/>
              <a:buNone/>
            </a:pPr>
            <a:endParaRPr lang="en-US" altLang="en-US" sz="1800">
              <a:latin typeface="Arial" panose="020B0604020202020204" pitchFamily="34" charset="0"/>
            </a:endParaRPr>
          </a:p>
        </p:txBody>
      </p:sp>
      <p:pic>
        <p:nvPicPr>
          <p:cNvPr id="1026" name="Picture 2">
            <a:extLst>
              <a:ext uri="{FF2B5EF4-FFF2-40B4-BE49-F238E27FC236}">
                <a16:creationId xmlns:a16="http://schemas.microsoft.com/office/drawing/2014/main" id="{0CEF83A7-159E-4658-B2E5-AA55F6876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624" y="2478822"/>
            <a:ext cx="3928071" cy="2490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002A136-1428-429F-9D57-3D65797F4599}"/>
              </a:ext>
            </a:extLst>
          </p:cNvPr>
          <p:cNvSpPr>
            <a:spLocks noGrp="1" noChangeArrowheads="1"/>
          </p:cNvSpPr>
          <p:nvPr>
            <p:ph type="title"/>
          </p:nvPr>
        </p:nvSpPr>
        <p:spPr>
          <a:xfrm>
            <a:off x="434866" y="531813"/>
            <a:ext cx="7772400" cy="762000"/>
          </a:xfrm>
          <a:noFill/>
        </p:spPr>
        <p:txBody>
          <a:bodyPr/>
          <a:lstStyle/>
          <a:p>
            <a:pPr eaLnBrk="1" hangingPunct="1"/>
            <a:r>
              <a:rPr lang="en-US" altLang="en-US" b="1" dirty="0">
                <a:solidFill>
                  <a:srgbClr val="FFFF00"/>
                </a:solidFill>
              </a:rPr>
              <a:t>Electrical Safety</a:t>
            </a:r>
          </a:p>
        </p:txBody>
      </p:sp>
      <p:sp>
        <p:nvSpPr>
          <p:cNvPr id="3077" name="Rectangle 3">
            <a:extLst>
              <a:ext uri="{FF2B5EF4-FFF2-40B4-BE49-F238E27FC236}">
                <a16:creationId xmlns:a16="http://schemas.microsoft.com/office/drawing/2014/main" id="{CB68EF08-BFEE-4E73-8412-6351B5903CDD}"/>
              </a:ext>
            </a:extLst>
          </p:cNvPr>
          <p:cNvSpPr>
            <a:spLocks noGrp="1" noChangeArrowheads="1"/>
          </p:cNvSpPr>
          <p:nvPr>
            <p:ph idx="1"/>
          </p:nvPr>
        </p:nvSpPr>
        <p:spPr>
          <a:xfrm>
            <a:off x="434866" y="1676400"/>
            <a:ext cx="8305800" cy="2743200"/>
          </a:xfrm>
        </p:spPr>
        <p:txBody>
          <a:bodyPr rtlCol="0">
            <a:normAutofit/>
          </a:bodyPr>
          <a:lstStyle/>
          <a:p>
            <a:pPr eaLnBrk="1" fontAlgn="auto" hangingPunct="1">
              <a:spcBef>
                <a:spcPct val="50000"/>
              </a:spcBef>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Extension cords and flexible cords cannot be a substitute for permanent wiring. </a:t>
            </a:r>
          </a:p>
          <a:p>
            <a:pPr eaLnBrk="1" fontAlgn="auto" hangingPunct="1">
              <a:spcBef>
                <a:spcPct val="50000"/>
              </a:spcBef>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Regularly inspect electrical cords for damage.  </a:t>
            </a:r>
          </a:p>
          <a:p>
            <a:pPr eaLnBrk="1" fontAlgn="auto" hangingPunct="1">
              <a:spcBef>
                <a:spcPct val="50000"/>
              </a:spcBef>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Make sure extension cords are not overloaded.</a:t>
            </a:r>
          </a:p>
        </p:txBody>
      </p:sp>
      <p:sp>
        <p:nvSpPr>
          <p:cNvPr id="39940" name="Slide Number Placeholder 5">
            <a:extLst>
              <a:ext uri="{FF2B5EF4-FFF2-40B4-BE49-F238E27FC236}">
                <a16:creationId xmlns:a16="http://schemas.microsoft.com/office/drawing/2014/main" id="{479068FD-DDAE-4776-B0F7-B08DFEC2855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2AC71ED7-51AD-4053-9F07-0948B97235DC}" type="slidenum">
              <a:rPr lang="en-US" altLang="en-US" sz="1400" smtClean="0">
                <a:latin typeface="Times New Roman" panose="02020603050405020304" pitchFamily="18" charset="0"/>
              </a:rPr>
              <a:pPr eaLnBrk="0" hangingPunct="0">
                <a:spcBef>
                  <a:spcPct val="0"/>
                </a:spcBef>
                <a:buClrTx/>
                <a:buSzTx/>
                <a:buFontTx/>
                <a:buNone/>
              </a:pPr>
              <a:t>16</a:t>
            </a:fld>
            <a:endParaRPr lang="en-US" altLang="en-US" sz="1400" dirty="0">
              <a:latin typeface="Times New Roman" panose="02020603050405020304" pitchFamily="18" charset="0"/>
            </a:endParaRPr>
          </a:p>
        </p:txBody>
      </p:sp>
      <p:pic>
        <p:nvPicPr>
          <p:cNvPr id="39941" name="Picture 10" descr="worn_insulation2">
            <a:extLst>
              <a:ext uri="{FF2B5EF4-FFF2-40B4-BE49-F238E27FC236}">
                <a16:creationId xmlns:a16="http://schemas.microsoft.com/office/drawing/2014/main" id="{133438A0-7CA4-4540-ABAE-9167821A8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166" y="3809642"/>
            <a:ext cx="3505200" cy="2743915"/>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109B3D1-6524-42A8-BE5B-41B221231B43}"/>
              </a:ext>
            </a:extLst>
          </p:cNvPr>
          <p:cNvSpPr>
            <a:spLocks noGrp="1"/>
          </p:cNvSpPr>
          <p:nvPr>
            <p:ph type="title"/>
          </p:nvPr>
        </p:nvSpPr>
        <p:spPr>
          <a:xfrm>
            <a:off x="484188" y="480653"/>
            <a:ext cx="7056437" cy="1400175"/>
          </a:xfrm>
        </p:spPr>
        <p:txBody>
          <a:bodyPr/>
          <a:lstStyle/>
          <a:p>
            <a:r>
              <a:rPr lang="en-US" altLang="en-US" sz="4400" b="1" dirty="0">
                <a:solidFill>
                  <a:srgbClr val="FFFF00"/>
                </a:solidFill>
              </a:rPr>
              <a:t>Electrical Safety</a:t>
            </a:r>
          </a:p>
        </p:txBody>
      </p:sp>
      <p:sp>
        <p:nvSpPr>
          <p:cNvPr id="41987" name="Content Placeholder 2">
            <a:extLst>
              <a:ext uri="{FF2B5EF4-FFF2-40B4-BE49-F238E27FC236}">
                <a16:creationId xmlns:a16="http://schemas.microsoft.com/office/drawing/2014/main" id="{DDE53A23-0E67-4174-BDB3-A8F77AB34490}"/>
              </a:ext>
            </a:extLst>
          </p:cNvPr>
          <p:cNvSpPr>
            <a:spLocks noGrp="1"/>
          </p:cNvSpPr>
          <p:nvPr>
            <p:ph idx="1"/>
          </p:nvPr>
        </p:nvSpPr>
        <p:spPr>
          <a:xfrm>
            <a:off x="346074" y="1415051"/>
            <a:ext cx="6065837" cy="4195763"/>
          </a:xfrm>
        </p:spPr>
        <p:txBody>
          <a:bodyPr/>
          <a:lstStyle/>
          <a:p>
            <a:pPr eaLnBrk="1" hangingPunct="1">
              <a:buClr>
                <a:schemeClr val="accent1">
                  <a:lumMod val="60000"/>
                  <a:lumOff val="40000"/>
                </a:schemeClr>
              </a:buClr>
              <a:buFont typeface="Wingdings" panose="05000000000000000000" pitchFamily="2" charset="2"/>
              <a:buChar char=""/>
            </a:pPr>
            <a:r>
              <a:rPr lang="en-US" altLang="en-US" dirty="0">
                <a:solidFill>
                  <a:srgbClr val="FFFFFF"/>
                </a:solidFill>
              </a:rPr>
              <a:t>Clearance of not less than 36 inches shall be provided between all electrical service equipment (electrical panels) and storage.</a:t>
            </a:r>
          </a:p>
          <a:p>
            <a:pPr eaLnBrk="1" hangingPunct="1">
              <a:buClr>
                <a:schemeClr val="accent1">
                  <a:lumMod val="60000"/>
                  <a:lumOff val="40000"/>
                </a:schemeClr>
              </a:buClr>
              <a:buFont typeface="Wingdings" panose="05000000000000000000" pitchFamily="2" charset="2"/>
              <a:buChar char=""/>
            </a:pPr>
            <a:r>
              <a:rPr lang="en-US" altLang="en-US" dirty="0">
                <a:solidFill>
                  <a:srgbClr val="FFFFFF"/>
                </a:solidFill>
              </a:rPr>
              <a:t>Multi plug adaptors, such as cube adaptors, unfused plug strips or any other device not complying with NFPA 70 are prohibited.</a:t>
            </a:r>
          </a:p>
          <a:p>
            <a:pPr>
              <a:buClr>
                <a:schemeClr val="accent1">
                  <a:lumMod val="60000"/>
                  <a:lumOff val="40000"/>
                </a:schemeClr>
              </a:buClr>
              <a:buFont typeface="Wingdings" panose="05000000000000000000" pitchFamily="2" charset="2"/>
              <a:buChar char=""/>
            </a:pPr>
            <a:endParaRPr lang="en-US" altLang="en-US" dirty="0"/>
          </a:p>
        </p:txBody>
      </p:sp>
      <p:sp>
        <p:nvSpPr>
          <p:cNvPr id="4" name="Slide Number Placeholder 3">
            <a:extLst>
              <a:ext uri="{FF2B5EF4-FFF2-40B4-BE49-F238E27FC236}">
                <a16:creationId xmlns:a16="http://schemas.microsoft.com/office/drawing/2014/main" id="{EF5AB297-2FB6-49C0-B448-53977F7E99A3}"/>
              </a:ext>
            </a:extLst>
          </p:cNvPr>
          <p:cNvSpPr>
            <a:spLocks noGrp="1"/>
          </p:cNvSpPr>
          <p:nvPr>
            <p:ph type="sldNum" sz="quarter" idx="12"/>
          </p:nvPr>
        </p:nvSpPr>
        <p:spPr/>
        <p:txBody>
          <a:bodyPr/>
          <a:lstStyle/>
          <a:p>
            <a:pPr>
              <a:defRPr/>
            </a:pPr>
            <a:fld id="{F6AB2853-0D97-45F6-9644-6B77A964CB15}" type="slidenum">
              <a:rPr lang="en-US" altLang="en-US" sz="1400" smtClean="0"/>
              <a:pPr>
                <a:defRPr/>
              </a:pPr>
              <a:t>17</a:t>
            </a:fld>
            <a:endParaRPr lang="en-US" altLang="en-US" sz="1400" dirty="0"/>
          </a:p>
        </p:txBody>
      </p:sp>
      <p:pic>
        <p:nvPicPr>
          <p:cNvPr id="41989" name="Picture 4" descr="C:\Users\suttonjo\Desktop\IMG_0949.JPG">
            <a:extLst>
              <a:ext uri="{FF2B5EF4-FFF2-40B4-BE49-F238E27FC236}">
                <a16:creationId xmlns:a16="http://schemas.microsoft.com/office/drawing/2014/main" id="{4F9B3943-3DCC-463D-96F3-5A68D13EE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454" y="2362200"/>
            <a:ext cx="3090796" cy="4401837"/>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5">
            <a:extLst>
              <a:ext uri="{FF2B5EF4-FFF2-40B4-BE49-F238E27FC236}">
                <a16:creationId xmlns:a16="http://schemas.microsoft.com/office/drawing/2014/main" id="{A1A4AB59-1E74-4DA7-9DE6-10D6EAE33EDD}"/>
              </a:ext>
            </a:extLst>
          </p:cNvPr>
          <p:cNvSpPr txBox="1">
            <a:spLocks noChangeArrowheads="1"/>
          </p:cNvSpPr>
          <p:nvPr/>
        </p:nvSpPr>
        <p:spPr bwMode="auto">
          <a:xfrm>
            <a:off x="6705600" y="1796940"/>
            <a:ext cx="2362200" cy="46166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2400" dirty="0">
                <a:solidFill>
                  <a:srgbClr val="FFFF00"/>
                </a:solidFill>
                <a:latin typeface="Times New Roman" panose="02020603050405020304" pitchFamily="18" charset="0"/>
              </a:rPr>
              <a:t>Electrical Panel</a:t>
            </a:r>
          </a:p>
        </p:txBody>
      </p:sp>
      <p:cxnSp>
        <p:nvCxnSpPr>
          <p:cNvPr id="8" name="Straight Arrow Connector 7">
            <a:extLst>
              <a:ext uri="{FF2B5EF4-FFF2-40B4-BE49-F238E27FC236}">
                <a16:creationId xmlns:a16="http://schemas.microsoft.com/office/drawing/2014/main" id="{6D2577B7-45CA-41A8-ACF3-BD39CA8F76B3}"/>
              </a:ext>
            </a:extLst>
          </p:cNvPr>
          <p:cNvCxnSpPr>
            <a:cxnSpLocks/>
          </p:cNvCxnSpPr>
          <p:nvPr/>
        </p:nvCxnSpPr>
        <p:spPr>
          <a:xfrm flipH="1">
            <a:off x="6629400" y="2258605"/>
            <a:ext cx="810452" cy="125432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41992" name="Picture 10" descr="C:\Users\suttonjo\Desktop\IMG_0946.JPG">
            <a:extLst>
              <a:ext uri="{FF2B5EF4-FFF2-40B4-BE49-F238E27FC236}">
                <a16:creationId xmlns:a16="http://schemas.microsoft.com/office/drawing/2014/main" id="{E4271BE9-8D78-40ED-B838-E8B1CCACC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3471994"/>
            <a:ext cx="2640012" cy="3094042"/>
          </a:xfrm>
          <a:prstGeom prst="rect">
            <a:avLst/>
          </a:prstGeom>
          <a:noFill/>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Rectangle 11">
            <a:extLst>
              <a:ext uri="{FF2B5EF4-FFF2-40B4-BE49-F238E27FC236}">
                <a16:creationId xmlns:a16="http://schemas.microsoft.com/office/drawing/2014/main" id="{30245EEE-6718-4D31-AD4C-8E2F44D36022}"/>
              </a:ext>
            </a:extLst>
          </p:cNvPr>
          <p:cNvSpPr>
            <a:spLocks noChangeArrowheads="1"/>
          </p:cNvSpPr>
          <p:nvPr/>
        </p:nvSpPr>
        <p:spPr bwMode="auto">
          <a:xfrm>
            <a:off x="3262314" y="5019015"/>
            <a:ext cx="2119313" cy="46196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50000"/>
            </a:schemeClr>
          </a:lnRef>
          <a:fillRef idx="1">
            <a:schemeClr val="dk1"/>
          </a:fillRef>
          <a:effectRef idx="0">
            <a:schemeClr val="dk1"/>
          </a:effectRef>
          <a:fontRef idx="minor">
            <a:schemeClr val="lt1"/>
          </a:fontRef>
        </p:style>
        <p:txBody>
          <a:bodyPr wrap="none">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2400" dirty="0">
                <a:solidFill>
                  <a:srgbClr val="FFFF00"/>
                </a:solidFill>
                <a:latin typeface="Times New Roman" panose="02020603050405020304" pitchFamily="18" charset="0"/>
              </a:rPr>
              <a:t>Electrical Panel</a:t>
            </a:r>
          </a:p>
        </p:txBody>
      </p:sp>
      <p:cxnSp>
        <p:nvCxnSpPr>
          <p:cNvPr id="13" name="Straight Arrow Connector 12">
            <a:extLst>
              <a:ext uri="{FF2B5EF4-FFF2-40B4-BE49-F238E27FC236}">
                <a16:creationId xmlns:a16="http://schemas.microsoft.com/office/drawing/2014/main" id="{446723F8-BE98-4E5D-AB3B-433CDECF42CB}"/>
              </a:ext>
            </a:extLst>
          </p:cNvPr>
          <p:cNvCxnSpPr>
            <a:cxnSpLocks/>
          </p:cNvCxnSpPr>
          <p:nvPr/>
        </p:nvCxnSpPr>
        <p:spPr>
          <a:xfrm flipH="1" flipV="1">
            <a:off x="1997978" y="4263461"/>
            <a:ext cx="1381014" cy="75555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343EC3A-C5EA-4723-B48F-86D71E42F846}"/>
              </a:ext>
            </a:extLst>
          </p:cNvPr>
          <p:cNvSpPr>
            <a:spLocks noGrp="1" noChangeArrowheads="1"/>
          </p:cNvSpPr>
          <p:nvPr>
            <p:ph type="title"/>
          </p:nvPr>
        </p:nvSpPr>
        <p:spPr>
          <a:xfrm>
            <a:off x="304800" y="298450"/>
            <a:ext cx="8637588" cy="762000"/>
          </a:xfrm>
          <a:noFill/>
        </p:spPr>
        <p:txBody>
          <a:bodyPr/>
          <a:lstStyle/>
          <a:p>
            <a:pPr eaLnBrk="1" hangingPunct="1"/>
            <a:r>
              <a:rPr lang="en-US" altLang="en-US" b="1" dirty="0">
                <a:solidFill>
                  <a:srgbClr val="FFFF00"/>
                </a:solidFill>
              </a:rPr>
              <a:t>Electrical Safety</a:t>
            </a:r>
          </a:p>
        </p:txBody>
      </p:sp>
      <p:sp>
        <p:nvSpPr>
          <p:cNvPr id="28676" name="Rectangle 4">
            <a:extLst>
              <a:ext uri="{FF2B5EF4-FFF2-40B4-BE49-F238E27FC236}">
                <a16:creationId xmlns:a16="http://schemas.microsoft.com/office/drawing/2014/main" id="{3481BF16-DB12-46AE-9D29-F24560875ECD}"/>
              </a:ext>
            </a:extLst>
          </p:cNvPr>
          <p:cNvSpPr>
            <a:spLocks noGrp="1" noChangeArrowheads="1"/>
          </p:cNvSpPr>
          <p:nvPr>
            <p:ph type="body" sz="half" idx="2"/>
          </p:nvPr>
        </p:nvSpPr>
        <p:spPr>
          <a:xfrm>
            <a:off x="4446588" y="1524000"/>
            <a:ext cx="4495800" cy="3825875"/>
          </a:xfrm>
        </p:spPr>
        <p:txBody>
          <a:bodyPr rtlCol="0">
            <a:normAutofit/>
          </a:bodyPr>
          <a:lstStyle/>
          <a:p>
            <a:pPr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r>
              <a:rPr lang="en-US" altLang="en-US" sz="2400" dirty="0">
                <a:solidFill>
                  <a:srgbClr val="FFFFFF"/>
                </a:solidFill>
              </a:rPr>
              <a:t>Surge Protectors are the only approved means of multiplying a receptacle.  </a:t>
            </a:r>
          </a:p>
          <a:p>
            <a:pPr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r>
              <a:rPr lang="en-US" altLang="en-US" sz="2400" dirty="0">
                <a:solidFill>
                  <a:srgbClr val="FFFFFF"/>
                </a:solidFill>
              </a:rPr>
              <a:t>Extension cords are </a:t>
            </a:r>
            <a:r>
              <a:rPr lang="en-US" altLang="en-US" sz="2400" b="1" u="sng" dirty="0">
                <a:solidFill>
                  <a:srgbClr val="FFFFFF"/>
                </a:solidFill>
              </a:rPr>
              <a:t>NOT</a:t>
            </a:r>
            <a:r>
              <a:rPr lang="en-US" altLang="en-US" sz="2400" dirty="0">
                <a:solidFill>
                  <a:srgbClr val="FFFFFF"/>
                </a:solidFill>
              </a:rPr>
              <a:t> an approved means of permanent wiring.</a:t>
            </a:r>
          </a:p>
          <a:p>
            <a:pPr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r>
              <a:rPr lang="en-US" altLang="en-US" sz="2400" dirty="0">
                <a:solidFill>
                  <a:srgbClr val="FFFFFF"/>
                </a:solidFill>
              </a:rPr>
              <a:t>All appliances </a:t>
            </a:r>
            <a:r>
              <a:rPr lang="en-US" altLang="en-US" sz="2400" b="1" u="sng" dirty="0">
                <a:solidFill>
                  <a:srgbClr val="FFFFFF"/>
                </a:solidFill>
              </a:rPr>
              <a:t>MUST</a:t>
            </a:r>
            <a:r>
              <a:rPr lang="en-US" altLang="en-US" sz="2400" dirty="0">
                <a:solidFill>
                  <a:srgbClr val="FFFFFF"/>
                </a:solidFill>
              </a:rPr>
              <a:t> have a UL label.</a:t>
            </a:r>
          </a:p>
          <a:p>
            <a:pPr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endParaRPr lang="en-US" altLang="en-US" sz="2400" dirty="0">
              <a:solidFill>
                <a:srgbClr val="FFFFFF"/>
              </a:solidFill>
            </a:endParaRPr>
          </a:p>
          <a:p>
            <a:pPr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endParaRPr lang="en-US" altLang="en-US" sz="2400" dirty="0">
              <a:solidFill>
                <a:srgbClr val="FFFFFF"/>
              </a:solidFill>
            </a:endParaRPr>
          </a:p>
        </p:txBody>
      </p:sp>
      <p:sp>
        <p:nvSpPr>
          <p:cNvPr id="43012" name="Slide Number Placeholder 6">
            <a:extLst>
              <a:ext uri="{FF2B5EF4-FFF2-40B4-BE49-F238E27FC236}">
                <a16:creationId xmlns:a16="http://schemas.microsoft.com/office/drawing/2014/main" id="{9982A3A7-056D-4D19-9219-9448543767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5F134E46-CB83-4CFA-AB40-B7D2EF1858A9}" type="slidenum">
              <a:rPr lang="en-US" altLang="en-US" sz="1400" smtClean="0">
                <a:latin typeface="Times New Roman" panose="02020603050405020304" pitchFamily="18" charset="0"/>
              </a:rPr>
              <a:pPr eaLnBrk="0" hangingPunct="0">
                <a:spcBef>
                  <a:spcPct val="0"/>
                </a:spcBef>
                <a:buClrTx/>
                <a:buSzTx/>
                <a:buFontTx/>
                <a:buNone/>
              </a:pPr>
              <a:t>18</a:t>
            </a:fld>
            <a:endParaRPr lang="en-US" altLang="en-US" sz="1400">
              <a:latin typeface="Times New Roman" panose="02020603050405020304" pitchFamily="18" charset="0"/>
            </a:endParaRPr>
          </a:p>
        </p:txBody>
      </p:sp>
      <p:pic>
        <p:nvPicPr>
          <p:cNvPr id="43013" name="Picture 16">
            <a:extLst>
              <a:ext uri="{FF2B5EF4-FFF2-40B4-BE49-F238E27FC236}">
                <a16:creationId xmlns:a16="http://schemas.microsoft.com/office/drawing/2014/main" id="{98BC447B-7907-428F-BA07-F990BFD29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9" y="1306541"/>
            <a:ext cx="4103591" cy="235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7">
            <a:extLst>
              <a:ext uri="{FF2B5EF4-FFF2-40B4-BE49-F238E27FC236}">
                <a16:creationId xmlns:a16="http://schemas.microsoft.com/office/drawing/2014/main" id="{DB51765A-9E0A-4FA8-8B22-283DDAA96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80" y="3710219"/>
            <a:ext cx="4103591" cy="252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8" descr="Underwriters Laboratories Inc.">
            <a:hlinkClick r:id="rId5" tooltip="UL.com"/>
            <a:extLst>
              <a:ext uri="{FF2B5EF4-FFF2-40B4-BE49-F238E27FC236}">
                <a16:creationId xmlns:a16="http://schemas.microsoft.com/office/drawing/2014/main" id="{F5E8DA20-40C3-4050-A7BD-F529D5F5D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0974" y="4940144"/>
            <a:ext cx="370702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quot;Not Allowed&quot; Symbol 7">
            <a:extLst>
              <a:ext uri="{FF2B5EF4-FFF2-40B4-BE49-F238E27FC236}">
                <a16:creationId xmlns:a16="http://schemas.microsoft.com/office/drawing/2014/main" id="{05587C3C-AD30-4BB8-A812-C6182A49F3D8}"/>
              </a:ext>
            </a:extLst>
          </p:cNvPr>
          <p:cNvSpPr/>
          <p:nvPr/>
        </p:nvSpPr>
        <p:spPr>
          <a:xfrm>
            <a:off x="1066800" y="3739383"/>
            <a:ext cx="3048000" cy="2379279"/>
          </a:xfrm>
          <a:prstGeom prst="noSmoking">
            <a:avLst>
              <a:gd name="adj" fmla="val 517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76C2FD5-BA5D-4E44-AF24-21E00C533960}"/>
              </a:ext>
            </a:extLst>
          </p:cNvPr>
          <p:cNvSpPr>
            <a:spLocks noGrp="1" noChangeArrowheads="1"/>
          </p:cNvSpPr>
          <p:nvPr>
            <p:ph type="title"/>
          </p:nvPr>
        </p:nvSpPr>
        <p:spPr>
          <a:xfrm>
            <a:off x="294965" y="315719"/>
            <a:ext cx="7772400" cy="1143000"/>
          </a:xfrm>
        </p:spPr>
        <p:txBody>
          <a:bodyPr/>
          <a:lstStyle/>
          <a:p>
            <a:pPr eaLnBrk="1" hangingPunct="1"/>
            <a:r>
              <a:rPr lang="en-US" altLang="en-US" b="1" dirty="0">
                <a:solidFill>
                  <a:srgbClr val="FFFF00"/>
                </a:solidFill>
              </a:rPr>
              <a:t>Portable Space Heaters</a:t>
            </a:r>
          </a:p>
        </p:txBody>
      </p:sp>
      <p:sp>
        <p:nvSpPr>
          <p:cNvPr id="29700" name="Rectangle 3">
            <a:extLst>
              <a:ext uri="{FF2B5EF4-FFF2-40B4-BE49-F238E27FC236}">
                <a16:creationId xmlns:a16="http://schemas.microsoft.com/office/drawing/2014/main" id="{CB43A90E-2FE4-42DC-A231-B1D666518C8A}"/>
              </a:ext>
            </a:extLst>
          </p:cNvPr>
          <p:cNvSpPr>
            <a:spLocks noGrp="1" noChangeArrowheads="1"/>
          </p:cNvSpPr>
          <p:nvPr>
            <p:ph idx="1"/>
          </p:nvPr>
        </p:nvSpPr>
        <p:spPr>
          <a:xfrm>
            <a:off x="838200" y="4807945"/>
            <a:ext cx="7772400" cy="1371600"/>
          </a:xfrm>
        </p:spPr>
        <p:txBody>
          <a:bodyPr rtlCol="0">
            <a:normAutofit/>
          </a:bodyPr>
          <a:lstStyle/>
          <a:p>
            <a:pPr marL="0" indent="0" algn="ctr" eaLnBrk="1" fontAlgn="auto" hangingPunct="1">
              <a:spcAft>
                <a:spcPts val="0"/>
              </a:spcAft>
              <a:buClr>
                <a:schemeClr val="accent1">
                  <a:lumMod val="60000"/>
                  <a:lumOff val="40000"/>
                </a:schemeClr>
              </a:buClr>
              <a:buNone/>
              <a:defRPr/>
            </a:pPr>
            <a:r>
              <a:rPr lang="en-US" altLang="en-US" sz="2600" dirty="0">
                <a:solidFill>
                  <a:srgbClr val="FFFFFF"/>
                </a:solidFill>
              </a:rPr>
              <a:t>Space heaters are prohibited from use in all State-owned buildings.</a:t>
            </a:r>
          </a:p>
        </p:txBody>
      </p:sp>
      <p:sp>
        <p:nvSpPr>
          <p:cNvPr id="45060" name="Slide Number Placeholder 5">
            <a:extLst>
              <a:ext uri="{FF2B5EF4-FFF2-40B4-BE49-F238E27FC236}">
                <a16:creationId xmlns:a16="http://schemas.microsoft.com/office/drawing/2014/main" id="{1C70DD93-540A-419E-B9CD-BCB9A36B07B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18A02A9B-C058-4DFA-92EA-3E8CE06AC812}" type="slidenum">
              <a:rPr lang="en-US" altLang="en-US" sz="1400" smtClean="0">
                <a:latin typeface="Times New Roman" panose="02020603050405020304" pitchFamily="18" charset="0"/>
              </a:rPr>
              <a:pPr eaLnBrk="0" hangingPunct="0">
                <a:spcBef>
                  <a:spcPct val="0"/>
                </a:spcBef>
                <a:buClrTx/>
                <a:buSzTx/>
                <a:buFontTx/>
                <a:buNone/>
              </a:pPr>
              <a:t>19</a:t>
            </a:fld>
            <a:endParaRPr lang="en-US" altLang="en-US" sz="1400">
              <a:latin typeface="Times New Roman" panose="02020603050405020304" pitchFamily="18" charset="0"/>
            </a:endParaRPr>
          </a:p>
        </p:txBody>
      </p:sp>
      <p:pic>
        <p:nvPicPr>
          <p:cNvPr id="45061" name="Picture 4" descr="DCP01416">
            <a:extLst>
              <a:ext uri="{FF2B5EF4-FFF2-40B4-BE49-F238E27FC236}">
                <a16:creationId xmlns:a16="http://schemas.microsoft.com/office/drawing/2014/main" id="{C5F0A134-78FF-4778-B8D1-510315284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406" y="1270995"/>
            <a:ext cx="5079188" cy="3332755"/>
          </a:xfrm>
          <a:prstGeom prst="rect">
            <a:avLst/>
          </a:prstGeom>
          <a:noFill/>
          <a:ln w="44450" cmpd="sng">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CC0BA73-9A9C-4C66-89BD-4A58DAF3C030}"/>
              </a:ext>
            </a:extLst>
          </p:cNvPr>
          <p:cNvSpPr>
            <a:spLocks noGrp="1" noChangeArrowheads="1"/>
          </p:cNvSpPr>
          <p:nvPr>
            <p:ph type="title"/>
          </p:nvPr>
        </p:nvSpPr>
        <p:spPr>
          <a:xfrm>
            <a:off x="685800" y="457200"/>
            <a:ext cx="7772400" cy="685800"/>
          </a:xfrm>
          <a:noFill/>
        </p:spPr>
        <p:txBody>
          <a:bodyPr/>
          <a:lstStyle/>
          <a:p>
            <a:pPr eaLnBrk="1" hangingPunct="1"/>
            <a:r>
              <a:rPr lang="en-US" altLang="en-US" b="1" dirty="0">
                <a:solidFill>
                  <a:srgbClr val="FFFF00"/>
                </a:solidFill>
              </a:rPr>
              <a:t>Objectives</a:t>
            </a:r>
          </a:p>
        </p:txBody>
      </p:sp>
      <p:sp>
        <p:nvSpPr>
          <p:cNvPr id="419843" name="Rectangle 3">
            <a:extLst>
              <a:ext uri="{FF2B5EF4-FFF2-40B4-BE49-F238E27FC236}">
                <a16:creationId xmlns:a16="http://schemas.microsoft.com/office/drawing/2014/main" id="{3B13D0BC-AD57-4C5B-9AC0-65797D0D5D1D}"/>
              </a:ext>
            </a:extLst>
          </p:cNvPr>
          <p:cNvSpPr>
            <a:spLocks noGrp="1" noChangeArrowheads="1"/>
          </p:cNvSpPr>
          <p:nvPr>
            <p:ph type="body" sz="half" idx="1"/>
          </p:nvPr>
        </p:nvSpPr>
        <p:spPr>
          <a:xfrm>
            <a:off x="838200" y="1371600"/>
            <a:ext cx="8001000" cy="4648200"/>
          </a:xfrm>
        </p:spPr>
        <p:txBody>
          <a:bodyPr rtlCol="0">
            <a:normAutofit/>
          </a:bodyPr>
          <a:lstStyle/>
          <a:p>
            <a:pPr eaLnBrk="1" fontAlgn="auto" hangingPunct="1">
              <a:spcAft>
                <a:spcPts val="0"/>
              </a:spcAft>
              <a:buClr>
                <a:schemeClr val="accent1">
                  <a:lumMod val="60000"/>
                  <a:lumOff val="40000"/>
                </a:schemeClr>
              </a:buClr>
              <a:buFont typeface="Wingdings" panose="05000000000000000000" pitchFamily="2" charset="2"/>
              <a:buChar char="ü"/>
              <a:defRPr/>
            </a:pPr>
            <a:endParaRPr lang="en-US" sz="2200" b="1" dirty="0">
              <a:solidFill>
                <a:srgbClr val="FFFFFF"/>
              </a:solidFill>
            </a:endParaRPr>
          </a:p>
          <a:p>
            <a:pPr eaLnBrk="1" fontAlgn="auto" hangingPunct="1">
              <a:spcAft>
                <a:spcPts val="0"/>
              </a:spcAft>
              <a:buClr>
                <a:schemeClr val="accent1">
                  <a:lumMod val="60000"/>
                  <a:lumOff val="40000"/>
                </a:schemeClr>
              </a:buClr>
              <a:buFont typeface="Wingdings" panose="05000000000000000000" pitchFamily="2" charset="2"/>
              <a:buChar char="ü"/>
              <a:defRPr/>
            </a:pPr>
            <a:r>
              <a:rPr lang="en-US" sz="2200" dirty="0">
                <a:solidFill>
                  <a:srgbClr val="FFFFFF"/>
                </a:solidFill>
              </a:rPr>
              <a:t>Importance of Evacuation Plans</a:t>
            </a:r>
          </a:p>
          <a:p>
            <a:pPr eaLnBrk="1" fontAlgn="auto" hangingPunct="1">
              <a:spcAft>
                <a:spcPts val="0"/>
              </a:spcAft>
              <a:buClr>
                <a:schemeClr val="accent1">
                  <a:lumMod val="60000"/>
                  <a:lumOff val="40000"/>
                </a:schemeClr>
              </a:buClr>
              <a:buFont typeface="Wingdings" panose="05000000000000000000" pitchFamily="2" charset="2"/>
              <a:buChar char="ü"/>
              <a:defRPr/>
            </a:pPr>
            <a:r>
              <a:rPr lang="en-US" sz="2200" dirty="0">
                <a:solidFill>
                  <a:srgbClr val="FFFFFF"/>
                </a:solidFill>
              </a:rPr>
              <a:t>Evacuation Procedures</a:t>
            </a:r>
          </a:p>
          <a:p>
            <a:pPr eaLnBrk="1" fontAlgn="auto" hangingPunct="1">
              <a:spcAft>
                <a:spcPts val="0"/>
              </a:spcAft>
              <a:buClr>
                <a:schemeClr val="accent1">
                  <a:lumMod val="60000"/>
                  <a:lumOff val="40000"/>
                </a:schemeClr>
              </a:buClr>
              <a:buFont typeface="Wingdings" panose="05000000000000000000" pitchFamily="2" charset="2"/>
              <a:buChar char="ü"/>
              <a:defRPr/>
            </a:pPr>
            <a:r>
              <a:rPr lang="en-US" sz="2200" dirty="0">
                <a:solidFill>
                  <a:srgbClr val="FFFFFF"/>
                </a:solidFill>
              </a:rPr>
              <a:t>Emergency Procedures</a:t>
            </a:r>
          </a:p>
          <a:p>
            <a:pPr eaLnBrk="1" fontAlgn="auto" hangingPunct="1">
              <a:spcAft>
                <a:spcPts val="0"/>
              </a:spcAft>
              <a:buClr>
                <a:schemeClr val="accent1">
                  <a:lumMod val="60000"/>
                  <a:lumOff val="40000"/>
                </a:schemeClr>
              </a:buClr>
              <a:buFont typeface="Wingdings" panose="05000000000000000000" pitchFamily="2" charset="2"/>
              <a:buChar char="ü"/>
              <a:defRPr/>
            </a:pPr>
            <a:r>
              <a:rPr lang="en-US" sz="2200" dirty="0">
                <a:solidFill>
                  <a:srgbClr val="FFFFFF"/>
                </a:solidFill>
              </a:rPr>
              <a:t>Patient Evacuation</a:t>
            </a:r>
          </a:p>
          <a:p>
            <a:pPr eaLnBrk="1" fontAlgn="auto" hangingPunct="1">
              <a:spcAft>
                <a:spcPts val="0"/>
              </a:spcAft>
              <a:buClr>
                <a:schemeClr val="accent1">
                  <a:lumMod val="60000"/>
                  <a:lumOff val="40000"/>
                </a:schemeClr>
              </a:buClr>
              <a:buFont typeface="Wingdings" panose="05000000000000000000" pitchFamily="2" charset="2"/>
              <a:buChar char="ü"/>
              <a:defRPr/>
            </a:pPr>
            <a:r>
              <a:rPr lang="en-US" sz="2200" dirty="0">
                <a:solidFill>
                  <a:srgbClr val="FFFFFF"/>
                </a:solidFill>
              </a:rPr>
              <a:t>Common Causes of Fires</a:t>
            </a:r>
          </a:p>
          <a:p>
            <a:pPr eaLnBrk="1" fontAlgn="auto" hangingPunct="1">
              <a:spcAft>
                <a:spcPts val="0"/>
              </a:spcAft>
              <a:buClr>
                <a:schemeClr val="accent1">
                  <a:lumMod val="60000"/>
                  <a:lumOff val="40000"/>
                </a:schemeClr>
              </a:buClr>
              <a:buFont typeface="Wingdings" panose="05000000000000000000" pitchFamily="2" charset="2"/>
              <a:buChar char="ü"/>
              <a:defRPr/>
            </a:pPr>
            <a:r>
              <a:rPr lang="en-US" sz="2200" dirty="0">
                <a:solidFill>
                  <a:srgbClr val="FFFFFF"/>
                </a:solidFill>
              </a:rPr>
              <a:t>Fire Prevention</a:t>
            </a:r>
          </a:p>
          <a:p>
            <a:pPr eaLnBrk="1" fontAlgn="auto" hangingPunct="1">
              <a:spcAft>
                <a:spcPts val="0"/>
              </a:spcAft>
              <a:buClr>
                <a:schemeClr val="accent1">
                  <a:lumMod val="60000"/>
                  <a:lumOff val="40000"/>
                </a:schemeClr>
              </a:buClr>
              <a:buFont typeface="Wingdings" panose="05000000000000000000" pitchFamily="2" charset="2"/>
              <a:buChar char="ü"/>
              <a:defRPr/>
            </a:pPr>
            <a:r>
              <a:rPr lang="en-US" sz="2200" dirty="0">
                <a:solidFill>
                  <a:srgbClr val="FFFFFF"/>
                </a:solidFill>
              </a:rPr>
              <a:t>Types of Fire Extinguishers</a:t>
            </a:r>
          </a:p>
          <a:p>
            <a:pPr eaLnBrk="1" fontAlgn="auto" hangingPunct="1">
              <a:spcAft>
                <a:spcPts val="0"/>
              </a:spcAft>
              <a:buClr>
                <a:schemeClr val="accent1">
                  <a:lumMod val="60000"/>
                  <a:lumOff val="40000"/>
                </a:schemeClr>
              </a:buClr>
              <a:buFont typeface="Wingdings" panose="05000000000000000000" pitchFamily="2" charset="2"/>
              <a:buChar char="ü"/>
              <a:defRPr/>
            </a:pPr>
            <a:endParaRPr lang="en-US" sz="2200" b="1" dirty="0">
              <a:solidFill>
                <a:srgbClr val="FFFFFF"/>
              </a:solidFill>
              <a:effectLst>
                <a:outerShdw blurRad="38100" dist="38100" dir="2700000" algn="tl">
                  <a:srgbClr val="000000"/>
                </a:outerShdw>
              </a:effectLst>
            </a:endParaRPr>
          </a:p>
        </p:txBody>
      </p:sp>
      <p:sp>
        <p:nvSpPr>
          <p:cNvPr id="8196" name="Slide Number Placeholder 6">
            <a:extLst>
              <a:ext uri="{FF2B5EF4-FFF2-40B4-BE49-F238E27FC236}">
                <a16:creationId xmlns:a16="http://schemas.microsoft.com/office/drawing/2014/main" id="{2A880A2E-D904-4D52-B865-080AE8A3600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E9282F13-440A-4328-9B1A-4D5AAAD9ABAE}" type="slidenum">
              <a:rPr lang="en-US" altLang="en-US" sz="1400" smtClean="0">
                <a:latin typeface="Times New Roman" panose="02020603050405020304" pitchFamily="18" charset="0"/>
              </a:rPr>
              <a:pPr eaLnBrk="0" hangingPunct="0">
                <a:spcBef>
                  <a:spcPct val="0"/>
                </a:spcBef>
                <a:buClrTx/>
                <a:buSzTx/>
                <a:buFontTx/>
                <a:buNone/>
              </a:pPr>
              <a:t>2</a:t>
            </a:fld>
            <a:endParaRPr lang="en-US" altLang="en-US" sz="14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F4AE616-6820-4586-9A89-9DBCCA156283}"/>
              </a:ext>
            </a:extLst>
          </p:cNvPr>
          <p:cNvSpPr>
            <a:spLocks noGrp="1" noChangeArrowheads="1"/>
          </p:cNvSpPr>
          <p:nvPr>
            <p:ph type="title"/>
          </p:nvPr>
        </p:nvSpPr>
        <p:spPr>
          <a:xfrm>
            <a:off x="307975" y="377825"/>
            <a:ext cx="7772400" cy="685800"/>
          </a:xfrm>
          <a:noFill/>
        </p:spPr>
        <p:txBody>
          <a:bodyPr/>
          <a:lstStyle/>
          <a:p>
            <a:pPr eaLnBrk="1" hangingPunct="1"/>
            <a:r>
              <a:rPr lang="en-US" altLang="en-US" b="1" dirty="0">
                <a:solidFill>
                  <a:srgbClr val="FFFF00"/>
                </a:solidFill>
              </a:rPr>
              <a:t>How Does a Fire Work?</a:t>
            </a:r>
          </a:p>
        </p:txBody>
      </p:sp>
      <p:sp>
        <p:nvSpPr>
          <p:cNvPr id="30724" name="Rectangle 3">
            <a:extLst>
              <a:ext uri="{FF2B5EF4-FFF2-40B4-BE49-F238E27FC236}">
                <a16:creationId xmlns:a16="http://schemas.microsoft.com/office/drawing/2014/main" id="{FB8FA463-CE16-4283-97C5-579DE9296EDE}"/>
              </a:ext>
            </a:extLst>
          </p:cNvPr>
          <p:cNvSpPr>
            <a:spLocks noGrp="1" noChangeArrowheads="1"/>
          </p:cNvSpPr>
          <p:nvPr>
            <p:ph type="body" sz="half" idx="2"/>
          </p:nvPr>
        </p:nvSpPr>
        <p:spPr>
          <a:xfrm>
            <a:off x="4876800" y="1600200"/>
            <a:ext cx="4191000" cy="4648200"/>
          </a:xfrm>
        </p:spPr>
        <p:txBody>
          <a:bodyPr rtlCol="0">
            <a:normAutofit/>
          </a:bodyPr>
          <a:lstStyle/>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200" dirty="0">
                <a:solidFill>
                  <a:srgbClr val="FFFFFF"/>
                </a:solidFill>
              </a:rPr>
              <a:t>Four components</a:t>
            </a:r>
          </a:p>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200" dirty="0">
                <a:solidFill>
                  <a:srgbClr val="FFFFFF"/>
                </a:solidFill>
              </a:rPr>
              <a:t>Need all four components to start a fire</a:t>
            </a:r>
          </a:p>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200" dirty="0">
                <a:solidFill>
                  <a:srgbClr val="FFFFFF"/>
                </a:solidFill>
              </a:rPr>
              <a:t>Fire extinguishers remove one or more of the components</a:t>
            </a:r>
          </a:p>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200" dirty="0">
                <a:solidFill>
                  <a:srgbClr val="FFFFFF"/>
                </a:solidFill>
              </a:rPr>
              <a:t>Oxygen </a:t>
            </a:r>
            <a:r>
              <a:rPr lang="en-US" altLang="en-US" sz="2200" u="sng" dirty="0">
                <a:solidFill>
                  <a:srgbClr val="FFFFFF"/>
                </a:solidFill>
              </a:rPr>
              <a:t>is required</a:t>
            </a:r>
            <a:r>
              <a:rPr lang="en-US" altLang="en-US" sz="2200" dirty="0">
                <a:solidFill>
                  <a:srgbClr val="FFFFFF"/>
                </a:solidFill>
              </a:rPr>
              <a:t> as a catalyst </a:t>
            </a:r>
          </a:p>
          <a:p>
            <a:pPr lvl="1"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000" dirty="0">
                <a:solidFill>
                  <a:srgbClr val="FFFFFF"/>
                </a:solidFill>
              </a:rPr>
              <a:t>May come from the air </a:t>
            </a:r>
            <a:r>
              <a:rPr lang="en-US" altLang="en-US" sz="2000" u="sng" dirty="0">
                <a:solidFill>
                  <a:srgbClr val="FFFFFF"/>
                </a:solidFill>
              </a:rPr>
              <a:t>OR</a:t>
            </a:r>
            <a:r>
              <a:rPr lang="en-US" altLang="en-US" sz="2000" dirty="0">
                <a:solidFill>
                  <a:srgbClr val="FFFFFF"/>
                </a:solidFill>
              </a:rPr>
              <a:t> from the fuel itself</a:t>
            </a:r>
          </a:p>
        </p:txBody>
      </p:sp>
      <p:sp>
        <p:nvSpPr>
          <p:cNvPr id="46084" name="Slide Number Placeholder 6">
            <a:extLst>
              <a:ext uri="{FF2B5EF4-FFF2-40B4-BE49-F238E27FC236}">
                <a16:creationId xmlns:a16="http://schemas.microsoft.com/office/drawing/2014/main" id="{137F5E78-0DE3-4651-AA37-863A704D2C7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E742FBE3-304B-49A3-959B-DA6850597E3E}" type="slidenum">
              <a:rPr lang="en-US" altLang="en-US" sz="1400" smtClean="0">
                <a:latin typeface="Times New Roman" panose="02020603050405020304" pitchFamily="18" charset="0"/>
              </a:rPr>
              <a:pPr eaLnBrk="0" hangingPunct="0">
                <a:spcBef>
                  <a:spcPct val="0"/>
                </a:spcBef>
                <a:buClrTx/>
                <a:buSzTx/>
                <a:buFontTx/>
                <a:buNone/>
              </a:pPr>
              <a:t>20</a:t>
            </a:fld>
            <a:endParaRPr lang="en-US" altLang="en-US" sz="1400">
              <a:latin typeface="Times New Roman" panose="02020603050405020304" pitchFamily="18" charset="0"/>
            </a:endParaRPr>
          </a:p>
        </p:txBody>
      </p:sp>
      <p:pic>
        <p:nvPicPr>
          <p:cNvPr id="3" name="Picture 2" descr="A picture containing arrow&#10;&#10;Description automatically generated">
            <a:extLst>
              <a:ext uri="{FF2B5EF4-FFF2-40B4-BE49-F238E27FC236}">
                <a16:creationId xmlns:a16="http://schemas.microsoft.com/office/drawing/2014/main" id="{DC4A453F-211D-48C7-972B-98C610DA1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53" y="1828800"/>
            <a:ext cx="3382536" cy="341506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5B3A30C-7AFB-4ED2-97DF-F56F3DCD3135}"/>
              </a:ext>
            </a:extLst>
          </p:cNvPr>
          <p:cNvSpPr>
            <a:spLocks noGrp="1" noChangeArrowheads="1"/>
          </p:cNvSpPr>
          <p:nvPr>
            <p:ph type="title"/>
          </p:nvPr>
        </p:nvSpPr>
        <p:spPr>
          <a:xfrm>
            <a:off x="304800" y="454025"/>
            <a:ext cx="9144000" cy="609600"/>
          </a:xfrm>
          <a:noFill/>
        </p:spPr>
        <p:txBody>
          <a:bodyPr/>
          <a:lstStyle/>
          <a:p>
            <a:pPr eaLnBrk="1" hangingPunct="1"/>
            <a:r>
              <a:rPr lang="en-US" altLang="en-US" sz="3800" b="1" dirty="0">
                <a:solidFill>
                  <a:srgbClr val="FFFF00"/>
                </a:solidFill>
              </a:rPr>
              <a:t>Portable Fire Extinguishers</a:t>
            </a:r>
            <a:r>
              <a:rPr lang="en-US" altLang="en-US" sz="3800" b="1" dirty="0">
                <a:solidFill>
                  <a:schemeClr val="folHlink"/>
                </a:solidFill>
              </a:rPr>
              <a:t> </a:t>
            </a:r>
            <a:r>
              <a:rPr lang="en-US" altLang="en-US" sz="3800" b="1" dirty="0"/>
              <a:t> </a:t>
            </a:r>
          </a:p>
        </p:txBody>
      </p:sp>
      <p:sp>
        <p:nvSpPr>
          <p:cNvPr id="31748" name="Rectangle 3">
            <a:extLst>
              <a:ext uri="{FF2B5EF4-FFF2-40B4-BE49-F238E27FC236}">
                <a16:creationId xmlns:a16="http://schemas.microsoft.com/office/drawing/2014/main" id="{07E8C52B-C637-46E3-957E-814F4C52EC67}"/>
              </a:ext>
            </a:extLst>
          </p:cNvPr>
          <p:cNvSpPr>
            <a:spLocks noGrp="1" noChangeArrowheads="1"/>
          </p:cNvSpPr>
          <p:nvPr>
            <p:ph type="body" sz="half" idx="1"/>
          </p:nvPr>
        </p:nvSpPr>
        <p:spPr>
          <a:xfrm>
            <a:off x="304800" y="1943100"/>
            <a:ext cx="4724400" cy="3962400"/>
          </a:xfrm>
        </p:spPr>
        <p:txBody>
          <a:bodyPr rtlCol="0">
            <a:normAutofit/>
          </a:bodyPr>
          <a:lstStyle/>
          <a:p>
            <a:pPr eaLnBrk="1" fontAlgn="auto" hangingPunct="1">
              <a:lnSpc>
                <a:spcPct val="80000"/>
              </a:lnSpc>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Locate and identify extinguishers so that they are readily accessible.</a:t>
            </a:r>
          </a:p>
          <a:p>
            <a:pPr eaLnBrk="1" fontAlgn="auto" hangingPunct="1">
              <a:lnSpc>
                <a:spcPct val="80000"/>
              </a:lnSpc>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Only approved extinguishers shall be used.</a:t>
            </a:r>
          </a:p>
          <a:p>
            <a:pPr eaLnBrk="1" fontAlgn="auto" hangingPunct="1">
              <a:lnSpc>
                <a:spcPct val="80000"/>
              </a:lnSpc>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Maintain extinguishers in a fully charged and operable condition.</a:t>
            </a:r>
          </a:p>
          <a:p>
            <a:pPr marL="0" indent="0" eaLnBrk="1" fontAlgn="auto" hangingPunct="1">
              <a:lnSpc>
                <a:spcPct val="80000"/>
              </a:lnSpc>
              <a:spcAft>
                <a:spcPts val="0"/>
              </a:spcAft>
              <a:buClr>
                <a:schemeClr val="accent1">
                  <a:lumMod val="60000"/>
                  <a:lumOff val="40000"/>
                </a:schemeClr>
              </a:buClr>
              <a:buNone/>
              <a:defRPr/>
            </a:pPr>
            <a:endParaRPr lang="en-US" altLang="en-US" sz="2400" dirty="0">
              <a:solidFill>
                <a:srgbClr val="FFFFFF"/>
              </a:solidFill>
            </a:endParaRPr>
          </a:p>
          <a:p>
            <a:pPr lvl="1" eaLnBrk="1" fontAlgn="auto" hangingPunct="1">
              <a:lnSpc>
                <a:spcPct val="80000"/>
              </a:lnSpc>
              <a:spcAft>
                <a:spcPts val="0"/>
              </a:spcAft>
              <a:buClr>
                <a:schemeClr val="accent1">
                  <a:lumMod val="60000"/>
                  <a:lumOff val="40000"/>
                </a:schemeClr>
              </a:buClr>
              <a:buFont typeface="Wingdings" panose="05000000000000000000" pitchFamily="2" charset="2"/>
              <a:buChar char=""/>
              <a:defRPr/>
            </a:pPr>
            <a:endParaRPr lang="en-US" altLang="en-US" sz="2400" dirty="0"/>
          </a:p>
        </p:txBody>
      </p:sp>
      <p:sp>
        <p:nvSpPr>
          <p:cNvPr id="48132" name="Slide Number Placeholder 6">
            <a:extLst>
              <a:ext uri="{FF2B5EF4-FFF2-40B4-BE49-F238E27FC236}">
                <a16:creationId xmlns:a16="http://schemas.microsoft.com/office/drawing/2014/main" id="{613D0571-B33E-44BE-B6EE-5CFB4C957DA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F1BC4EEA-C71F-4136-BB3D-6A8A089247D1}" type="slidenum">
              <a:rPr lang="en-US" altLang="en-US" sz="1400" smtClean="0">
                <a:latin typeface="Times New Roman" panose="02020603050405020304" pitchFamily="18" charset="0"/>
              </a:rPr>
              <a:pPr eaLnBrk="0" hangingPunct="0">
                <a:spcBef>
                  <a:spcPct val="0"/>
                </a:spcBef>
                <a:buClrTx/>
                <a:buSzTx/>
                <a:buFontTx/>
                <a:buNone/>
              </a:pPr>
              <a:t>21</a:t>
            </a:fld>
            <a:endParaRPr lang="en-US" altLang="en-US" sz="1400">
              <a:latin typeface="Times New Roman" panose="02020603050405020304" pitchFamily="18" charset="0"/>
            </a:endParaRPr>
          </a:p>
        </p:txBody>
      </p:sp>
      <p:pic>
        <p:nvPicPr>
          <p:cNvPr id="48133" name="Picture 2">
            <a:extLst>
              <a:ext uri="{FF2B5EF4-FFF2-40B4-BE49-F238E27FC236}">
                <a16:creationId xmlns:a16="http://schemas.microsoft.com/office/drawing/2014/main" id="{0EE9EADD-1958-49E1-BE26-53E376BDAB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97000"/>
            <a:ext cx="3790950" cy="50546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a:extLst>
              <a:ext uri="{FF2B5EF4-FFF2-40B4-BE49-F238E27FC236}">
                <a16:creationId xmlns:a16="http://schemas.microsoft.com/office/drawing/2014/main" id="{3E3980FA-9E50-4E36-8786-573668CEAFD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E711E573-8A44-4A96-BDBF-E38D479C4FD6}" type="slidenum">
              <a:rPr lang="en-US" altLang="en-US" sz="1400" smtClean="0">
                <a:latin typeface="Times New Roman" panose="02020603050405020304" pitchFamily="18" charset="0"/>
              </a:rPr>
              <a:pPr eaLnBrk="0" hangingPunct="0">
                <a:spcBef>
                  <a:spcPct val="0"/>
                </a:spcBef>
                <a:buClrTx/>
                <a:buSzTx/>
                <a:buFontTx/>
                <a:buNone/>
              </a:pPr>
              <a:t>22</a:t>
            </a:fld>
            <a:endParaRPr lang="en-US" altLang="en-US" sz="1400">
              <a:latin typeface="Times New Roman" panose="02020603050405020304" pitchFamily="18" charset="0"/>
            </a:endParaRPr>
          </a:p>
        </p:txBody>
      </p:sp>
      <p:sp>
        <p:nvSpPr>
          <p:cNvPr id="67587" name="Rectangle 3">
            <a:extLst>
              <a:ext uri="{FF2B5EF4-FFF2-40B4-BE49-F238E27FC236}">
                <a16:creationId xmlns:a16="http://schemas.microsoft.com/office/drawing/2014/main" id="{A7A51B6F-72BD-4E20-B2E6-E4661925ADC6}"/>
              </a:ext>
            </a:extLst>
          </p:cNvPr>
          <p:cNvSpPr>
            <a:spLocks noChangeArrowheads="1"/>
          </p:cNvSpPr>
          <p:nvPr/>
        </p:nvSpPr>
        <p:spPr bwMode="auto">
          <a:xfrm>
            <a:off x="295507" y="390379"/>
            <a:ext cx="7570788" cy="708528"/>
          </a:xfrm>
          <a:prstGeom prst="rect">
            <a:avLst/>
          </a:prstGeom>
          <a:noFill/>
          <a:ln w="9525">
            <a:noFill/>
            <a:miter lim="800000"/>
            <a:headEnd/>
            <a:tailEnd/>
          </a:ln>
          <a:effectLst/>
        </p:spPr>
        <p:txBody>
          <a:bodyPr wrap="square" lIns="92075" tIns="46038" rIns="92075" bIns="46038">
            <a:spAutoFit/>
          </a:bodyPr>
          <a:lstStyle/>
          <a:p>
            <a:pPr algn="ctr">
              <a:defRPr/>
            </a:pPr>
            <a:r>
              <a:rPr lang="en-US" sz="4000" b="1" dirty="0">
                <a:solidFill>
                  <a:srgbClr val="FFFF00"/>
                </a:solidFill>
                <a:effectLst>
                  <a:outerShdw blurRad="38100" dist="38100" dir="2700000" algn="tl">
                    <a:srgbClr val="000000"/>
                  </a:outerShdw>
                </a:effectLst>
                <a:latin typeface="+mj-lt"/>
              </a:rPr>
              <a:t>How to Use an Extinguisher</a:t>
            </a:r>
          </a:p>
        </p:txBody>
      </p:sp>
      <p:sp>
        <p:nvSpPr>
          <p:cNvPr id="62468" name="Rectangle 4">
            <a:extLst>
              <a:ext uri="{FF2B5EF4-FFF2-40B4-BE49-F238E27FC236}">
                <a16:creationId xmlns:a16="http://schemas.microsoft.com/office/drawing/2014/main" id="{8018DD38-585D-4EFE-A7F1-79DCAA93BA84}"/>
              </a:ext>
            </a:extLst>
          </p:cNvPr>
          <p:cNvSpPr>
            <a:spLocks noChangeArrowheads="1"/>
          </p:cNvSpPr>
          <p:nvPr/>
        </p:nvSpPr>
        <p:spPr bwMode="auto">
          <a:xfrm>
            <a:off x="304800" y="2209800"/>
            <a:ext cx="4953000" cy="364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01638" indent="-401638">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50000"/>
              </a:spcBef>
              <a:buClrTx/>
              <a:buSzTx/>
              <a:buFontTx/>
              <a:buNone/>
            </a:pPr>
            <a:r>
              <a:rPr lang="en-US" altLang="en-US" sz="2600" b="1" dirty="0">
                <a:solidFill>
                  <a:srgbClr val="FF0000"/>
                </a:solidFill>
                <a:latin typeface="+mj-lt"/>
              </a:rPr>
              <a:t>P</a:t>
            </a:r>
            <a:r>
              <a:rPr lang="en-US" altLang="en-US" sz="2600" dirty="0">
                <a:solidFill>
                  <a:srgbClr val="FF0000"/>
                </a:solidFill>
                <a:latin typeface="+mj-lt"/>
              </a:rPr>
              <a:t>:</a:t>
            </a:r>
            <a:r>
              <a:rPr lang="en-US" altLang="en-US" sz="2600" dirty="0">
                <a:solidFill>
                  <a:schemeClr val="bg1"/>
                </a:solidFill>
                <a:latin typeface="+mj-lt"/>
              </a:rPr>
              <a:t>  </a:t>
            </a:r>
            <a:r>
              <a:rPr lang="en-US" altLang="en-US" sz="2200" dirty="0">
                <a:solidFill>
                  <a:srgbClr val="FFFFFF"/>
                </a:solidFill>
                <a:latin typeface="+mj-lt"/>
              </a:rPr>
              <a:t>Pull the pin.</a:t>
            </a:r>
          </a:p>
          <a:p>
            <a:pPr>
              <a:spcBef>
                <a:spcPct val="50000"/>
              </a:spcBef>
              <a:buClrTx/>
              <a:buSzTx/>
              <a:buFontTx/>
              <a:buNone/>
            </a:pPr>
            <a:r>
              <a:rPr lang="en-US" altLang="en-US" sz="2600" b="1" dirty="0">
                <a:solidFill>
                  <a:srgbClr val="FF0000"/>
                </a:solidFill>
                <a:latin typeface="+mj-lt"/>
              </a:rPr>
              <a:t>A</a:t>
            </a:r>
            <a:r>
              <a:rPr lang="en-US" altLang="en-US" sz="2600" dirty="0">
                <a:solidFill>
                  <a:srgbClr val="FF0000"/>
                </a:solidFill>
                <a:latin typeface="+mj-lt"/>
              </a:rPr>
              <a:t>:</a:t>
            </a:r>
            <a:r>
              <a:rPr lang="en-US" altLang="en-US" sz="2600" dirty="0">
                <a:latin typeface="+mj-lt"/>
              </a:rPr>
              <a:t> </a:t>
            </a:r>
            <a:r>
              <a:rPr lang="en-US" altLang="en-US" sz="2200" dirty="0">
                <a:solidFill>
                  <a:srgbClr val="FFFFFF"/>
                </a:solidFill>
                <a:latin typeface="+mj-lt"/>
              </a:rPr>
              <a:t>Aim extinguisher nozzle at the base of the flame.</a:t>
            </a:r>
          </a:p>
          <a:p>
            <a:pPr>
              <a:spcBef>
                <a:spcPct val="50000"/>
              </a:spcBef>
              <a:buClrTx/>
              <a:buSzTx/>
              <a:buFontTx/>
              <a:buNone/>
            </a:pPr>
            <a:r>
              <a:rPr lang="en-US" altLang="en-US" sz="2600" b="1" dirty="0">
                <a:solidFill>
                  <a:srgbClr val="FF0000"/>
                </a:solidFill>
                <a:latin typeface="+mj-lt"/>
              </a:rPr>
              <a:t>S</a:t>
            </a:r>
            <a:r>
              <a:rPr lang="en-US" altLang="en-US" sz="2600" dirty="0">
                <a:solidFill>
                  <a:srgbClr val="FF0000"/>
                </a:solidFill>
                <a:latin typeface="+mj-lt"/>
              </a:rPr>
              <a:t>:</a:t>
            </a:r>
            <a:r>
              <a:rPr lang="en-US" altLang="en-US" sz="2600" dirty="0">
                <a:latin typeface="+mj-lt"/>
              </a:rPr>
              <a:t> </a:t>
            </a:r>
            <a:r>
              <a:rPr lang="en-US" altLang="en-US" sz="2200" dirty="0">
                <a:solidFill>
                  <a:srgbClr val="FFFFFF"/>
                </a:solidFill>
                <a:latin typeface="+mj-lt"/>
              </a:rPr>
              <a:t>Squeeze trigger while holding the extinguisher upright.</a:t>
            </a:r>
          </a:p>
          <a:p>
            <a:pPr>
              <a:spcBef>
                <a:spcPct val="50000"/>
              </a:spcBef>
              <a:buClrTx/>
              <a:buSzTx/>
              <a:buFontTx/>
              <a:buNone/>
            </a:pPr>
            <a:r>
              <a:rPr lang="en-US" altLang="en-US" sz="2600" b="1" dirty="0">
                <a:solidFill>
                  <a:srgbClr val="FF0000"/>
                </a:solidFill>
                <a:latin typeface="+mj-lt"/>
              </a:rPr>
              <a:t>S</a:t>
            </a:r>
            <a:r>
              <a:rPr lang="en-US" altLang="en-US" sz="2600" dirty="0">
                <a:solidFill>
                  <a:srgbClr val="FF0000"/>
                </a:solidFill>
                <a:latin typeface="+mj-lt"/>
              </a:rPr>
              <a:t>:</a:t>
            </a:r>
            <a:r>
              <a:rPr lang="en-US" altLang="en-US" sz="2600" dirty="0">
                <a:latin typeface="+mj-lt"/>
              </a:rPr>
              <a:t> </a:t>
            </a:r>
            <a:r>
              <a:rPr lang="en-US" altLang="en-US" sz="2200" dirty="0">
                <a:solidFill>
                  <a:srgbClr val="FFFFFF"/>
                </a:solidFill>
                <a:latin typeface="+mj-lt"/>
              </a:rPr>
              <a:t>Sweep the extinguisher from side to side, covering the area with the extinguisher agent.</a:t>
            </a:r>
          </a:p>
        </p:txBody>
      </p:sp>
      <p:sp>
        <p:nvSpPr>
          <p:cNvPr id="62469" name="Rectangle 5">
            <a:extLst>
              <a:ext uri="{FF2B5EF4-FFF2-40B4-BE49-F238E27FC236}">
                <a16:creationId xmlns:a16="http://schemas.microsoft.com/office/drawing/2014/main" id="{7C7C8AF7-55F8-4C6A-90DB-9846317F2648}"/>
              </a:ext>
            </a:extLst>
          </p:cNvPr>
          <p:cNvSpPr>
            <a:spLocks noChangeArrowheads="1"/>
          </p:cNvSpPr>
          <p:nvPr/>
        </p:nvSpPr>
        <p:spPr bwMode="auto">
          <a:xfrm>
            <a:off x="311150" y="1228725"/>
            <a:ext cx="52578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4000" b="1" i="1" dirty="0">
                <a:solidFill>
                  <a:srgbClr val="E03720"/>
                </a:solidFill>
                <a:latin typeface="+mj-lt"/>
              </a:rPr>
              <a:t>P A S S Method</a:t>
            </a:r>
          </a:p>
        </p:txBody>
      </p:sp>
      <p:pic>
        <p:nvPicPr>
          <p:cNvPr id="62470" name="Picture 2">
            <a:extLst>
              <a:ext uri="{FF2B5EF4-FFF2-40B4-BE49-F238E27FC236}">
                <a16:creationId xmlns:a16="http://schemas.microsoft.com/office/drawing/2014/main" id="{89273F2B-F0B0-4368-A4CA-4F30D3C1EAC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52600"/>
            <a:ext cx="3733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FF4800D-84F1-4F4C-B637-FEFF4C859BA2}"/>
              </a:ext>
            </a:extLst>
          </p:cNvPr>
          <p:cNvSpPr>
            <a:spLocks noGrp="1"/>
          </p:cNvSpPr>
          <p:nvPr>
            <p:ph sz="half" idx="1"/>
          </p:nvPr>
        </p:nvSpPr>
        <p:spPr>
          <a:xfrm>
            <a:off x="457200" y="2060576"/>
            <a:ext cx="3668613" cy="4721224"/>
          </a:xfrm>
        </p:spPr>
        <p:txBody>
          <a:bodyPr>
            <a:normAutofit lnSpcReduction="10000"/>
          </a:bodyPr>
          <a:lstStyle/>
          <a:p>
            <a:pPr eaLnBrk="1" hangingPunct="1">
              <a:spcBef>
                <a:spcPct val="20000"/>
              </a:spcBef>
              <a:buClr>
                <a:srgbClr val="FFFF00"/>
              </a:buClr>
              <a:buFont typeface="Wingdings" panose="05000000000000000000" pitchFamily="2" charset="2"/>
              <a:buChar char="ü"/>
            </a:pPr>
            <a:r>
              <a:rPr lang="en-US" altLang="en-US" sz="2400" b="1" dirty="0"/>
              <a:t>Class A </a:t>
            </a:r>
          </a:p>
          <a:p>
            <a:pPr lvl="1" eaLnBrk="1" hangingPunct="1">
              <a:spcBef>
                <a:spcPct val="20000"/>
              </a:spcBef>
              <a:buClr>
                <a:srgbClr val="FFFF00"/>
              </a:buClr>
              <a:buFont typeface="Wingdings" panose="05000000000000000000" pitchFamily="2" charset="2"/>
              <a:buChar char="ü"/>
            </a:pPr>
            <a:r>
              <a:rPr lang="en-US" altLang="en-US" sz="2000" dirty="0">
                <a:solidFill>
                  <a:srgbClr val="FFFFFF"/>
                </a:solidFill>
              </a:rPr>
              <a:t>Wood, Paper, Rags</a:t>
            </a:r>
            <a:endParaRPr lang="en-US" altLang="en-US" sz="2000" b="1" dirty="0"/>
          </a:p>
          <a:p>
            <a:pPr>
              <a:buClr>
                <a:srgbClr val="FFFF00"/>
              </a:buClr>
              <a:buFont typeface="Wingdings" panose="05000000000000000000" pitchFamily="2" charset="2"/>
              <a:buChar char="ü"/>
            </a:pPr>
            <a:r>
              <a:rPr lang="en-US" sz="2400" b="1" dirty="0"/>
              <a:t>Class B   </a:t>
            </a:r>
          </a:p>
          <a:p>
            <a:pPr lvl="1">
              <a:buClr>
                <a:srgbClr val="FFFF00"/>
              </a:buClr>
              <a:buFont typeface="Wingdings" panose="05000000000000000000" pitchFamily="2" charset="2"/>
              <a:buChar char="ü"/>
            </a:pPr>
            <a:r>
              <a:rPr lang="en-US" sz="2000" dirty="0"/>
              <a:t>Gasoline, Oil, Grease</a:t>
            </a:r>
          </a:p>
          <a:p>
            <a:pPr>
              <a:buClr>
                <a:srgbClr val="FFFF00"/>
              </a:buClr>
              <a:buFont typeface="Wingdings" panose="05000000000000000000" pitchFamily="2" charset="2"/>
              <a:buChar char="ü"/>
            </a:pPr>
            <a:r>
              <a:rPr lang="en-US" sz="2400" b="1" dirty="0"/>
              <a:t>Class C</a:t>
            </a:r>
          </a:p>
          <a:p>
            <a:pPr lvl="1">
              <a:buClr>
                <a:srgbClr val="FFFF00"/>
              </a:buClr>
              <a:buFont typeface="Wingdings" panose="05000000000000000000" pitchFamily="2" charset="2"/>
              <a:buChar char="ü"/>
            </a:pPr>
            <a:r>
              <a:rPr lang="en-US" sz="2000" dirty="0"/>
              <a:t>Electrical</a:t>
            </a:r>
          </a:p>
          <a:p>
            <a:pPr marL="342900" lvl="1" indent="-342900">
              <a:buClr>
                <a:srgbClr val="FFFF00"/>
              </a:buClr>
              <a:buFont typeface="Wingdings" panose="05000000000000000000" pitchFamily="2" charset="2"/>
              <a:buChar char="ü"/>
            </a:pPr>
            <a:r>
              <a:rPr lang="en-US" sz="2400" b="1" dirty="0"/>
              <a:t>Class  K </a:t>
            </a:r>
          </a:p>
          <a:p>
            <a:pPr marL="742950" lvl="2" indent="-342900">
              <a:buClr>
                <a:srgbClr val="FFFF00"/>
              </a:buClr>
              <a:buFont typeface="Wingdings" panose="05000000000000000000" pitchFamily="2" charset="2"/>
              <a:buChar char="ü"/>
            </a:pPr>
            <a:r>
              <a:rPr lang="en-US" sz="1800" dirty="0"/>
              <a:t>Cooking Oils</a:t>
            </a:r>
          </a:p>
          <a:p>
            <a:pPr marL="342900" lvl="1" indent="-342900">
              <a:buClr>
                <a:srgbClr val="FFFF00"/>
              </a:buClr>
              <a:buFont typeface="Wingdings" panose="05000000000000000000" pitchFamily="2" charset="2"/>
              <a:buChar char="ü"/>
            </a:pPr>
            <a:r>
              <a:rPr lang="en-US" sz="2400" b="1" dirty="0"/>
              <a:t>Class D </a:t>
            </a:r>
          </a:p>
          <a:p>
            <a:pPr marL="742950" lvl="2" indent="-342900">
              <a:buClr>
                <a:srgbClr val="FFFF00"/>
              </a:buClr>
              <a:buFont typeface="Wingdings" panose="05000000000000000000" pitchFamily="2" charset="2"/>
              <a:buChar char="ü"/>
            </a:pPr>
            <a:r>
              <a:rPr lang="en-US" sz="2000" dirty="0"/>
              <a:t>Combustible Metals- Magnesium, Lithium</a:t>
            </a:r>
          </a:p>
        </p:txBody>
      </p:sp>
      <p:sp>
        <p:nvSpPr>
          <p:cNvPr id="10" name="Content Placeholder 9">
            <a:extLst>
              <a:ext uri="{FF2B5EF4-FFF2-40B4-BE49-F238E27FC236}">
                <a16:creationId xmlns:a16="http://schemas.microsoft.com/office/drawing/2014/main" id="{8120D593-071A-4C14-AC00-DC587C410163}"/>
              </a:ext>
            </a:extLst>
          </p:cNvPr>
          <p:cNvSpPr>
            <a:spLocks noGrp="1"/>
          </p:cNvSpPr>
          <p:nvPr>
            <p:ph sz="half" idx="2"/>
          </p:nvPr>
        </p:nvSpPr>
        <p:spPr>
          <a:xfrm>
            <a:off x="4565904" y="2060576"/>
            <a:ext cx="3828796" cy="4200245"/>
          </a:xfrm>
        </p:spPr>
        <p:txBody>
          <a:bodyPr>
            <a:normAutofit lnSpcReduction="10000"/>
          </a:bodyPr>
          <a:lstStyle/>
          <a:p>
            <a:pPr marL="0" indent="0">
              <a:buNone/>
            </a:pPr>
            <a:r>
              <a:rPr lang="en-US" sz="2400" b="1" dirty="0"/>
              <a:t>Extinguishers</a:t>
            </a:r>
          </a:p>
          <a:p>
            <a:pPr marL="0" indent="0">
              <a:buNone/>
            </a:pPr>
            <a:r>
              <a:rPr lang="en-US" sz="2400" dirty="0"/>
              <a:t>Most common:  </a:t>
            </a:r>
            <a:r>
              <a:rPr lang="en-US" sz="2400" b="1" dirty="0"/>
              <a:t>ABC</a:t>
            </a:r>
          </a:p>
          <a:p>
            <a:pPr marL="0" indent="0">
              <a:buNone/>
            </a:pPr>
            <a:r>
              <a:rPr lang="en-US" sz="2400" dirty="0"/>
              <a:t>Class D and K:  Specific extinguishers for those areas where those hazards present.</a:t>
            </a:r>
          </a:p>
        </p:txBody>
      </p:sp>
      <p:sp>
        <p:nvSpPr>
          <p:cNvPr id="50178" name="Slide Number Placeholder 3">
            <a:extLst>
              <a:ext uri="{FF2B5EF4-FFF2-40B4-BE49-F238E27FC236}">
                <a16:creationId xmlns:a16="http://schemas.microsoft.com/office/drawing/2014/main" id="{7638D1D6-1108-47AE-B338-05D5FA16EB6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EC422CEF-35E9-43FD-A3BC-DB3C7438CF74}" type="slidenum">
              <a:rPr lang="en-US" altLang="en-US" sz="1400" smtClean="0">
                <a:latin typeface="Times New Roman" panose="02020603050405020304" pitchFamily="18" charset="0"/>
              </a:rPr>
              <a:pPr eaLnBrk="0" hangingPunct="0">
                <a:spcBef>
                  <a:spcPct val="0"/>
                </a:spcBef>
                <a:buClrTx/>
                <a:buSzTx/>
                <a:buFontTx/>
                <a:buNone/>
              </a:pPr>
              <a:t>23</a:t>
            </a:fld>
            <a:endParaRPr lang="en-US" altLang="en-US" sz="1400">
              <a:latin typeface="Times New Roman" panose="02020603050405020304" pitchFamily="18" charset="0"/>
            </a:endParaRPr>
          </a:p>
        </p:txBody>
      </p:sp>
      <p:sp>
        <p:nvSpPr>
          <p:cNvPr id="40962" name="Rectangle 2">
            <a:extLst>
              <a:ext uri="{FF2B5EF4-FFF2-40B4-BE49-F238E27FC236}">
                <a16:creationId xmlns:a16="http://schemas.microsoft.com/office/drawing/2014/main" id="{00171C21-4468-461F-A649-5FB6C4AE2130}"/>
              </a:ext>
            </a:extLst>
          </p:cNvPr>
          <p:cNvSpPr>
            <a:spLocks noChangeArrowheads="1"/>
          </p:cNvSpPr>
          <p:nvPr/>
        </p:nvSpPr>
        <p:spPr bwMode="auto">
          <a:xfrm>
            <a:off x="381000" y="352425"/>
            <a:ext cx="9144000" cy="1323975"/>
          </a:xfrm>
          <a:prstGeom prst="rect">
            <a:avLst/>
          </a:prstGeom>
          <a:noFill/>
          <a:ln w="9525">
            <a:noFill/>
            <a:miter lim="800000"/>
            <a:headEnd/>
            <a:tailEnd/>
          </a:ln>
          <a:effectLst/>
        </p:spPr>
        <p:txBody>
          <a:bodyPr lIns="92075" tIns="46038" rIns="92075" bIns="46038">
            <a:spAutoFit/>
          </a:bodyPr>
          <a:lstStyle/>
          <a:p>
            <a:pPr>
              <a:defRPr/>
            </a:pPr>
            <a:r>
              <a:rPr lang="en-US" sz="4000" b="1" dirty="0">
                <a:solidFill>
                  <a:srgbClr val="FFFF00"/>
                </a:solidFill>
                <a:effectLst>
                  <a:outerShdw blurRad="38100" dist="38100" dir="2700000" algn="tl">
                    <a:srgbClr val="000000"/>
                  </a:outerShdw>
                </a:effectLst>
                <a:latin typeface="+mj-lt"/>
              </a:rPr>
              <a:t>Classification of Fires &amp; Extinguishers</a:t>
            </a:r>
          </a:p>
        </p:txBody>
      </p:sp>
      <p:sp>
        <p:nvSpPr>
          <p:cNvPr id="4" name="Isosceles Triangle 3">
            <a:extLst>
              <a:ext uri="{FF2B5EF4-FFF2-40B4-BE49-F238E27FC236}">
                <a16:creationId xmlns:a16="http://schemas.microsoft.com/office/drawing/2014/main" id="{15C56906-E204-49C1-8A14-53650CC6CB0D}"/>
              </a:ext>
            </a:extLst>
          </p:cNvPr>
          <p:cNvSpPr/>
          <p:nvPr/>
        </p:nvSpPr>
        <p:spPr>
          <a:xfrm>
            <a:off x="2189979" y="1957793"/>
            <a:ext cx="457200" cy="457200"/>
          </a:xfrm>
          <a:prstGeom prst="triangle">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A</a:t>
            </a:r>
          </a:p>
        </p:txBody>
      </p:sp>
      <p:sp>
        <p:nvSpPr>
          <p:cNvPr id="8" name="Rectangle 7">
            <a:extLst>
              <a:ext uri="{FF2B5EF4-FFF2-40B4-BE49-F238E27FC236}">
                <a16:creationId xmlns:a16="http://schemas.microsoft.com/office/drawing/2014/main" id="{269C1F94-6878-43F3-B99E-FFA870597CA2}"/>
              </a:ext>
            </a:extLst>
          </p:cNvPr>
          <p:cNvSpPr/>
          <p:nvPr/>
        </p:nvSpPr>
        <p:spPr>
          <a:xfrm>
            <a:off x="2181922" y="2852788"/>
            <a:ext cx="457200" cy="381000"/>
          </a:xfrm>
          <a:prstGeom prst="rect">
            <a:avLst/>
          </a:prstGeom>
          <a:solidFill>
            <a:srgbClr val="FF5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B</a:t>
            </a:r>
            <a:endParaRPr lang="en-US" dirty="0"/>
          </a:p>
        </p:txBody>
      </p:sp>
      <p:sp>
        <p:nvSpPr>
          <p:cNvPr id="11" name="Oval 10">
            <a:extLst>
              <a:ext uri="{FF2B5EF4-FFF2-40B4-BE49-F238E27FC236}">
                <a16:creationId xmlns:a16="http://schemas.microsoft.com/office/drawing/2014/main" id="{A27BBE6D-A71F-432D-98E7-034445F2CF68}"/>
              </a:ext>
            </a:extLst>
          </p:cNvPr>
          <p:cNvSpPr/>
          <p:nvPr/>
        </p:nvSpPr>
        <p:spPr>
          <a:xfrm>
            <a:off x="2181922" y="3652178"/>
            <a:ext cx="558103" cy="609600"/>
          </a:xfrm>
          <a:prstGeom prst="ellipse">
            <a:avLst/>
          </a:prstGeom>
          <a:solidFill>
            <a:srgbClr val="00B0F0"/>
          </a:solidFill>
          <a:ln>
            <a:solidFill>
              <a:srgbClr val="1908F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FFFF00"/>
              </a:buClr>
            </a:pPr>
            <a:r>
              <a:rPr lang="en-US" sz="2400" b="1" dirty="0"/>
              <a:t>C</a:t>
            </a:r>
          </a:p>
        </p:txBody>
      </p:sp>
      <p:sp>
        <p:nvSpPr>
          <p:cNvPr id="2" name="Flowchart: Preparation 1">
            <a:extLst>
              <a:ext uri="{FF2B5EF4-FFF2-40B4-BE49-F238E27FC236}">
                <a16:creationId xmlns:a16="http://schemas.microsoft.com/office/drawing/2014/main" id="{E3EB665A-15B0-4976-A49E-B9043E77505B}"/>
              </a:ext>
            </a:extLst>
          </p:cNvPr>
          <p:cNvSpPr/>
          <p:nvPr/>
        </p:nvSpPr>
        <p:spPr>
          <a:xfrm>
            <a:off x="2189979" y="4491078"/>
            <a:ext cx="603504" cy="505512"/>
          </a:xfrm>
          <a:prstGeom prst="flowChartPreparati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K</a:t>
            </a:r>
            <a:endParaRPr lang="en-US" dirty="0"/>
          </a:p>
        </p:txBody>
      </p:sp>
      <p:sp>
        <p:nvSpPr>
          <p:cNvPr id="12" name="5-Point Star 1">
            <a:extLst>
              <a:ext uri="{FF2B5EF4-FFF2-40B4-BE49-F238E27FC236}">
                <a16:creationId xmlns:a16="http://schemas.microsoft.com/office/drawing/2014/main" id="{E55F1DF0-6AE1-48E2-9E42-A624A448717E}"/>
              </a:ext>
            </a:extLst>
          </p:cNvPr>
          <p:cNvSpPr/>
          <p:nvPr/>
        </p:nvSpPr>
        <p:spPr>
          <a:xfrm>
            <a:off x="2146309" y="5320080"/>
            <a:ext cx="603504" cy="563523"/>
          </a:xfrm>
          <a:prstGeom prst="star5">
            <a:avLst/>
          </a:prstGeom>
          <a:solidFill>
            <a:srgbClr val="FFCC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D</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a:extLst>
              <a:ext uri="{FF2B5EF4-FFF2-40B4-BE49-F238E27FC236}">
                <a16:creationId xmlns:a16="http://schemas.microsoft.com/office/drawing/2014/main" id="{EF636714-F778-4DAD-9B52-CBA980E274E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11C40A12-4140-4FDF-BAFB-AAADA86154F7}" type="slidenum">
              <a:rPr lang="en-US" altLang="en-US" sz="1400" smtClean="0">
                <a:latin typeface="Times New Roman" panose="02020603050405020304" pitchFamily="18" charset="0"/>
              </a:rPr>
              <a:pPr eaLnBrk="0" hangingPunct="0">
                <a:spcBef>
                  <a:spcPct val="0"/>
                </a:spcBef>
                <a:buClrTx/>
                <a:buSzTx/>
                <a:buFontTx/>
                <a:buNone/>
              </a:pPr>
              <a:t>24</a:t>
            </a:fld>
            <a:endParaRPr lang="en-US" altLang="en-US" sz="1400">
              <a:latin typeface="Times New Roman" panose="02020603050405020304" pitchFamily="18" charset="0"/>
            </a:endParaRPr>
          </a:p>
        </p:txBody>
      </p:sp>
      <p:sp>
        <p:nvSpPr>
          <p:cNvPr id="2" name="Rectangle 2">
            <a:extLst>
              <a:ext uri="{FF2B5EF4-FFF2-40B4-BE49-F238E27FC236}">
                <a16:creationId xmlns:a16="http://schemas.microsoft.com/office/drawing/2014/main" id="{32BC065D-DE95-447E-8BF9-E6265C98FBA7}"/>
              </a:ext>
            </a:extLst>
          </p:cNvPr>
          <p:cNvSpPr>
            <a:spLocks noChangeArrowheads="1"/>
          </p:cNvSpPr>
          <p:nvPr/>
        </p:nvSpPr>
        <p:spPr bwMode="auto">
          <a:xfrm>
            <a:off x="409304" y="608174"/>
            <a:ext cx="9144000" cy="838200"/>
          </a:xfrm>
          <a:prstGeom prst="rect">
            <a:avLst/>
          </a:prstGeom>
          <a:noFill/>
          <a:ln w="9525">
            <a:noFill/>
            <a:miter lim="800000"/>
            <a:headEnd/>
            <a:tailEnd/>
          </a:ln>
          <a:effectLst/>
        </p:spPr>
        <p:txBody>
          <a:bodyPr lIns="92075" tIns="46038" rIns="92075" bIns="46038" anchor="b"/>
          <a:lstStyle/>
          <a:p>
            <a:pPr eaLnBrk="1" hangingPunct="1">
              <a:defRPr/>
            </a:pPr>
            <a:r>
              <a:rPr lang="en-US" sz="4000" b="1" dirty="0">
                <a:solidFill>
                  <a:srgbClr val="FFFF00"/>
                </a:solidFill>
                <a:effectLst>
                  <a:outerShdw blurRad="38100" dist="38100" dir="2700000" algn="tl">
                    <a:srgbClr val="000000"/>
                  </a:outerShdw>
                </a:effectLst>
                <a:latin typeface="+mj-lt"/>
              </a:rPr>
              <a:t>Multi-Class Ratings</a:t>
            </a:r>
          </a:p>
        </p:txBody>
      </p:sp>
      <p:sp>
        <p:nvSpPr>
          <p:cNvPr id="58372" name="Rectangle 3">
            <a:extLst>
              <a:ext uri="{FF2B5EF4-FFF2-40B4-BE49-F238E27FC236}">
                <a16:creationId xmlns:a16="http://schemas.microsoft.com/office/drawing/2014/main" id="{10633675-2FA7-4F1E-9D4D-4136601D10B5}"/>
              </a:ext>
            </a:extLst>
          </p:cNvPr>
          <p:cNvSpPr>
            <a:spLocks noChangeArrowheads="1"/>
          </p:cNvSpPr>
          <p:nvPr/>
        </p:nvSpPr>
        <p:spPr bwMode="auto">
          <a:xfrm>
            <a:off x="387002" y="1905000"/>
            <a:ext cx="524250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marL="457200" indent="-457200" eaLnBrk="1" hangingPunct="1">
              <a:spcBef>
                <a:spcPct val="20000"/>
              </a:spcBef>
              <a:buClr>
                <a:schemeClr val="accent1">
                  <a:lumMod val="60000"/>
                  <a:lumOff val="40000"/>
                </a:schemeClr>
              </a:buClr>
              <a:buSzTx/>
              <a:buFont typeface="Wingdings" panose="05000000000000000000" pitchFamily="2" charset="2"/>
              <a:buChar char="ü"/>
            </a:pPr>
            <a:r>
              <a:rPr lang="en-US" altLang="en-US" sz="2200" dirty="0">
                <a:solidFill>
                  <a:srgbClr val="FFFFFF"/>
                </a:solidFill>
                <a:latin typeface="+mj-lt"/>
              </a:rPr>
              <a:t>There are several types of multi-class extinguishers:  A-B,     B-C, or A-B-C. </a:t>
            </a:r>
          </a:p>
          <a:p>
            <a:pPr marL="457200" indent="-457200" eaLnBrk="1" hangingPunct="1">
              <a:spcBef>
                <a:spcPct val="20000"/>
              </a:spcBef>
              <a:buClr>
                <a:schemeClr val="accent1">
                  <a:lumMod val="60000"/>
                  <a:lumOff val="40000"/>
                </a:schemeClr>
              </a:buClr>
              <a:buSzTx/>
              <a:buFont typeface="Wingdings" panose="05000000000000000000" pitchFamily="2" charset="2"/>
              <a:buChar char="ü"/>
            </a:pPr>
            <a:r>
              <a:rPr lang="en-US" altLang="en-US" sz="2200" dirty="0">
                <a:solidFill>
                  <a:srgbClr val="FFFFFF"/>
                </a:solidFill>
                <a:latin typeface="+mj-lt"/>
              </a:rPr>
              <a:t>Be sure the correct extinguisher is provided for the hazards.</a:t>
            </a:r>
          </a:p>
          <a:p>
            <a:pPr marL="457200" indent="-457200" eaLnBrk="1" hangingPunct="1">
              <a:spcBef>
                <a:spcPct val="20000"/>
              </a:spcBef>
              <a:buClr>
                <a:schemeClr val="accent1">
                  <a:lumMod val="60000"/>
                  <a:lumOff val="40000"/>
                </a:schemeClr>
              </a:buClr>
              <a:buSzTx/>
              <a:buFont typeface="Wingdings" panose="05000000000000000000" pitchFamily="2" charset="2"/>
              <a:buChar char="ü"/>
            </a:pPr>
            <a:r>
              <a:rPr lang="en-US" altLang="en-US" sz="2200" dirty="0">
                <a:solidFill>
                  <a:srgbClr val="FFFFFF"/>
                </a:solidFill>
              </a:rPr>
              <a:t> </a:t>
            </a:r>
            <a:r>
              <a:rPr lang="en-US" altLang="en-US" sz="2200" dirty="0">
                <a:solidFill>
                  <a:srgbClr val="FFFFFF"/>
                </a:solidFill>
                <a:latin typeface="+mj-lt"/>
              </a:rPr>
              <a:t>Generally, ABC combinations are used to extinguish a wide variety of fires including Combustibles, Flammable Liquids, and Electrical Fires.</a:t>
            </a:r>
          </a:p>
          <a:p>
            <a:pPr marL="457200" indent="-457200" eaLnBrk="1" hangingPunct="1">
              <a:spcBef>
                <a:spcPct val="20000"/>
              </a:spcBef>
              <a:buClr>
                <a:schemeClr val="accent1">
                  <a:lumMod val="60000"/>
                  <a:lumOff val="40000"/>
                </a:schemeClr>
              </a:buClr>
              <a:buSzTx/>
              <a:buFont typeface="Wingdings" panose="05000000000000000000" pitchFamily="2" charset="2"/>
              <a:buChar char="ü"/>
            </a:pPr>
            <a:endParaRPr lang="en-US" altLang="en-US" sz="2200" dirty="0">
              <a:solidFill>
                <a:srgbClr val="FFFFFF"/>
              </a:solidFill>
              <a:latin typeface="+mj-lt"/>
            </a:endParaRPr>
          </a:p>
        </p:txBody>
      </p:sp>
      <p:sp>
        <p:nvSpPr>
          <p:cNvPr id="58373" name="Rectangle 4">
            <a:extLst>
              <a:ext uri="{FF2B5EF4-FFF2-40B4-BE49-F238E27FC236}">
                <a16:creationId xmlns:a16="http://schemas.microsoft.com/office/drawing/2014/main" id="{97F18F4F-9009-4CC8-923B-B3F2C41E7C34}"/>
              </a:ext>
            </a:extLst>
          </p:cNvPr>
          <p:cNvSpPr>
            <a:spLocks noChangeArrowheads="1"/>
          </p:cNvSpPr>
          <p:nvPr/>
        </p:nvSpPr>
        <p:spPr bwMode="auto">
          <a:xfrm>
            <a:off x="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58374" name="Rectangle 5">
            <a:extLst>
              <a:ext uri="{FF2B5EF4-FFF2-40B4-BE49-F238E27FC236}">
                <a16:creationId xmlns:a16="http://schemas.microsoft.com/office/drawing/2014/main" id="{8FAEE4D5-94E0-453B-97C9-63F9A1ED63C5}"/>
              </a:ext>
            </a:extLst>
          </p:cNvPr>
          <p:cNvSpPr>
            <a:spLocks noChangeArrowheads="1"/>
          </p:cNvSpPr>
          <p:nvPr/>
        </p:nvSpPr>
        <p:spPr bwMode="auto">
          <a:xfrm>
            <a:off x="0" y="2971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pic>
        <p:nvPicPr>
          <p:cNvPr id="58376" name="Picture 1">
            <a:extLst>
              <a:ext uri="{FF2B5EF4-FFF2-40B4-BE49-F238E27FC236}">
                <a16:creationId xmlns:a16="http://schemas.microsoft.com/office/drawing/2014/main" id="{82F67954-6477-4C52-BC88-1D7E8DF8C0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3983" y="1905000"/>
            <a:ext cx="338997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AF419F2-21A5-454F-A59C-A933E7B49576}"/>
              </a:ext>
            </a:extLst>
          </p:cNvPr>
          <p:cNvSpPr/>
          <p:nvPr/>
        </p:nvSpPr>
        <p:spPr>
          <a:xfrm>
            <a:off x="6671828" y="3966681"/>
            <a:ext cx="1432932" cy="1063946"/>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6E9D863-0A5C-4670-B516-3C2EDB47645D}"/>
              </a:ext>
            </a:extLst>
          </p:cNvPr>
          <p:cNvSpPr>
            <a:spLocks noGrp="1" noChangeArrowheads="1"/>
          </p:cNvSpPr>
          <p:nvPr>
            <p:ph type="title"/>
          </p:nvPr>
        </p:nvSpPr>
        <p:spPr>
          <a:xfrm>
            <a:off x="436446" y="838200"/>
            <a:ext cx="8001000" cy="838200"/>
          </a:xfrm>
          <a:noFill/>
        </p:spPr>
        <p:txBody>
          <a:bodyPr/>
          <a:lstStyle/>
          <a:p>
            <a:pPr eaLnBrk="1" hangingPunct="1"/>
            <a:r>
              <a:rPr lang="en-US" altLang="en-US" b="1" dirty="0">
                <a:solidFill>
                  <a:srgbClr val="FFFF00"/>
                </a:solidFill>
              </a:rPr>
              <a:t>Types of Extinguishers</a:t>
            </a:r>
          </a:p>
        </p:txBody>
      </p:sp>
      <p:sp>
        <p:nvSpPr>
          <p:cNvPr id="60419" name="Rectangle 3">
            <a:extLst>
              <a:ext uri="{FF2B5EF4-FFF2-40B4-BE49-F238E27FC236}">
                <a16:creationId xmlns:a16="http://schemas.microsoft.com/office/drawing/2014/main" id="{FA3A8B80-6A08-48E0-B8C5-8FA76023F232}"/>
              </a:ext>
            </a:extLst>
          </p:cNvPr>
          <p:cNvSpPr>
            <a:spLocks noGrp="1" noChangeArrowheads="1"/>
          </p:cNvSpPr>
          <p:nvPr>
            <p:ph idx="1"/>
          </p:nvPr>
        </p:nvSpPr>
        <p:spPr>
          <a:xfrm>
            <a:off x="436446" y="1828800"/>
            <a:ext cx="8402754" cy="3657600"/>
          </a:xfrm>
        </p:spPr>
        <p:txBody>
          <a:bodyPr/>
          <a:lstStyle/>
          <a:p>
            <a:pPr marL="457200" lvl="3" indent="-457200" eaLnBrk="1" hangingPunct="1">
              <a:buClr>
                <a:schemeClr val="accent1">
                  <a:lumMod val="60000"/>
                  <a:lumOff val="40000"/>
                </a:schemeClr>
              </a:buClr>
              <a:buFont typeface="Wingdings" panose="05000000000000000000" pitchFamily="2" charset="2"/>
              <a:buChar char="ü"/>
            </a:pPr>
            <a:r>
              <a:rPr lang="en-US" altLang="en-US" sz="2400" dirty="0">
                <a:solidFill>
                  <a:srgbClr val="FFFFFF"/>
                </a:solidFill>
              </a:rPr>
              <a:t>Multi-Purpose Dry Chemical, a powder (ammonium phosphate)- smothers and breaks down chemical reaction; ABC</a:t>
            </a:r>
          </a:p>
          <a:p>
            <a:pPr marL="457200" lvl="3" indent="-457200" eaLnBrk="1" hangingPunct="1">
              <a:buClr>
                <a:schemeClr val="accent1">
                  <a:lumMod val="60000"/>
                  <a:lumOff val="40000"/>
                </a:schemeClr>
              </a:buClr>
              <a:buFont typeface="Wingdings" panose="05000000000000000000" pitchFamily="2" charset="2"/>
              <a:buChar char="ü"/>
            </a:pPr>
            <a:r>
              <a:rPr lang="en-US" altLang="en-US" sz="2400" dirty="0">
                <a:solidFill>
                  <a:srgbClr val="FFFFFF"/>
                </a:solidFill>
              </a:rPr>
              <a:t>Carbon Dioxide- smothers, cools; B and C</a:t>
            </a:r>
          </a:p>
          <a:p>
            <a:pPr marL="457200" lvl="3" indent="-457200" eaLnBrk="1" hangingPunct="1">
              <a:buClr>
                <a:schemeClr val="accent1">
                  <a:lumMod val="60000"/>
                  <a:lumOff val="40000"/>
                </a:schemeClr>
              </a:buClr>
              <a:buFont typeface="Wingdings" panose="05000000000000000000" pitchFamily="2" charset="2"/>
              <a:buChar char="ü"/>
            </a:pPr>
            <a:r>
              <a:rPr lang="en-US" altLang="en-US" sz="2400" dirty="0">
                <a:solidFill>
                  <a:srgbClr val="FFFFFF"/>
                </a:solidFill>
              </a:rPr>
              <a:t>All Purpose Water- cools; only for Class A</a:t>
            </a:r>
          </a:p>
          <a:p>
            <a:pPr marL="457200" lvl="3" indent="-457200" eaLnBrk="1" hangingPunct="1">
              <a:buClr>
                <a:schemeClr val="accent1">
                  <a:lumMod val="60000"/>
                  <a:lumOff val="40000"/>
                </a:schemeClr>
              </a:buClr>
              <a:buFont typeface="Wingdings" panose="05000000000000000000" pitchFamily="2" charset="2"/>
              <a:buChar char="ü"/>
            </a:pPr>
            <a:r>
              <a:rPr lang="en-US" altLang="en-US" sz="2400" dirty="0">
                <a:solidFill>
                  <a:srgbClr val="FFFFFF"/>
                </a:solidFill>
              </a:rPr>
              <a:t>Wet Mist      Foam-smothers, cools; K</a:t>
            </a:r>
          </a:p>
          <a:p>
            <a:pPr marL="457200" lvl="3" indent="-457200" eaLnBrk="1" hangingPunct="1">
              <a:buClr>
                <a:schemeClr val="accent1">
                  <a:lumMod val="60000"/>
                  <a:lumOff val="40000"/>
                </a:schemeClr>
              </a:buClr>
              <a:buFont typeface="Wingdings" panose="05000000000000000000" pitchFamily="2" charset="2"/>
              <a:buChar char="ü"/>
            </a:pPr>
            <a:r>
              <a:rPr lang="en-US" altLang="en-US" sz="2400" dirty="0">
                <a:solidFill>
                  <a:srgbClr val="FFFFFF"/>
                </a:solidFill>
              </a:rPr>
              <a:t>Dry Chemical, a powder (ex. sodium bicarbonate)-smothers; BC</a:t>
            </a:r>
          </a:p>
          <a:p>
            <a:pPr marL="457200" lvl="3" indent="-457200" eaLnBrk="1" hangingPunct="1">
              <a:buClr>
                <a:schemeClr val="accent1">
                  <a:lumMod val="60000"/>
                  <a:lumOff val="40000"/>
                </a:schemeClr>
              </a:buClr>
              <a:buFont typeface="Wingdings" panose="05000000000000000000" pitchFamily="2" charset="2"/>
              <a:buChar char="ü"/>
            </a:pPr>
            <a:r>
              <a:rPr lang="en-US" altLang="en-US" sz="2400" dirty="0">
                <a:solidFill>
                  <a:srgbClr val="FFFFFF"/>
                </a:solidFill>
              </a:rPr>
              <a:t>Dry Powder (ex. Salt, copper, graphite based)- smothers and absorb heat; D</a:t>
            </a:r>
          </a:p>
        </p:txBody>
      </p:sp>
      <p:sp>
        <p:nvSpPr>
          <p:cNvPr id="60420" name="Slide Number Placeholder 5">
            <a:extLst>
              <a:ext uri="{FF2B5EF4-FFF2-40B4-BE49-F238E27FC236}">
                <a16:creationId xmlns:a16="http://schemas.microsoft.com/office/drawing/2014/main" id="{C034E52D-C887-44E3-A9E3-09AFA4DC8EC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6E0816F4-FB72-46E3-8FB0-CA8CB10D0695}" type="slidenum">
              <a:rPr lang="en-US" altLang="en-US" sz="1400" smtClean="0">
                <a:latin typeface="Times New Roman" panose="02020603050405020304" pitchFamily="18" charset="0"/>
              </a:rPr>
              <a:pPr eaLnBrk="0" hangingPunct="0">
                <a:spcBef>
                  <a:spcPct val="0"/>
                </a:spcBef>
                <a:buClrTx/>
                <a:buSzTx/>
                <a:buFontTx/>
                <a:buNone/>
              </a:pPr>
              <a:t>25</a:t>
            </a:fld>
            <a:endParaRPr lang="en-US" altLang="en-US" sz="1400">
              <a:latin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1B3A5894-8721-4A09-983D-F9BDF2D0E121}"/>
              </a:ext>
            </a:extLst>
          </p:cNvPr>
          <p:cNvCxnSpPr/>
          <p:nvPr/>
        </p:nvCxnSpPr>
        <p:spPr>
          <a:xfrm>
            <a:off x="2286000" y="4267200"/>
            <a:ext cx="3048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BFFE3FD3-012B-427F-9A53-6B5054A7BD00}"/>
              </a:ext>
            </a:extLst>
          </p:cNvPr>
          <p:cNvSpPr>
            <a:spLocks noGrp="1" noChangeArrowheads="1"/>
          </p:cNvSpPr>
          <p:nvPr>
            <p:ph type="title"/>
          </p:nvPr>
        </p:nvSpPr>
        <p:spPr>
          <a:xfrm>
            <a:off x="533400" y="381310"/>
            <a:ext cx="9144000" cy="685800"/>
          </a:xfrm>
          <a:noFill/>
        </p:spPr>
        <p:txBody>
          <a:bodyPr/>
          <a:lstStyle/>
          <a:p>
            <a:pPr eaLnBrk="1" hangingPunct="1"/>
            <a:r>
              <a:rPr lang="en-US" altLang="en-US" b="1" dirty="0">
                <a:solidFill>
                  <a:srgbClr val="FFFF00"/>
                </a:solidFill>
              </a:rPr>
              <a:t>Fire Extinguishers</a:t>
            </a:r>
            <a:r>
              <a:rPr lang="en-US" altLang="en-US" b="1" dirty="0">
                <a:solidFill>
                  <a:schemeClr val="folHlink"/>
                </a:solidFill>
              </a:rPr>
              <a:t> </a:t>
            </a:r>
            <a:r>
              <a:rPr lang="en-US" altLang="en-US" sz="4000" dirty="0"/>
              <a:t> </a:t>
            </a:r>
          </a:p>
        </p:txBody>
      </p:sp>
      <p:sp>
        <p:nvSpPr>
          <p:cNvPr id="9220" name="Rectangle 2">
            <a:extLst>
              <a:ext uri="{FF2B5EF4-FFF2-40B4-BE49-F238E27FC236}">
                <a16:creationId xmlns:a16="http://schemas.microsoft.com/office/drawing/2014/main" id="{E337B71D-233A-480F-A159-3BBC0A3F60E7}"/>
              </a:ext>
            </a:extLst>
          </p:cNvPr>
          <p:cNvSpPr>
            <a:spLocks noGrp="1" noChangeArrowheads="1"/>
          </p:cNvSpPr>
          <p:nvPr>
            <p:ph idx="1"/>
          </p:nvPr>
        </p:nvSpPr>
        <p:spPr>
          <a:xfrm>
            <a:off x="377824" y="2133600"/>
            <a:ext cx="5715000" cy="2590800"/>
          </a:xfrm>
        </p:spPr>
        <p:txBody>
          <a:bodyPr rtlCol="0">
            <a:normAutofit fontScale="85000" lnSpcReduction="20000"/>
          </a:bodyPr>
          <a:lstStyle/>
          <a:p>
            <a:pPr marL="342900" lvl="2" indent="-342900" eaLnBrk="1" fontAlgn="auto" hangingPunct="1">
              <a:spcAft>
                <a:spcPts val="0"/>
              </a:spcAft>
              <a:buClr>
                <a:schemeClr val="accent1">
                  <a:lumMod val="60000"/>
                  <a:lumOff val="40000"/>
                </a:schemeClr>
              </a:buClr>
              <a:buFont typeface="Wingdings" panose="05000000000000000000" pitchFamily="2" charset="2"/>
              <a:buChar char="ü"/>
              <a:defRPr/>
            </a:pPr>
            <a:r>
              <a:rPr lang="en-US" altLang="en-US" sz="2400" dirty="0">
                <a:solidFill>
                  <a:srgbClr val="FFFFFF"/>
                </a:solidFill>
              </a:rPr>
              <a:t>Visually inspected monthly</a:t>
            </a:r>
          </a:p>
          <a:p>
            <a:pPr marL="342900" lvl="2" indent="-342900" eaLnBrk="1" fontAlgn="auto" hangingPunct="1">
              <a:spcAft>
                <a:spcPts val="0"/>
              </a:spcAft>
              <a:buClr>
                <a:schemeClr val="accent1">
                  <a:lumMod val="60000"/>
                  <a:lumOff val="40000"/>
                </a:schemeClr>
              </a:buClr>
              <a:buFont typeface="Wingdings" panose="05000000000000000000" pitchFamily="2" charset="2"/>
              <a:buChar char="ü"/>
              <a:defRPr/>
            </a:pPr>
            <a:r>
              <a:rPr lang="en-US" altLang="en-US" sz="2400" dirty="0">
                <a:solidFill>
                  <a:srgbClr val="FFFFFF"/>
                </a:solidFill>
              </a:rPr>
              <a:t>Maintained annually</a:t>
            </a:r>
          </a:p>
          <a:p>
            <a:pPr marL="342900" lvl="2" indent="-342900" eaLnBrk="1" fontAlgn="auto" hangingPunct="1">
              <a:spcAft>
                <a:spcPts val="0"/>
              </a:spcAft>
              <a:buClr>
                <a:schemeClr val="accent1">
                  <a:lumMod val="60000"/>
                  <a:lumOff val="40000"/>
                </a:schemeClr>
              </a:buClr>
              <a:buFont typeface="Wingdings" panose="05000000000000000000" pitchFamily="2" charset="2"/>
              <a:buChar char="ü"/>
              <a:defRPr/>
            </a:pPr>
            <a:r>
              <a:rPr lang="en-US" altLang="en-US" sz="2400" dirty="0">
                <a:solidFill>
                  <a:srgbClr val="FFFFFF"/>
                </a:solidFill>
              </a:rPr>
              <a:t>Dry Chemical- 6 yr. maintenance /12 yr. hydrostatic test</a:t>
            </a:r>
          </a:p>
          <a:p>
            <a:pPr marL="342900" lvl="2" indent="-342900" eaLnBrk="1" fontAlgn="auto" hangingPunct="1">
              <a:spcAft>
                <a:spcPts val="0"/>
              </a:spcAft>
              <a:buClr>
                <a:schemeClr val="accent1">
                  <a:lumMod val="60000"/>
                  <a:lumOff val="40000"/>
                </a:schemeClr>
              </a:buClr>
              <a:buFont typeface="Wingdings" panose="05000000000000000000" pitchFamily="2" charset="2"/>
              <a:buChar char="ü"/>
              <a:defRPr/>
            </a:pPr>
            <a:r>
              <a:rPr lang="en-US" altLang="en-US" sz="2400" dirty="0">
                <a:solidFill>
                  <a:srgbClr val="FFFFFF"/>
                </a:solidFill>
              </a:rPr>
              <a:t>Carbon Dioxide / Water- 5 yr. maint. /5 yr.  hydrostatic test </a:t>
            </a:r>
          </a:p>
          <a:p>
            <a:pPr marL="342900" lvl="2" indent="-342900" eaLnBrk="1" fontAlgn="auto" hangingPunct="1">
              <a:spcAft>
                <a:spcPts val="0"/>
              </a:spcAft>
              <a:buClr>
                <a:schemeClr val="accent1">
                  <a:lumMod val="60000"/>
                  <a:lumOff val="40000"/>
                </a:schemeClr>
              </a:buClr>
              <a:buFont typeface="Wingdings" panose="05000000000000000000" pitchFamily="2" charset="2"/>
              <a:buChar char="ü"/>
              <a:defRPr/>
            </a:pPr>
            <a:r>
              <a:rPr lang="en-US" altLang="en-US" sz="2400" dirty="0">
                <a:solidFill>
                  <a:srgbClr val="FFFFFF"/>
                </a:solidFill>
              </a:rPr>
              <a:t>Halogenated (IT rooms)- 6/12 yr. cycle</a:t>
            </a:r>
            <a:br>
              <a:rPr lang="en-US" altLang="en-US" sz="2400" dirty="0">
                <a:solidFill>
                  <a:srgbClr val="FFFFFF"/>
                </a:solidFill>
              </a:rPr>
            </a:br>
            <a:endParaRPr lang="en-US" altLang="en-US" sz="2400" dirty="0">
              <a:solidFill>
                <a:srgbClr val="FFFFFF"/>
              </a:solidFill>
            </a:endParaRPr>
          </a:p>
        </p:txBody>
      </p:sp>
      <p:sp>
        <p:nvSpPr>
          <p:cNvPr id="64516" name="Slide Number Placeholder 5">
            <a:extLst>
              <a:ext uri="{FF2B5EF4-FFF2-40B4-BE49-F238E27FC236}">
                <a16:creationId xmlns:a16="http://schemas.microsoft.com/office/drawing/2014/main" id="{F4FAD417-1B76-431A-91AB-67F6A519A72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25B844CD-77DF-4A68-B157-97448CD132A4}" type="slidenum">
              <a:rPr lang="en-US" altLang="en-US" sz="1400" smtClean="0">
                <a:latin typeface="Times New Roman" panose="02020603050405020304" pitchFamily="18" charset="0"/>
              </a:rPr>
              <a:pPr eaLnBrk="0" hangingPunct="0">
                <a:spcBef>
                  <a:spcPct val="0"/>
                </a:spcBef>
                <a:buClrTx/>
                <a:buSzTx/>
                <a:buFontTx/>
                <a:buNone/>
              </a:pPr>
              <a:t>26</a:t>
            </a:fld>
            <a:endParaRPr lang="en-US" altLang="en-US" sz="1400">
              <a:latin typeface="Times New Roman" panose="02020603050405020304" pitchFamily="18" charset="0"/>
            </a:endParaRPr>
          </a:p>
        </p:txBody>
      </p:sp>
      <p:sp>
        <p:nvSpPr>
          <p:cNvPr id="64517" name="Rectangle 5">
            <a:extLst>
              <a:ext uri="{FF2B5EF4-FFF2-40B4-BE49-F238E27FC236}">
                <a16:creationId xmlns:a16="http://schemas.microsoft.com/office/drawing/2014/main" id="{37C3C89A-2DF8-442F-A104-5A2FD9C5864C}"/>
              </a:ext>
            </a:extLst>
          </p:cNvPr>
          <p:cNvSpPr>
            <a:spLocks noChangeArrowheads="1"/>
          </p:cNvSpPr>
          <p:nvPr/>
        </p:nvSpPr>
        <p:spPr bwMode="auto">
          <a:xfrm>
            <a:off x="460375" y="1081010"/>
            <a:ext cx="762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11430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lvl="1" eaLnBrk="1" hangingPunct="1">
              <a:lnSpc>
                <a:spcPct val="90000"/>
              </a:lnSpc>
              <a:spcBef>
                <a:spcPct val="20000"/>
              </a:spcBef>
              <a:buClrTx/>
              <a:buSzTx/>
              <a:buFontTx/>
              <a:buNone/>
            </a:pPr>
            <a:r>
              <a:rPr lang="en-US" altLang="en-US" sz="3200" b="1">
                <a:solidFill>
                  <a:srgbClr val="FFFFFF"/>
                </a:solidFill>
                <a:latin typeface="Times New Roman" panose="02020603050405020304" pitchFamily="18" charset="0"/>
              </a:rPr>
              <a:t>Inspection, Maintenance and Testing</a:t>
            </a:r>
          </a:p>
        </p:txBody>
      </p:sp>
      <p:sp>
        <p:nvSpPr>
          <p:cNvPr id="64519" name="Rectangle 7">
            <a:extLst>
              <a:ext uri="{FF2B5EF4-FFF2-40B4-BE49-F238E27FC236}">
                <a16:creationId xmlns:a16="http://schemas.microsoft.com/office/drawing/2014/main" id="{74896F1C-29DC-4BE1-B508-37DA29B06523}"/>
              </a:ext>
            </a:extLst>
          </p:cNvPr>
          <p:cNvSpPr>
            <a:spLocks noChangeArrowheads="1"/>
          </p:cNvSpPr>
          <p:nvPr/>
        </p:nvSpPr>
        <p:spPr bwMode="auto">
          <a:xfrm>
            <a:off x="387117" y="4876800"/>
            <a:ext cx="5105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200" dirty="0">
                <a:solidFill>
                  <a:srgbClr val="FFFFFF"/>
                </a:solidFill>
                <a:latin typeface="+mj-lt"/>
              </a:rPr>
              <a:t>Fire extinguishers on ECU property are maintained by Facilities Services via the Life Safety Department.</a:t>
            </a:r>
          </a:p>
        </p:txBody>
      </p:sp>
      <p:pic>
        <p:nvPicPr>
          <p:cNvPr id="64520" name="Picture 1">
            <a:extLst>
              <a:ext uri="{FF2B5EF4-FFF2-40B4-BE49-F238E27FC236}">
                <a16:creationId xmlns:a16="http://schemas.microsoft.com/office/drawing/2014/main" id="{D11F0392-506B-4283-8081-0E2266834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25" y="2590800"/>
            <a:ext cx="2835274" cy="378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Box 2">
            <a:extLst>
              <a:ext uri="{FF2B5EF4-FFF2-40B4-BE49-F238E27FC236}">
                <a16:creationId xmlns:a16="http://schemas.microsoft.com/office/drawing/2014/main" id="{02FF5707-7E2D-4529-90A6-14914CB7039F}"/>
              </a:ext>
            </a:extLst>
          </p:cNvPr>
          <p:cNvSpPr txBox="1">
            <a:spLocks noChangeArrowheads="1"/>
          </p:cNvSpPr>
          <p:nvPr/>
        </p:nvSpPr>
        <p:spPr bwMode="auto">
          <a:xfrm>
            <a:off x="6170611" y="2587315"/>
            <a:ext cx="2667000" cy="76944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2200" dirty="0">
                <a:solidFill>
                  <a:schemeClr val="bg1"/>
                </a:solidFill>
                <a:latin typeface="+mj-lt"/>
              </a:rPr>
              <a:t>Annual Inspection Tag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7E8DCA2-EF18-45D6-B3AA-2DEA5D117FBA}"/>
              </a:ext>
            </a:extLst>
          </p:cNvPr>
          <p:cNvSpPr>
            <a:spLocks noGrp="1" noChangeArrowheads="1"/>
          </p:cNvSpPr>
          <p:nvPr>
            <p:ph type="title"/>
          </p:nvPr>
        </p:nvSpPr>
        <p:spPr>
          <a:xfrm>
            <a:off x="228600" y="295275"/>
            <a:ext cx="9144000" cy="1143000"/>
          </a:xfrm>
        </p:spPr>
        <p:txBody>
          <a:bodyPr/>
          <a:lstStyle/>
          <a:p>
            <a:pPr eaLnBrk="1" hangingPunct="1"/>
            <a:r>
              <a:rPr lang="en-US" altLang="en-US" b="1" dirty="0">
                <a:solidFill>
                  <a:srgbClr val="FFFF00"/>
                </a:solidFill>
              </a:rPr>
              <a:t>Partnership with </a:t>
            </a:r>
            <a:r>
              <a:rPr lang="en-US" altLang="en-US" b="1" dirty="0" err="1">
                <a:solidFill>
                  <a:srgbClr val="FFFF00"/>
                </a:solidFill>
              </a:rPr>
              <a:t>GFR</a:t>
            </a:r>
            <a:endParaRPr lang="en-US" altLang="en-US" b="1" dirty="0">
              <a:solidFill>
                <a:srgbClr val="FFFF00"/>
              </a:solidFill>
            </a:endParaRPr>
          </a:p>
        </p:txBody>
      </p:sp>
      <p:sp>
        <p:nvSpPr>
          <p:cNvPr id="66563" name="Rectangle 3">
            <a:extLst>
              <a:ext uri="{FF2B5EF4-FFF2-40B4-BE49-F238E27FC236}">
                <a16:creationId xmlns:a16="http://schemas.microsoft.com/office/drawing/2014/main" id="{C2AC3800-FE11-44C7-BA82-275808CC98F9}"/>
              </a:ext>
            </a:extLst>
          </p:cNvPr>
          <p:cNvSpPr>
            <a:spLocks noGrp="1" noChangeArrowheads="1"/>
          </p:cNvSpPr>
          <p:nvPr>
            <p:ph idx="1"/>
          </p:nvPr>
        </p:nvSpPr>
        <p:spPr>
          <a:xfrm>
            <a:off x="115229" y="1600200"/>
            <a:ext cx="4648200" cy="4114800"/>
          </a:xfrm>
        </p:spPr>
        <p:txBody>
          <a:bodyPr/>
          <a:lstStyle/>
          <a:p>
            <a:pPr marL="0" indent="0" eaLnBrk="1" hangingPunct="1">
              <a:buClr>
                <a:schemeClr val="accent1">
                  <a:lumMod val="60000"/>
                  <a:lumOff val="40000"/>
                </a:schemeClr>
              </a:buClr>
              <a:buNone/>
            </a:pPr>
            <a:r>
              <a:rPr lang="en-US" altLang="en-US" sz="2200" dirty="0">
                <a:solidFill>
                  <a:srgbClr val="FFFFFF"/>
                </a:solidFill>
              </a:rPr>
              <a:t>Greenville Fire &amp; Rescue:</a:t>
            </a:r>
          </a:p>
          <a:p>
            <a:pPr lvl="1"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Pre-fire planning.</a:t>
            </a:r>
          </a:p>
          <a:p>
            <a:pPr lvl="1"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Campus building surveys.</a:t>
            </a:r>
          </a:p>
          <a:p>
            <a:pPr lvl="1"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Training / Education.</a:t>
            </a:r>
          </a:p>
          <a:p>
            <a:pPr marL="0" indent="0" eaLnBrk="1" hangingPunct="1">
              <a:buClr>
                <a:schemeClr val="accent1">
                  <a:lumMod val="60000"/>
                  <a:lumOff val="40000"/>
                </a:schemeClr>
              </a:buClr>
              <a:buNone/>
            </a:pPr>
            <a:r>
              <a:rPr lang="en-US" altLang="en-US" sz="2200" dirty="0">
                <a:solidFill>
                  <a:srgbClr val="FFFFFF"/>
                </a:solidFill>
              </a:rPr>
              <a:t>Authority having jurisdiction is the State Dept. of Insurance, Office of State Fire Marshal.</a:t>
            </a:r>
          </a:p>
          <a:p>
            <a:pPr lvl="1"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Conduct annual inspections for fire and life safety compliance.</a:t>
            </a:r>
          </a:p>
        </p:txBody>
      </p:sp>
      <p:sp>
        <p:nvSpPr>
          <p:cNvPr id="66564" name="Slide Number Placeholder 5">
            <a:extLst>
              <a:ext uri="{FF2B5EF4-FFF2-40B4-BE49-F238E27FC236}">
                <a16:creationId xmlns:a16="http://schemas.microsoft.com/office/drawing/2014/main" id="{70F5F10F-EF9B-473D-B8DA-A3AA7F38E05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C985F56A-D7B7-4BC3-BFBC-4BDD1365AA91}" type="slidenum">
              <a:rPr lang="en-US" altLang="en-US" sz="1400" smtClean="0">
                <a:latin typeface="Times New Roman" panose="02020603050405020304" pitchFamily="18" charset="0"/>
              </a:rPr>
              <a:pPr eaLnBrk="0" hangingPunct="0">
                <a:spcBef>
                  <a:spcPct val="0"/>
                </a:spcBef>
                <a:buClrTx/>
                <a:buSzTx/>
                <a:buFontTx/>
                <a:buNone/>
              </a:pPr>
              <a:t>27</a:t>
            </a:fld>
            <a:endParaRPr lang="en-US" altLang="en-US" sz="1400">
              <a:latin typeface="Times New Roman" panose="02020603050405020304" pitchFamily="18" charset="0"/>
            </a:endParaRPr>
          </a:p>
        </p:txBody>
      </p:sp>
      <p:pic>
        <p:nvPicPr>
          <p:cNvPr id="66565" name="Picture 1">
            <a:extLst>
              <a:ext uri="{FF2B5EF4-FFF2-40B4-BE49-F238E27FC236}">
                <a16:creationId xmlns:a16="http://schemas.microsoft.com/office/drawing/2014/main" id="{DAB646B7-6EA3-4A16-A5F8-6BB1831C77D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500"/>
                    </a14:imgEffect>
                    <a14:imgEffect>
                      <a14:saturation sat="95000"/>
                    </a14:imgEffect>
                  </a14:imgLayer>
                </a14:imgProps>
              </a:ext>
              <a:ext uri="{28A0092B-C50C-407E-A947-70E740481C1C}">
                <a14:useLocalDpi xmlns:a14="http://schemas.microsoft.com/office/drawing/2010/main" val="0"/>
              </a:ext>
            </a:extLst>
          </a:blip>
          <a:srcRect/>
          <a:stretch>
            <a:fillRect/>
          </a:stretch>
        </p:blipFill>
        <p:spPr bwMode="auto">
          <a:xfrm>
            <a:off x="4701478" y="1600200"/>
            <a:ext cx="4368800" cy="3276600"/>
          </a:xfrm>
          <a:prstGeom prst="rect">
            <a:avLst/>
          </a:prstGeom>
          <a:noFill/>
          <a:ln>
            <a:noFill/>
          </a:ln>
          <a:effectLst>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2CC11C8-990D-423C-AAEF-A03082A3FC58}"/>
              </a:ext>
            </a:extLst>
          </p:cNvPr>
          <p:cNvSpPr>
            <a:spLocks noGrp="1" noChangeArrowheads="1"/>
          </p:cNvSpPr>
          <p:nvPr>
            <p:ph type="title"/>
          </p:nvPr>
        </p:nvSpPr>
        <p:spPr>
          <a:xfrm>
            <a:off x="360943" y="493713"/>
            <a:ext cx="7772400" cy="762000"/>
          </a:xfrm>
          <a:noFill/>
        </p:spPr>
        <p:txBody>
          <a:bodyPr/>
          <a:lstStyle/>
          <a:p>
            <a:pPr eaLnBrk="1" hangingPunct="1"/>
            <a:r>
              <a:rPr lang="en-US" altLang="en-US" sz="3800" b="1" dirty="0">
                <a:solidFill>
                  <a:srgbClr val="FFFF00"/>
                </a:solidFill>
              </a:rPr>
              <a:t>Questions to ask yourself?</a:t>
            </a:r>
          </a:p>
        </p:txBody>
      </p:sp>
      <p:sp>
        <p:nvSpPr>
          <p:cNvPr id="100355" name="Rectangle 3">
            <a:extLst>
              <a:ext uri="{FF2B5EF4-FFF2-40B4-BE49-F238E27FC236}">
                <a16:creationId xmlns:a16="http://schemas.microsoft.com/office/drawing/2014/main" id="{5E94CD4F-68AD-4F7D-B90A-DC4AFF16118C}"/>
              </a:ext>
            </a:extLst>
          </p:cNvPr>
          <p:cNvSpPr>
            <a:spLocks noGrp="1" noChangeArrowheads="1"/>
          </p:cNvSpPr>
          <p:nvPr>
            <p:ph type="body" sz="half" idx="2"/>
          </p:nvPr>
        </p:nvSpPr>
        <p:spPr>
          <a:xfrm>
            <a:off x="2743200" y="1447800"/>
            <a:ext cx="6172200" cy="4876800"/>
          </a:xfrm>
        </p:spPr>
        <p:txBody>
          <a:bodyPr rtlCol="0">
            <a:normAutofit lnSpcReduction="10000"/>
          </a:bodyPr>
          <a:lstStyle/>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Where is the nearest fire alarm pull station?</a:t>
            </a:r>
          </a:p>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Where is the nearest fire extinguisher?</a:t>
            </a:r>
          </a:p>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Where are the primary and secondary exits?</a:t>
            </a:r>
          </a:p>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Where are the primary and secondary designated meeting locations?</a:t>
            </a:r>
          </a:p>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Where is the emergency procedures manual?</a:t>
            </a:r>
          </a:p>
          <a:p>
            <a:pPr eaLnBrk="1" fontAlgn="auto" hangingPunct="1">
              <a:spcAft>
                <a:spcPts val="0"/>
              </a:spcAft>
              <a:buClr>
                <a:schemeClr val="accent1">
                  <a:lumMod val="60000"/>
                  <a:lumOff val="40000"/>
                </a:schemeClr>
              </a:buClr>
              <a:buFont typeface="Wingdings" panose="05000000000000000000" pitchFamily="2" charset="2"/>
              <a:buChar char=""/>
              <a:defRPr/>
            </a:pPr>
            <a:r>
              <a:rPr lang="en-US" altLang="en-US" sz="2400" dirty="0">
                <a:solidFill>
                  <a:srgbClr val="FFFFFF"/>
                </a:solidFill>
              </a:rPr>
              <a:t>What is your specific role in patient evacuation and emergency equipment shut-off?</a:t>
            </a:r>
          </a:p>
        </p:txBody>
      </p:sp>
      <p:sp>
        <p:nvSpPr>
          <p:cNvPr id="67588" name="Slide Number Placeholder 6">
            <a:extLst>
              <a:ext uri="{FF2B5EF4-FFF2-40B4-BE49-F238E27FC236}">
                <a16:creationId xmlns:a16="http://schemas.microsoft.com/office/drawing/2014/main" id="{4BFB4757-462A-4E9C-A760-88DC990B6F1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FBE2D791-5E34-4E5E-BC65-2326B8FF2EB0}" type="slidenum">
              <a:rPr lang="en-US" altLang="en-US" sz="1400" smtClean="0">
                <a:latin typeface="Times New Roman" panose="02020603050405020304" pitchFamily="18" charset="0"/>
              </a:rPr>
              <a:pPr eaLnBrk="0" hangingPunct="0">
                <a:spcBef>
                  <a:spcPct val="0"/>
                </a:spcBef>
                <a:buClrTx/>
                <a:buSzTx/>
                <a:buFontTx/>
                <a:buNone/>
              </a:pPr>
              <a:t>28</a:t>
            </a:fld>
            <a:endParaRPr lang="en-US" altLang="en-US" sz="1400">
              <a:latin typeface="Times New Roman" panose="02020603050405020304" pitchFamily="18" charset="0"/>
            </a:endParaRPr>
          </a:p>
        </p:txBody>
      </p:sp>
      <p:pic>
        <p:nvPicPr>
          <p:cNvPr id="100356" name="Picture 4">
            <a:extLst>
              <a:ext uri="{FF2B5EF4-FFF2-40B4-BE49-F238E27FC236}">
                <a16:creationId xmlns:a16="http://schemas.microsoft.com/office/drawing/2014/main" id="{340EE266-6E19-41B5-9FB8-15DEA352958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1600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150F6ED-3761-4739-BAF2-091CD2C3C2C6}"/>
              </a:ext>
            </a:extLst>
          </p:cNvPr>
          <p:cNvSpPr>
            <a:spLocks noGrp="1" noChangeArrowheads="1"/>
          </p:cNvSpPr>
          <p:nvPr>
            <p:ph type="title"/>
          </p:nvPr>
        </p:nvSpPr>
        <p:spPr>
          <a:xfrm>
            <a:off x="245327" y="707328"/>
            <a:ext cx="7772400" cy="990600"/>
          </a:xfrm>
          <a:noFill/>
        </p:spPr>
        <p:txBody>
          <a:bodyPr/>
          <a:lstStyle/>
          <a:p>
            <a:pPr eaLnBrk="1" hangingPunct="1"/>
            <a:r>
              <a:rPr lang="en-US" altLang="en-US" b="1" dirty="0">
                <a:solidFill>
                  <a:srgbClr val="FFFF00"/>
                </a:solidFill>
              </a:rPr>
              <a:t>Questions and Comments</a:t>
            </a:r>
          </a:p>
        </p:txBody>
      </p:sp>
      <p:sp>
        <p:nvSpPr>
          <p:cNvPr id="36868" name="Rectangle 3">
            <a:extLst>
              <a:ext uri="{FF2B5EF4-FFF2-40B4-BE49-F238E27FC236}">
                <a16:creationId xmlns:a16="http://schemas.microsoft.com/office/drawing/2014/main" id="{B8771FA1-8D98-4500-8ADD-996537561E17}"/>
              </a:ext>
            </a:extLst>
          </p:cNvPr>
          <p:cNvSpPr>
            <a:spLocks noGrp="1" noChangeArrowheads="1"/>
          </p:cNvSpPr>
          <p:nvPr>
            <p:ph type="body" sz="half" idx="2"/>
          </p:nvPr>
        </p:nvSpPr>
        <p:spPr>
          <a:xfrm>
            <a:off x="228600" y="1831975"/>
            <a:ext cx="8382000" cy="3923603"/>
          </a:xfrm>
        </p:spPr>
        <p:txBody>
          <a:bodyPr rtlCol="0">
            <a:normAutofit/>
          </a:bodyPr>
          <a:lstStyle/>
          <a:p>
            <a:pPr marL="0" indent="0" algn="ctr" eaLnBrk="1" fontAlgn="auto" hangingPunct="1">
              <a:spcAft>
                <a:spcPts val="0"/>
              </a:spcAft>
              <a:buClr>
                <a:srgbClr val="FF0000"/>
              </a:buClr>
              <a:buNone/>
              <a:defRPr/>
            </a:pPr>
            <a:r>
              <a:rPr lang="en-US" altLang="en-US" sz="2200" dirty="0">
                <a:solidFill>
                  <a:srgbClr val="FFFFFF"/>
                </a:solidFill>
              </a:rPr>
              <a:t>Office of Environmental Health and Safety - 328-6166 or</a:t>
            </a:r>
          </a:p>
          <a:p>
            <a:pPr marL="0" indent="0" algn="ctr" eaLnBrk="1" fontAlgn="auto" hangingPunct="1">
              <a:spcAft>
                <a:spcPts val="0"/>
              </a:spcAft>
              <a:buClr>
                <a:srgbClr val="FF0000"/>
              </a:buClr>
              <a:buNone/>
              <a:defRPr/>
            </a:pPr>
            <a:r>
              <a:rPr lang="en-US" altLang="en-US" sz="2200" dirty="0">
                <a:solidFill>
                  <a:srgbClr val="FFFFFF"/>
                </a:solidFill>
              </a:rPr>
              <a:t>    </a:t>
            </a:r>
            <a:r>
              <a:rPr lang="en-US" altLang="en-US" sz="2200" dirty="0">
                <a:solidFill>
                  <a:srgbClr val="FFFFFF"/>
                </a:solidFill>
                <a:hlinkClick r:id="rId3"/>
              </a:rPr>
              <a:t>safety@ecu.edu</a:t>
            </a:r>
            <a:endParaRPr lang="en-US" altLang="en-US" sz="2200" dirty="0">
              <a:solidFill>
                <a:srgbClr val="FFFFFF"/>
              </a:solidFill>
            </a:endParaRPr>
          </a:p>
          <a:p>
            <a:pPr marL="0" indent="0" algn="ctr" eaLnBrk="1" fontAlgn="auto" hangingPunct="1">
              <a:spcAft>
                <a:spcPts val="0"/>
              </a:spcAft>
              <a:buClr>
                <a:srgbClr val="FF0000"/>
              </a:buClr>
              <a:buNone/>
              <a:defRPr/>
            </a:pPr>
            <a:r>
              <a:rPr lang="en-US" altLang="en-US" sz="2200" dirty="0">
                <a:solidFill>
                  <a:srgbClr val="FFFFFF"/>
                </a:solidFill>
              </a:rPr>
              <a:t>Office of Radiation and Biological Safety – 744-2070</a:t>
            </a:r>
          </a:p>
          <a:p>
            <a:pPr marL="0" indent="0" algn="ctr" eaLnBrk="1" fontAlgn="auto" hangingPunct="1">
              <a:spcAft>
                <a:spcPts val="0"/>
              </a:spcAft>
              <a:buClr>
                <a:srgbClr val="FF0000"/>
              </a:buClr>
              <a:buNone/>
              <a:defRPr/>
            </a:pPr>
            <a:r>
              <a:rPr lang="en-US" altLang="en-US" sz="2200" dirty="0">
                <a:solidFill>
                  <a:srgbClr val="FFFFFF"/>
                </a:solidFill>
              </a:rPr>
              <a:t>ECU Police – 328-6787 East Campus</a:t>
            </a:r>
          </a:p>
          <a:p>
            <a:pPr marL="0" indent="0" algn="ctr" eaLnBrk="1" fontAlgn="auto" hangingPunct="1">
              <a:spcAft>
                <a:spcPts val="0"/>
              </a:spcAft>
              <a:buClr>
                <a:srgbClr val="FF0000"/>
              </a:buClr>
              <a:buNone/>
              <a:defRPr/>
            </a:pPr>
            <a:r>
              <a:rPr lang="en-US" altLang="en-US" sz="2200" dirty="0">
                <a:solidFill>
                  <a:srgbClr val="FFFFFF"/>
                </a:solidFill>
              </a:rPr>
              <a:t>ECU Police – 744-2246  HSC Campus</a:t>
            </a:r>
          </a:p>
        </p:txBody>
      </p:sp>
      <p:sp>
        <p:nvSpPr>
          <p:cNvPr id="69636" name="Slide Number Placeholder 6">
            <a:extLst>
              <a:ext uri="{FF2B5EF4-FFF2-40B4-BE49-F238E27FC236}">
                <a16:creationId xmlns:a16="http://schemas.microsoft.com/office/drawing/2014/main" id="{C11BAE12-614E-4FDB-83D5-A6D98513167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B628C9A6-E45F-4F42-AA98-E362D2F67DF7}" type="slidenum">
              <a:rPr lang="en-US" altLang="en-US" sz="1400" smtClean="0">
                <a:latin typeface="Times New Roman" panose="02020603050405020304" pitchFamily="18" charset="0"/>
              </a:rPr>
              <a:pPr eaLnBrk="0" hangingPunct="0">
                <a:spcBef>
                  <a:spcPct val="0"/>
                </a:spcBef>
                <a:buClrTx/>
                <a:buSzTx/>
                <a:buFontTx/>
                <a:buNone/>
              </a:pPr>
              <a:t>29</a:t>
            </a:fld>
            <a:endParaRPr lang="en-US" altLang="en-US" sz="14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a:extLst>
              <a:ext uri="{FF2B5EF4-FFF2-40B4-BE49-F238E27FC236}">
                <a16:creationId xmlns:a16="http://schemas.microsoft.com/office/drawing/2014/main" id="{75533EA7-728F-420B-B993-8981CAFA8137}"/>
              </a:ext>
            </a:extLst>
          </p:cNvPr>
          <p:cNvSpPr>
            <a:spLocks noGrp="1" noChangeArrowheads="1"/>
          </p:cNvSpPr>
          <p:nvPr>
            <p:ph type="title"/>
          </p:nvPr>
        </p:nvSpPr>
        <p:spPr>
          <a:xfrm>
            <a:off x="699103" y="363537"/>
            <a:ext cx="7056437" cy="1400175"/>
          </a:xfrm>
        </p:spPr>
        <p:txBody>
          <a:bodyPr/>
          <a:lstStyle/>
          <a:p>
            <a:pPr eaLnBrk="1" hangingPunct="1"/>
            <a:r>
              <a:rPr lang="en-US" altLang="en-US" dirty="0">
                <a:solidFill>
                  <a:srgbClr val="FFFF00"/>
                </a:solidFill>
              </a:rPr>
              <a:t>ECU Policy</a:t>
            </a:r>
            <a:r>
              <a:rPr lang="en-US" altLang="en-US" dirty="0"/>
              <a:t> </a:t>
            </a:r>
          </a:p>
        </p:txBody>
      </p:sp>
      <p:sp>
        <p:nvSpPr>
          <p:cNvPr id="12291" name="Rectangle 1027">
            <a:extLst>
              <a:ext uri="{FF2B5EF4-FFF2-40B4-BE49-F238E27FC236}">
                <a16:creationId xmlns:a16="http://schemas.microsoft.com/office/drawing/2014/main" id="{E737BC76-DCF0-40A4-AE0C-A4E72600D956}"/>
              </a:ext>
            </a:extLst>
          </p:cNvPr>
          <p:cNvSpPr>
            <a:spLocks noGrp="1" noChangeArrowheads="1"/>
          </p:cNvSpPr>
          <p:nvPr>
            <p:ph idx="1"/>
          </p:nvPr>
        </p:nvSpPr>
        <p:spPr>
          <a:xfrm>
            <a:off x="1054100" y="1600200"/>
            <a:ext cx="6711950" cy="4195762"/>
          </a:xfrm>
        </p:spPr>
        <p:txBody>
          <a:bodyPr/>
          <a:lstStyle/>
          <a:p>
            <a:pPr eaLnBrk="1" hangingPunct="1">
              <a:lnSpc>
                <a:spcPct val="80000"/>
              </a:lnSpc>
              <a:buFontTx/>
              <a:buNone/>
            </a:pPr>
            <a:r>
              <a:rPr lang="en-US" altLang="en-US" sz="2800" dirty="0">
                <a:solidFill>
                  <a:schemeClr val="tx2"/>
                </a:solidFill>
              </a:rPr>
              <a:t>	</a:t>
            </a:r>
            <a:r>
              <a:rPr lang="en-US" altLang="en-US" sz="2800" b="1" u="sng" dirty="0">
                <a:solidFill>
                  <a:schemeClr val="tx2"/>
                </a:solidFill>
              </a:rPr>
              <a:t>EVACUATE IMMEDIATELY!</a:t>
            </a:r>
          </a:p>
          <a:p>
            <a:pPr eaLnBrk="1" hangingPunct="1">
              <a:lnSpc>
                <a:spcPct val="80000"/>
              </a:lnSpc>
              <a:buFontTx/>
              <a:buNone/>
            </a:pPr>
            <a:endParaRPr lang="en-US" altLang="en-US" sz="2800" dirty="0">
              <a:solidFill>
                <a:schemeClr val="tx2"/>
              </a:solidFill>
            </a:endParaRPr>
          </a:p>
          <a:p>
            <a:pPr eaLnBrk="1" hangingPunct="1">
              <a:lnSpc>
                <a:spcPct val="80000"/>
              </a:lnSpc>
              <a:buFontTx/>
              <a:buNone/>
            </a:pPr>
            <a:r>
              <a:rPr lang="en-US" altLang="en-US" sz="2800" dirty="0">
                <a:solidFill>
                  <a:srgbClr val="FFFFFF"/>
                </a:solidFill>
              </a:rPr>
              <a:t>	Regardless of the internal policies that may have been in place previously, current University policy is to evacuate the area where a fire occurs regardless of the amount or cost of equipment that may be lost.  </a:t>
            </a:r>
            <a:endParaRPr lang="en-US" altLang="en-US" dirty="0">
              <a:solidFill>
                <a:srgbClr val="FFFFFF"/>
              </a:solidFill>
            </a:endParaRPr>
          </a:p>
        </p:txBody>
      </p:sp>
      <p:sp>
        <p:nvSpPr>
          <p:cNvPr id="12292" name="Slide Number Placeholder 5">
            <a:extLst>
              <a:ext uri="{FF2B5EF4-FFF2-40B4-BE49-F238E27FC236}">
                <a16:creationId xmlns:a16="http://schemas.microsoft.com/office/drawing/2014/main" id="{03F5A0BB-AD9C-4267-B607-3CB36C4A89D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D7385B08-588D-4B22-9384-DA3DC1633295}" type="slidenum">
              <a:rPr lang="en-US" altLang="en-US" sz="1400" smtClean="0">
                <a:latin typeface="Times New Roman" panose="02020603050405020304" pitchFamily="18" charset="0"/>
              </a:rPr>
              <a:pPr eaLnBrk="0" hangingPunct="0">
                <a:spcBef>
                  <a:spcPct val="0"/>
                </a:spcBef>
                <a:buClrTx/>
                <a:buSzTx/>
                <a:buFontTx/>
                <a:buNone/>
              </a:pPr>
              <a:t>3</a:t>
            </a:fld>
            <a:endParaRPr lang="en-US" altLang="en-US" sz="14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B0DD1D0-6FD6-483D-A644-DF18D74C4587}"/>
              </a:ext>
            </a:extLst>
          </p:cNvPr>
          <p:cNvSpPr>
            <a:spLocks noGrp="1" noChangeArrowheads="1"/>
          </p:cNvSpPr>
          <p:nvPr>
            <p:ph type="title"/>
          </p:nvPr>
        </p:nvSpPr>
        <p:spPr>
          <a:xfrm>
            <a:off x="482601" y="838200"/>
            <a:ext cx="7056437" cy="919162"/>
          </a:xfrm>
        </p:spPr>
        <p:txBody>
          <a:bodyPr/>
          <a:lstStyle/>
          <a:p>
            <a:pPr algn="ctr" eaLnBrk="1" hangingPunct="1"/>
            <a:r>
              <a:rPr lang="en-US" altLang="en-US" b="1" dirty="0">
                <a:solidFill>
                  <a:srgbClr val="FFFF00"/>
                </a:solidFill>
              </a:rPr>
              <a:t>Quiz</a:t>
            </a:r>
          </a:p>
        </p:txBody>
      </p:sp>
      <p:sp>
        <p:nvSpPr>
          <p:cNvPr id="71683" name="Rectangle 3">
            <a:extLst>
              <a:ext uri="{FF2B5EF4-FFF2-40B4-BE49-F238E27FC236}">
                <a16:creationId xmlns:a16="http://schemas.microsoft.com/office/drawing/2014/main" id="{A2315EBE-6BD7-4667-9FF6-FD045E674884}"/>
              </a:ext>
            </a:extLst>
          </p:cNvPr>
          <p:cNvSpPr>
            <a:spLocks noGrp="1" noChangeArrowheads="1"/>
          </p:cNvSpPr>
          <p:nvPr>
            <p:ph idx="1"/>
          </p:nvPr>
        </p:nvSpPr>
        <p:spPr/>
        <p:txBody>
          <a:bodyPr/>
          <a:lstStyle/>
          <a:p>
            <a:pPr marL="0" indent="0" algn="ctr" eaLnBrk="1" hangingPunct="1">
              <a:lnSpc>
                <a:spcPct val="90000"/>
              </a:lnSpc>
              <a:buClr>
                <a:schemeClr val="tx2"/>
              </a:buClr>
              <a:buSzPct val="75000"/>
              <a:buNone/>
            </a:pPr>
            <a:r>
              <a:rPr lang="en-US" altLang="en-US" sz="2200" dirty="0">
                <a:solidFill>
                  <a:srgbClr val="FFFFFF"/>
                </a:solidFill>
              </a:rPr>
              <a:t>In order to receive credit for this training, you must complete the</a:t>
            </a:r>
            <a:br>
              <a:rPr lang="en-US" altLang="en-US" sz="2200" dirty="0">
                <a:solidFill>
                  <a:srgbClr val="FFFFFF"/>
                </a:solidFill>
              </a:rPr>
            </a:br>
            <a:br>
              <a:rPr lang="en-US" altLang="en-US" sz="2200" dirty="0">
                <a:solidFill>
                  <a:srgbClr val="FFFFFF"/>
                </a:solidFill>
              </a:rPr>
            </a:br>
            <a:r>
              <a:rPr lang="en-US" altLang="en-US" sz="2200" dirty="0"/>
              <a:t> </a:t>
            </a:r>
            <a:r>
              <a:rPr lang="en-US" altLang="en-US" sz="2200" b="1" dirty="0">
                <a:solidFill>
                  <a:srgbClr val="FF0000"/>
                </a:solidFill>
                <a:hlinkClick r:id="rId2"/>
              </a:rPr>
              <a:t>QUIZ</a:t>
            </a:r>
            <a:r>
              <a:rPr lang="en-US" altLang="en-US" sz="2200" dirty="0"/>
              <a:t>.</a:t>
            </a:r>
            <a:br>
              <a:rPr lang="en-US" altLang="en-US" sz="2200" dirty="0"/>
            </a:br>
            <a:endParaRPr lang="en-US" altLang="en-US" sz="2200" dirty="0"/>
          </a:p>
          <a:p>
            <a:pPr marL="0" indent="0" algn="ctr" eaLnBrk="1" hangingPunct="1">
              <a:lnSpc>
                <a:spcPct val="90000"/>
              </a:lnSpc>
              <a:buClr>
                <a:schemeClr val="tx2"/>
              </a:buClr>
              <a:buSzPct val="75000"/>
              <a:buNone/>
            </a:pPr>
            <a:r>
              <a:rPr lang="en-US" altLang="en-US" sz="2200" dirty="0">
                <a:solidFill>
                  <a:srgbClr val="FFFFFF"/>
                </a:solidFill>
              </a:rPr>
              <a:t>You will be sent confirmation via email.</a:t>
            </a:r>
          </a:p>
          <a:p>
            <a:pPr marL="0" indent="0" algn="ctr" eaLnBrk="1" hangingPunct="1">
              <a:buNone/>
            </a:pPr>
            <a:endParaRPr lang="en-US" altLang="en-US" sz="2200" dirty="0">
              <a:solidFill>
                <a:srgbClr val="FFFFFF"/>
              </a:solidFill>
            </a:endParaRPr>
          </a:p>
        </p:txBody>
      </p:sp>
      <p:sp>
        <p:nvSpPr>
          <p:cNvPr id="71684" name="Slide Number Placeholder 5">
            <a:extLst>
              <a:ext uri="{FF2B5EF4-FFF2-40B4-BE49-F238E27FC236}">
                <a16:creationId xmlns:a16="http://schemas.microsoft.com/office/drawing/2014/main" id="{B3E3F1A8-7B08-405D-A38F-FFC9A70F076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AF8A71BD-BB0D-45BC-A3B0-418D7327A74D}" type="slidenum">
              <a:rPr lang="en-US" altLang="en-US" sz="1400" smtClean="0">
                <a:latin typeface="Times New Roman" panose="02020603050405020304" pitchFamily="18" charset="0"/>
              </a:rPr>
              <a:pPr eaLnBrk="0" hangingPunct="0">
                <a:spcBef>
                  <a:spcPct val="0"/>
                </a:spcBef>
                <a:buClrTx/>
                <a:buSzTx/>
                <a:buFontTx/>
                <a:buNone/>
              </a:pPr>
              <a:t>30</a:t>
            </a:fld>
            <a:endParaRPr lang="en-US" altLang="en-US" sz="14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C6FBF3D-43D3-4B75-BC9F-612F9CF9120E}"/>
              </a:ext>
            </a:extLst>
          </p:cNvPr>
          <p:cNvSpPr>
            <a:spLocks noGrp="1" noChangeArrowheads="1"/>
          </p:cNvSpPr>
          <p:nvPr>
            <p:ph type="title"/>
          </p:nvPr>
        </p:nvSpPr>
        <p:spPr>
          <a:xfrm>
            <a:off x="0" y="457200"/>
            <a:ext cx="8637587" cy="1431925"/>
          </a:xfrm>
          <a:noFill/>
        </p:spPr>
        <p:txBody>
          <a:bodyPr/>
          <a:lstStyle/>
          <a:p>
            <a:pPr algn="ctr" eaLnBrk="1" hangingPunct="1"/>
            <a:r>
              <a:rPr lang="en-US" altLang="en-US" sz="3700" b="1" dirty="0">
                <a:solidFill>
                  <a:srgbClr val="FFFF00"/>
                </a:solidFill>
              </a:rPr>
              <a:t>There Is A Fire:</a:t>
            </a:r>
            <a:br>
              <a:rPr lang="en-US" altLang="en-US" sz="3700" b="1" dirty="0">
                <a:solidFill>
                  <a:srgbClr val="FFFF00"/>
                </a:solidFill>
              </a:rPr>
            </a:br>
            <a:r>
              <a:rPr lang="en-US" altLang="en-US" sz="3700" b="1" dirty="0">
                <a:solidFill>
                  <a:srgbClr val="FFFF00"/>
                </a:solidFill>
              </a:rPr>
              <a:t> What Do I Do?</a:t>
            </a:r>
          </a:p>
        </p:txBody>
      </p:sp>
      <p:sp>
        <p:nvSpPr>
          <p:cNvPr id="14340" name="Rectangle 3">
            <a:extLst>
              <a:ext uri="{FF2B5EF4-FFF2-40B4-BE49-F238E27FC236}">
                <a16:creationId xmlns:a16="http://schemas.microsoft.com/office/drawing/2014/main" id="{A6D023F8-CEA6-47DC-A615-C31094EA5990}"/>
              </a:ext>
            </a:extLst>
          </p:cNvPr>
          <p:cNvSpPr>
            <a:spLocks noGrp="1" noChangeArrowheads="1"/>
          </p:cNvSpPr>
          <p:nvPr>
            <p:ph idx="1"/>
          </p:nvPr>
        </p:nvSpPr>
        <p:spPr>
          <a:xfrm>
            <a:off x="457200" y="1752600"/>
            <a:ext cx="8458200" cy="4648200"/>
          </a:xfrm>
        </p:spPr>
        <p:txBody>
          <a:bodyPr rtlCol="0">
            <a:normAutofit/>
          </a:bodyPr>
          <a:lstStyle/>
          <a:p>
            <a:pPr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r>
              <a:rPr lang="en-US" altLang="en-US" sz="2200" dirty="0">
                <a:solidFill>
                  <a:srgbClr val="FFFFFF"/>
                </a:solidFill>
              </a:rPr>
              <a:t>Upon discovering a fire, immediately sound the building fire alarm and/or alert other occupants.  </a:t>
            </a:r>
          </a:p>
          <a:p>
            <a:pPr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endParaRPr lang="en-US" altLang="en-US" sz="2200" dirty="0">
              <a:solidFill>
                <a:srgbClr val="FFFFFF"/>
              </a:solidFill>
            </a:endParaRPr>
          </a:p>
          <a:p>
            <a:pPr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r>
              <a:rPr lang="en-US" altLang="en-US" sz="2200" dirty="0">
                <a:solidFill>
                  <a:srgbClr val="FFFFFF"/>
                </a:solidFill>
              </a:rPr>
              <a:t>From outside of the building:</a:t>
            </a:r>
          </a:p>
          <a:p>
            <a:pPr lvl="1"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r>
              <a:rPr lang="en-US" altLang="en-US" sz="2200" dirty="0">
                <a:solidFill>
                  <a:srgbClr val="FFFFFF"/>
                </a:solidFill>
              </a:rPr>
              <a:t>Dial 911</a:t>
            </a:r>
          </a:p>
          <a:p>
            <a:pPr lvl="1"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r>
              <a:rPr lang="en-US" altLang="en-US" sz="2200" dirty="0">
                <a:solidFill>
                  <a:srgbClr val="FFFFFF"/>
                </a:solidFill>
              </a:rPr>
              <a:t>ECU Police</a:t>
            </a:r>
          </a:p>
          <a:p>
            <a:pPr lvl="2"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r>
              <a:rPr lang="en-US" altLang="en-US" sz="2200" dirty="0">
                <a:solidFill>
                  <a:srgbClr val="FFFFFF"/>
                </a:solidFill>
              </a:rPr>
              <a:t> East Campus, 328-6787</a:t>
            </a:r>
          </a:p>
          <a:p>
            <a:pPr lvl="2"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r>
              <a:rPr lang="en-US" altLang="en-US" sz="2200" dirty="0">
                <a:solidFill>
                  <a:srgbClr val="FFFFFF"/>
                </a:solidFill>
              </a:rPr>
              <a:t>West Campus, 744-2246</a:t>
            </a:r>
          </a:p>
          <a:p>
            <a:pPr lvl="1"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r>
              <a:rPr lang="en-US" altLang="en-US" sz="2200" dirty="0">
                <a:solidFill>
                  <a:srgbClr val="FFFFFF"/>
                </a:solidFill>
              </a:rPr>
              <a:t>Go to a campus ‘Blue Light Phone’.</a:t>
            </a:r>
          </a:p>
          <a:p>
            <a:pPr eaLnBrk="1" fontAlgn="auto" hangingPunct="1">
              <a:lnSpc>
                <a:spcPct val="90000"/>
              </a:lnSpc>
              <a:spcAft>
                <a:spcPts val="0"/>
              </a:spcAft>
              <a:buClr>
                <a:schemeClr val="accent1">
                  <a:lumMod val="60000"/>
                  <a:lumOff val="40000"/>
                </a:schemeClr>
              </a:buClr>
              <a:buFont typeface="Wingdings" panose="05000000000000000000" pitchFamily="2" charset="2"/>
              <a:buChar char="ü"/>
              <a:defRPr/>
            </a:pPr>
            <a:r>
              <a:rPr lang="en-US" altLang="en-US" sz="2200" dirty="0">
                <a:solidFill>
                  <a:srgbClr val="FFFFFF"/>
                </a:solidFill>
              </a:rPr>
              <a:t>Provide your name, department, and location of the fire.</a:t>
            </a:r>
          </a:p>
        </p:txBody>
      </p:sp>
      <p:sp>
        <p:nvSpPr>
          <p:cNvPr id="2" name="Slide Number Placeholder 5">
            <a:extLst>
              <a:ext uri="{FF2B5EF4-FFF2-40B4-BE49-F238E27FC236}">
                <a16:creationId xmlns:a16="http://schemas.microsoft.com/office/drawing/2014/main" id="{A7B39CCB-0510-4E29-A83D-6B21487B763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043792D3-8536-4570-858C-28B101BFD636}" type="slidenum">
              <a:rPr lang="en-US" altLang="en-US" sz="1400" smtClean="0">
                <a:latin typeface="Times New Roman" panose="02020603050405020304" pitchFamily="18" charset="0"/>
              </a:rPr>
              <a:pPr eaLnBrk="0" hangingPunct="0">
                <a:spcBef>
                  <a:spcPct val="0"/>
                </a:spcBef>
                <a:buClrTx/>
                <a:buSzTx/>
                <a:buFontTx/>
                <a:buNone/>
              </a:pPr>
              <a:t>4</a:t>
            </a:fld>
            <a:endParaRPr lang="en-US" altLang="en-US" sz="14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AD1A98F6-E87F-4D85-A4AB-0CC30F3793F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ABFD7C56-DCE9-429E-B804-B2B09BA01FE8}" type="slidenum">
              <a:rPr lang="en-US" altLang="en-US" sz="1400" smtClean="0">
                <a:latin typeface="Times New Roman" panose="02020603050405020304" pitchFamily="18" charset="0"/>
              </a:rPr>
              <a:pPr eaLnBrk="0" hangingPunct="0">
                <a:spcBef>
                  <a:spcPct val="0"/>
                </a:spcBef>
                <a:buClrTx/>
                <a:buSzTx/>
                <a:buFontTx/>
                <a:buNone/>
              </a:pPr>
              <a:t>5</a:t>
            </a:fld>
            <a:endParaRPr lang="en-US" altLang="en-US" sz="1400">
              <a:latin typeface="Times New Roman" panose="02020603050405020304" pitchFamily="18" charset="0"/>
            </a:endParaRPr>
          </a:p>
        </p:txBody>
      </p:sp>
      <p:sp>
        <p:nvSpPr>
          <p:cNvPr id="34818" name="Rectangle 2">
            <a:extLst>
              <a:ext uri="{FF2B5EF4-FFF2-40B4-BE49-F238E27FC236}">
                <a16:creationId xmlns:a16="http://schemas.microsoft.com/office/drawing/2014/main" id="{3D3783BA-6907-4873-B06E-878CF61263F8}"/>
              </a:ext>
            </a:extLst>
          </p:cNvPr>
          <p:cNvSpPr>
            <a:spLocks noChangeArrowheads="1"/>
          </p:cNvSpPr>
          <p:nvPr/>
        </p:nvSpPr>
        <p:spPr bwMode="auto">
          <a:xfrm>
            <a:off x="533400" y="610395"/>
            <a:ext cx="8458200" cy="685800"/>
          </a:xfrm>
          <a:prstGeom prst="rect">
            <a:avLst/>
          </a:prstGeom>
          <a:noFill/>
          <a:ln w="9525">
            <a:noFill/>
            <a:miter lim="800000"/>
            <a:headEnd/>
            <a:tailEnd/>
          </a:ln>
          <a:effectLst/>
        </p:spPr>
        <p:txBody>
          <a:bodyPr lIns="90488" tIns="44450" rIns="90488" bIns="44450" anchor="b"/>
          <a:lstStyle/>
          <a:p>
            <a:pPr eaLnBrk="1" hangingPunct="1">
              <a:defRPr/>
            </a:pPr>
            <a:r>
              <a:rPr lang="en-US" sz="4400" b="1" dirty="0">
                <a:solidFill>
                  <a:srgbClr val="FFFF00"/>
                </a:solidFill>
                <a:effectLst>
                  <a:outerShdw blurRad="38100" dist="38100" dir="2700000" algn="tl">
                    <a:srgbClr val="000000"/>
                  </a:outerShdw>
                </a:effectLst>
                <a:latin typeface="+mj-lt"/>
              </a:rPr>
              <a:t>Notification System</a:t>
            </a:r>
            <a:endParaRPr lang="en-US" sz="4400" b="1" dirty="0">
              <a:solidFill>
                <a:srgbClr val="FFFF00"/>
              </a:solidFill>
              <a:latin typeface="+mj-lt"/>
            </a:endParaRPr>
          </a:p>
        </p:txBody>
      </p:sp>
      <p:sp>
        <p:nvSpPr>
          <p:cNvPr id="16388" name="Rectangle 3">
            <a:extLst>
              <a:ext uri="{FF2B5EF4-FFF2-40B4-BE49-F238E27FC236}">
                <a16:creationId xmlns:a16="http://schemas.microsoft.com/office/drawing/2014/main" id="{4410DA48-976F-4A09-A385-416DBF3631A9}"/>
              </a:ext>
            </a:extLst>
          </p:cNvPr>
          <p:cNvSpPr>
            <a:spLocks noChangeArrowheads="1"/>
          </p:cNvSpPr>
          <p:nvPr/>
        </p:nvSpPr>
        <p:spPr bwMode="auto">
          <a:xfrm>
            <a:off x="1371600" y="3124200"/>
            <a:ext cx="6851650" cy="230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marL="342900" indent="-342900" eaLnBrk="1" hangingPunct="1">
              <a:spcBef>
                <a:spcPct val="50000"/>
              </a:spcBef>
              <a:buClr>
                <a:schemeClr val="accent1">
                  <a:lumMod val="60000"/>
                  <a:lumOff val="40000"/>
                </a:schemeClr>
              </a:buClr>
              <a:buSzTx/>
              <a:buFont typeface="Wingdings" panose="05000000000000000000" pitchFamily="2" charset="2"/>
              <a:buChar char="ü"/>
            </a:pPr>
            <a:r>
              <a:rPr lang="en-US" altLang="en-US" sz="2400" b="1" dirty="0">
                <a:solidFill>
                  <a:srgbClr val="FF0000"/>
                </a:solidFill>
                <a:latin typeface="+mj-lt"/>
              </a:rPr>
              <a:t> </a:t>
            </a:r>
            <a:r>
              <a:rPr lang="en-US" altLang="en-US" sz="2400" b="1" dirty="0">
                <a:latin typeface="+mj-lt"/>
              </a:rPr>
              <a:t>Public address system (PA)</a:t>
            </a:r>
          </a:p>
          <a:p>
            <a:pPr marL="342900" indent="-342900" eaLnBrk="1" hangingPunct="1">
              <a:spcBef>
                <a:spcPct val="50000"/>
              </a:spcBef>
              <a:buClr>
                <a:schemeClr val="accent1">
                  <a:lumMod val="60000"/>
                  <a:lumOff val="40000"/>
                </a:schemeClr>
              </a:buClr>
              <a:buSzTx/>
              <a:buFont typeface="Wingdings" panose="05000000000000000000" pitchFamily="2" charset="2"/>
              <a:buChar char="ü"/>
            </a:pPr>
            <a:r>
              <a:rPr lang="en-US" altLang="en-US" sz="2400" b="1" dirty="0">
                <a:latin typeface="+mj-lt"/>
              </a:rPr>
              <a:t> Alarm pull stations that sound an      </a:t>
            </a:r>
            <a:br>
              <a:rPr lang="en-US" altLang="en-US" sz="2400" b="1" dirty="0">
                <a:latin typeface="+mj-lt"/>
              </a:rPr>
            </a:br>
            <a:r>
              <a:rPr lang="en-US" altLang="en-US" sz="2400" b="1" dirty="0">
                <a:latin typeface="+mj-lt"/>
              </a:rPr>
              <a:t> audible alarm.</a:t>
            </a:r>
          </a:p>
          <a:p>
            <a:pPr marL="342900" indent="-342900" eaLnBrk="1" hangingPunct="1">
              <a:spcBef>
                <a:spcPct val="50000"/>
              </a:spcBef>
              <a:buClr>
                <a:schemeClr val="accent1">
                  <a:lumMod val="60000"/>
                  <a:lumOff val="40000"/>
                </a:schemeClr>
              </a:buClr>
              <a:buSzTx/>
              <a:buFont typeface="Wingdings" panose="05000000000000000000" pitchFamily="2" charset="2"/>
              <a:buChar char="ü"/>
            </a:pPr>
            <a:r>
              <a:rPr lang="en-US" altLang="en-US" sz="2400" b="1" dirty="0">
                <a:latin typeface="+mj-lt"/>
              </a:rPr>
              <a:t> Voice – call out ‘FIRE’ and location</a:t>
            </a:r>
            <a:br>
              <a:rPr lang="en-US" altLang="en-US" sz="2400" b="1" dirty="0">
                <a:latin typeface="+mj-lt"/>
              </a:rPr>
            </a:br>
            <a:r>
              <a:rPr lang="en-US" altLang="en-US" sz="2400" b="1" dirty="0">
                <a:latin typeface="+mj-lt"/>
              </a:rPr>
              <a:t>         (if no electronic alarm system)</a:t>
            </a:r>
          </a:p>
        </p:txBody>
      </p:sp>
      <p:sp>
        <p:nvSpPr>
          <p:cNvPr id="16389" name="Rectangle 5">
            <a:extLst>
              <a:ext uri="{FF2B5EF4-FFF2-40B4-BE49-F238E27FC236}">
                <a16:creationId xmlns:a16="http://schemas.microsoft.com/office/drawing/2014/main" id="{73C3F913-DB64-4F81-B889-89486E6CC76F}"/>
              </a:ext>
            </a:extLst>
          </p:cNvPr>
          <p:cNvSpPr>
            <a:spLocks noChangeArrowheads="1"/>
          </p:cNvSpPr>
          <p:nvPr/>
        </p:nvSpPr>
        <p:spPr bwMode="auto">
          <a:xfrm>
            <a:off x="796925" y="1613667"/>
            <a:ext cx="8001000"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2400" dirty="0">
                <a:solidFill>
                  <a:srgbClr val="FFFFFF"/>
                </a:solidFill>
                <a:latin typeface="+mj-lt"/>
              </a:rPr>
              <a:t>An alarm system must be in place to notify the staff and patients of a fire. This may include one or more of the following:</a:t>
            </a:r>
          </a:p>
        </p:txBody>
      </p:sp>
      <p:sp>
        <p:nvSpPr>
          <p:cNvPr id="16390" name="Rectangle 10">
            <a:extLst>
              <a:ext uri="{FF2B5EF4-FFF2-40B4-BE49-F238E27FC236}">
                <a16:creationId xmlns:a16="http://schemas.microsoft.com/office/drawing/2014/main" id="{F0F9C5C8-45FB-481B-9690-BA51F20D58EB}"/>
              </a:ext>
            </a:extLst>
          </p:cNvPr>
          <p:cNvSpPr>
            <a:spLocks noChangeArrowheads="1"/>
          </p:cNvSpPr>
          <p:nvPr/>
        </p:nvSpPr>
        <p:spPr bwMode="auto">
          <a:xfrm>
            <a:off x="3371850" y="2505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6391" name="Rectangle 29">
            <a:extLst>
              <a:ext uri="{FF2B5EF4-FFF2-40B4-BE49-F238E27FC236}">
                <a16:creationId xmlns:a16="http://schemas.microsoft.com/office/drawing/2014/main" id="{4784C619-4F8A-40A1-9E6C-0B29F65BA040}"/>
              </a:ext>
            </a:extLst>
          </p:cNvPr>
          <p:cNvSpPr>
            <a:spLocks noChangeArrowheads="1"/>
          </p:cNvSpPr>
          <p:nvPr/>
        </p:nvSpPr>
        <p:spPr bwMode="auto">
          <a:xfrm>
            <a:off x="3371850" y="2509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6392" name="Rectangle 31">
            <a:extLst>
              <a:ext uri="{FF2B5EF4-FFF2-40B4-BE49-F238E27FC236}">
                <a16:creationId xmlns:a16="http://schemas.microsoft.com/office/drawing/2014/main" id="{85A5B1EB-0F6F-4463-A0BC-BD2D30F4ADA0}"/>
              </a:ext>
            </a:extLst>
          </p:cNvPr>
          <p:cNvSpPr>
            <a:spLocks noChangeArrowheads="1"/>
          </p:cNvSpPr>
          <p:nvPr/>
        </p:nvSpPr>
        <p:spPr bwMode="auto">
          <a:xfrm>
            <a:off x="3371850" y="2509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EA41127-DD16-40C0-B234-3262DF1DCAFA}"/>
              </a:ext>
            </a:extLst>
          </p:cNvPr>
          <p:cNvSpPr>
            <a:spLocks noGrp="1" noChangeArrowheads="1"/>
          </p:cNvSpPr>
          <p:nvPr>
            <p:ph type="title"/>
          </p:nvPr>
        </p:nvSpPr>
        <p:spPr>
          <a:xfrm>
            <a:off x="609600" y="381000"/>
            <a:ext cx="7772400" cy="838200"/>
          </a:xfrm>
        </p:spPr>
        <p:txBody>
          <a:bodyPr/>
          <a:lstStyle/>
          <a:p>
            <a:pPr eaLnBrk="1" hangingPunct="1"/>
            <a:r>
              <a:rPr lang="en-US" altLang="en-US" b="1" dirty="0">
                <a:solidFill>
                  <a:srgbClr val="FFFF00"/>
                </a:solidFill>
              </a:rPr>
              <a:t>Means of Egress</a:t>
            </a:r>
          </a:p>
        </p:txBody>
      </p:sp>
      <p:sp>
        <p:nvSpPr>
          <p:cNvPr id="18435" name="Rectangle 3">
            <a:extLst>
              <a:ext uri="{FF2B5EF4-FFF2-40B4-BE49-F238E27FC236}">
                <a16:creationId xmlns:a16="http://schemas.microsoft.com/office/drawing/2014/main" id="{4A9F9B69-45F6-4038-B27A-131819F2CB6E}"/>
              </a:ext>
            </a:extLst>
          </p:cNvPr>
          <p:cNvSpPr>
            <a:spLocks noGrp="1" noChangeArrowheads="1"/>
          </p:cNvSpPr>
          <p:nvPr>
            <p:ph idx="1"/>
          </p:nvPr>
        </p:nvSpPr>
        <p:spPr>
          <a:xfrm>
            <a:off x="685800" y="1371600"/>
            <a:ext cx="7772400" cy="4114800"/>
          </a:xfrm>
        </p:spPr>
        <p:txBody>
          <a:bodyPr/>
          <a:lstStyle/>
          <a:p>
            <a:pPr eaLnBrk="1" hangingPunct="1">
              <a:spcBef>
                <a:spcPts val="500"/>
              </a:spcBef>
              <a:spcAft>
                <a:spcPts val="500"/>
              </a:spcAft>
              <a:buClr>
                <a:schemeClr val="accent1">
                  <a:lumMod val="60000"/>
                  <a:lumOff val="40000"/>
                </a:schemeClr>
              </a:buClr>
              <a:buFont typeface="Wingdings" panose="05000000000000000000" pitchFamily="2" charset="2"/>
              <a:buChar char=""/>
            </a:pPr>
            <a:r>
              <a:rPr lang="en-US" altLang="en-US" sz="2200" dirty="0">
                <a:solidFill>
                  <a:srgbClr val="FFFFFF"/>
                </a:solidFill>
              </a:rPr>
              <a:t>Employees must know two means of egress in case one becomes blocked during an emergency evacuation.</a:t>
            </a:r>
          </a:p>
          <a:p>
            <a:pPr eaLnBrk="1" hangingPunct="1">
              <a:spcBef>
                <a:spcPts val="500"/>
              </a:spcBef>
              <a:spcAft>
                <a:spcPts val="500"/>
              </a:spcAft>
              <a:buClr>
                <a:schemeClr val="accent1">
                  <a:lumMod val="60000"/>
                  <a:lumOff val="40000"/>
                </a:schemeClr>
              </a:buClr>
              <a:buFont typeface="Wingdings" panose="05000000000000000000" pitchFamily="2" charset="2"/>
              <a:buChar char=""/>
            </a:pPr>
            <a:r>
              <a:rPr lang="en-US" altLang="en-US" sz="2200" dirty="0">
                <a:solidFill>
                  <a:srgbClr val="FFFFFF"/>
                </a:solidFill>
              </a:rPr>
              <a:t>A continuous and unobstructed way of exit travel from a building or structure. </a:t>
            </a:r>
          </a:p>
          <a:p>
            <a:pPr eaLnBrk="1" hangingPunct="1">
              <a:spcBef>
                <a:spcPts val="500"/>
              </a:spcBef>
              <a:spcAft>
                <a:spcPts val="500"/>
              </a:spcAft>
              <a:buClr>
                <a:schemeClr val="accent1">
                  <a:lumMod val="60000"/>
                  <a:lumOff val="40000"/>
                </a:schemeClr>
              </a:buClr>
              <a:buFont typeface="Wingdings" panose="05000000000000000000" pitchFamily="2" charset="2"/>
              <a:buChar char=""/>
            </a:pPr>
            <a:r>
              <a:rPr lang="en-US" altLang="en-US" sz="2200" dirty="0">
                <a:solidFill>
                  <a:srgbClr val="FFFFFF"/>
                </a:solidFill>
              </a:rPr>
              <a:t>Routes of Egress must be unobstructed and unlocked while the structure is occupied.</a:t>
            </a:r>
          </a:p>
          <a:p>
            <a:pPr eaLnBrk="1" hangingPunct="1">
              <a:buClr>
                <a:schemeClr val="accent1">
                  <a:lumMod val="60000"/>
                  <a:lumOff val="40000"/>
                </a:schemeClr>
              </a:buClr>
              <a:buFont typeface="Wingdings" panose="05000000000000000000" pitchFamily="2" charset="2"/>
              <a:buChar char=""/>
            </a:pPr>
            <a:endParaRPr lang="en-US" altLang="en-US" sz="2200" dirty="0"/>
          </a:p>
        </p:txBody>
      </p:sp>
      <p:sp>
        <p:nvSpPr>
          <p:cNvPr id="18436" name="Slide Number Placeholder 5">
            <a:extLst>
              <a:ext uri="{FF2B5EF4-FFF2-40B4-BE49-F238E27FC236}">
                <a16:creationId xmlns:a16="http://schemas.microsoft.com/office/drawing/2014/main" id="{62706797-D756-4473-BF34-3D653AF353B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9215E4A4-F7D0-46D4-A38B-EB69B2D6A822}" type="slidenum">
              <a:rPr lang="en-US" altLang="en-US" sz="1400" smtClean="0">
                <a:latin typeface="Times New Roman" panose="02020603050405020304" pitchFamily="18" charset="0"/>
              </a:rPr>
              <a:pPr eaLnBrk="0" hangingPunct="0">
                <a:spcBef>
                  <a:spcPct val="0"/>
                </a:spcBef>
                <a:buClrTx/>
                <a:buSzTx/>
                <a:buFontTx/>
                <a:buNone/>
              </a:pPr>
              <a:t>6</a:t>
            </a:fld>
            <a:endParaRPr lang="en-US" altLang="en-US" sz="1400">
              <a:latin typeface="Times New Roman" panose="02020603050405020304" pitchFamily="18" charset="0"/>
            </a:endParaRPr>
          </a:p>
        </p:txBody>
      </p:sp>
      <p:pic>
        <p:nvPicPr>
          <p:cNvPr id="18437" name="Picture 4" descr="corridor">
            <a:hlinkClick r:id="rId2"/>
            <a:extLst>
              <a:ext uri="{FF2B5EF4-FFF2-40B4-BE49-F238E27FC236}">
                <a16:creationId xmlns:a16="http://schemas.microsoft.com/office/drawing/2014/main" id="{D9FC3C74-7C54-46CC-ABA3-C5B037444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317" y="3663184"/>
            <a:ext cx="3200400" cy="2400300"/>
          </a:xfrm>
          <a:prstGeom prst="rect">
            <a:avLst/>
          </a:prstGeom>
          <a:noFill/>
          <a:ln>
            <a:noFill/>
          </a:ln>
          <a:effectLst>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833E1F5-1975-4046-BC9A-4D078C609748}"/>
              </a:ext>
            </a:extLst>
          </p:cNvPr>
          <p:cNvPicPr>
            <a:picLocks noChangeAspect="1"/>
          </p:cNvPicPr>
          <p:nvPr/>
        </p:nvPicPr>
        <p:blipFill>
          <a:blip r:embed="rId4"/>
          <a:stretch>
            <a:fillRect/>
          </a:stretch>
        </p:blipFill>
        <p:spPr>
          <a:xfrm>
            <a:off x="838200" y="3739384"/>
            <a:ext cx="3505200" cy="2324100"/>
          </a:xfrm>
          <a:prstGeom prst="rect">
            <a:avLst/>
          </a:prstGeom>
          <a:effectLst>
            <a:softEdge rad="63500"/>
          </a:effectLst>
        </p:spPr>
      </p:pic>
      <p:sp>
        <p:nvSpPr>
          <p:cNvPr id="3" name="&quot;Not Allowed&quot; Symbol 2">
            <a:extLst>
              <a:ext uri="{FF2B5EF4-FFF2-40B4-BE49-F238E27FC236}">
                <a16:creationId xmlns:a16="http://schemas.microsoft.com/office/drawing/2014/main" id="{A18E941C-1BEE-42A6-8794-D2612C5BB43E}"/>
              </a:ext>
            </a:extLst>
          </p:cNvPr>
          <p:cNvSpPr/>
          <p:nvPr/>
        </p:nvSpPr>
        <p:spPr>
          <a:xfrm>
            <a:off x="1066800" y="3739383"/>
            <a:ext cx="3048000" cy="2379279"/>
          </a:xfrm>
          <a:prstGeom prst="noSmoking">
            <a:avLst>
              <a:gd name="adj" fmla="val 517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L-Shape 3">
            <a:extLst>
              <a:ext uri="{FF2B5EF4-FFF2-40B4-BE49-F238E27FC236}">
                <a16:creationId xmlns:a16="http://schemas.microsoft.com/office/drawing/2014/main" id="{C76FE6F9-5128-4C80-9C55-BB9747597A35}"/>
              </a:ext>
            </a:extLst>
          </p:cNvPr>
          <p:cNvSpPr/>
          <p:nvPr/>
        </p:nvSpPr>
        <p:spPr>
          <a:xfrm rot="19231651">
            <a:off x="6365451" y="4613475"/>
            <a:ext cx="2057400" cy="609600"/>
          </a:xfrm>
          <a:prstGeom prst="corner">
            <a:avLst>
              <a:gd name="adj1" fmla="val 27586"/>
              <a:gd name="adj2" fmla="val 2758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37DABE1C-BEC7-4E60-886F-2F44C2B6DB2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DCDFC95B-56C1-4036-A22C-38D71A541A82}" type="slidenum">
              <a:rPr lang="en-US" altLang="en-US" sz="1400" smtClean="0">
                <a:latin typeface="Times New Roman" panose="02020603050405020304" pitchFamily="18" charset="0"/>
              </a:rPr>
              <a:pPr eaLnBrk="0" hangingPunct="0">
                <a:spcBef>
                  <a:spcPct val="0"/>
                </a:spcBef>
                <a:buClrTx/>
                <a:buSzTx/>
                <a:buFontTx/>
                <a:buNone/>
              </a:pPr>
              <a:t>7</a:t>
            </a:fld>
            <a:endParaRPr lang="en-US" altLang="en-US" sz="1400">
              <a:latin typeface="Times New Roman" panose="02020603050405020304" pitchFamily="18" charset="0"/>
            </a:endParaRPr>
          </a:p>
        </p:txBody>
      </p:sp>
      <p:sp>
        <p:nvSpPr>
          <p:cNvPr id="19459" name="Rectangle 2">
            <a:extLst>
              <a:ext uri="{FF2B5EF4-FFF2-40B4-BE49-F238E27FC236}">
                <a16:creationId xmlns:a16="http://schemas.microsoft.com/office/drawing/2014/main" id="{86322D60-FE8C-4E38-A668-0F88ADA4E838}"/>
              </a:ext>
            </a:extLst>
          </p:cNvPr>
          <p:cNvSpPr>
            <a:spLocks noChangeArrowheads="1"/>
          </p:cNvSpPr>
          <p:nvPr/>
        </p:nvSpPr>
        <p:spPr bwMode="auto">
          <a:xfrm>
            <a:off x="457200" y="1708790"/>
            <a:ext cx="5638800" cy="31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339725" indent="-339725">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
                <a:schemeClr val="accent1">
                  <a:lumMod val="60000"/>
                  <a:lumOff val="40000"/>
                </a:schemeClr>
              </a:buClr>
              <a:buSzTx/>
              <a:buFont typeface="Wingdings" panose="05000000000000000000" pitchFamily="2" charset="2"/>
              <a:buChar char="ü"/>
            </a:pPr>
            <a:r>
              <a:rPr lang="en-US" altLang="en-US" sz="2200" dirty="0">
                <a:solidFill>
                  <a:srgbClr val="FFFFFF"/>
                </a:solidFill>
                <a:latin typeface="+mj-lt"/>
              </a:rPr>
              <a:t>All exits must be clearly visible – no mirrors, curtains, or other items covering the signs or doors.</a:t>
            </a:r>
          </a:p>
          <a:p>
            <a:pPr eaLnBrk="1" hangingPunct="1">
              <a:spcBef>
                <a:spcPct val="50000"/>
              </a:spcBef>
              <a:buClr>
                <a:schemeClr val="accent1">
                  <a:lumMod val="60000"/>
                  <a:lumOff val="40000"/>
                </a:schemeClr>
              </a:buClr>
              <a:buSzTx/>
              <a:buFont typeface="Wingdings" panose="05000000000000000000" pitchFamily="2" charset="2"/>
              <a:buChar char="ü"/>
            </a:pPr>
            <a:r>
              <a:rPr lang="en-US" altLang="en-US" sz="2200" dirty="0">
                <a:solidFill>
                  <a:srgbClr val="FFFFFF"/>
                </a:solidFill>
                <a:latin typeface="+mj-lt"/>
              </a:rPr>
              <a:t>Doors which may be mistaken as exits must be clearly labeled as “Not an Exit.”</a:t>
            </a:r>
          </a:p>
          <a:p>
            <a:pPr eaLnBrk="1" hangingPunct="1">
              <a:spcBef>
                <a:spcPct val="50000"/>
              </a:spcBef>
              <a:buClr>
                <a:schemeClr val="accent1">
                  <a:lumMod val="60000"/>
                  <a:lumOff val="40000"/>
                </a:schemeClr>
              </a:buClr>
              <a:buSzTx/>
              <a:buFont typeface="Wingdings" panose="05000000000000000000" pitchFamily="2" charset="2"/>
              <a:buChar char="ü"/>
            </a:pPr>
            <a:r>
              <a:rPr lang="en-US" altLang="en-US" sz="2200" dirty="0">
                <a:solidFill>
                  <a:srgbClr val="FFFFFF"/>
                </a:solidFill>
                <a:latin typeface="+mj-lt"/>
              </a:rPr>
              <a:t>All exits must be clearly illuminated with at least 5 candlepower, and have backup lighting.</a:t>
            </a:r>
          </a:p>
        </p:txBody>
      </p:sp>
      <p:sp>
        <p:nvSpPr>
          <p:cNvPr id="26627" name="Rectangle 3">
            <a:extLst>
              <a:ext uri="{FF2B5EF4-FFF2-40B4-BE49-F238E27FC236}">
                <a16:creationId xmlns:a16="http://schemas.microsoft.com/office/drawing/2014/main" id="{C0B7CB3D-F885-4BE8-9AEE-E7DA746A49FF}"/>
              </a:ext>
            </a:extLst>
          </p:cNvPr>
          <p:cNvSpPr>
            <a:spLocks noChangeArrowheads="1"/>
          </p:cNvSpPr>
          <p:nvPr/>
        </p:nvSpPr>
        <p:spPr bwMode="auto">
          <a:xfrm>
            <a:off x="685800" y="457200"/>
            <a:ext cx="7772400" cy="685800"/>
          </a:xfrm>
          <a:prstGeom prst="rect">
            <a:avLst/>
          </a:prstGeom>
          <a:noFill/>
          <a:ln w="9525">
            <a:noFill/>
            <a:miter lim="800000"/>
            <a:headEnd/>
            <a:tailEnd/>
          </a:ln>
          <a:effectLst/>
        </p:spPr>
        <p:txBody>
          <a:bodyPr lIns="92075" tIns="46038" rIns="92075" bIns="46038" anchor="ctr"/>
          <a:lstStyle/>
          <a:p>
            <a:pPr eaLnBrk="1" hangingPunct="1">
              <a:defRPr/>
            </a:pPr>
            <a:r>
              <a:rPr lang="en-US" sz="4400" b="1" dirty="0">
                <a:solidFill>
                  <a:srgbClr val="FFFF00"/>
                </a:solidFill>
                <a:effectLst>
                  <a:outerShdw blurRad="38100" dist="38100" dir="2700000" algn="tl">
                    <a:srgbClr val="000000"/>
                  </a:outerShdw>
                </a:effectLst>
                <a:latin typeface="+mj-lt"/>
              </a:rPr>
              <a:t>Emergency Exits</a:t>
            </a:r>
            <a:endParaRPr lang="en-US" sz="4400" b="1" dirty="0">
              <a:solidFill>
                <a:srgbClr val="FFFF00"/>
              </a:solidFill>
              <a:latin typeface="+mj-lt"/>
            </a:endParaRPr>
          </a:p>
        </p:txBody>
      </p:sp>
      <p:sp>
        <p:nvSpPr>
          <p:cNvPr id="19461" name="Rectangle 4">
            <a:extLst>
              <a:ext uri="{FF2B5EF4-FFF2-40B4-BE49-F238E27FC236}">
                <a16:creationId xmlns:a16="http://schemas.microsoft.com/office/drawing/2014/main" id="{EA1E9140-0821-4C3D-826F-DDF7A8F4FBD4}"/>
              </a:ext>
            </a:extLst>
          </p:cNvPr>
          <p:cNvSpPr>
            <a:spLocks noChangeArrowheads="1"/>
          </p:cNvSpPr>
          <p:nvPr/>
        </p:nvSpPr>
        <p:spPr bwMode="auto">
          <a:xfrm>
            <a:off x="3810000" y="2686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pic>
        <p:nvPicPr>
          <p:cNvPr id="19462" name="Picture 5">
            <a:extLst>
              <a:ext uri="{FF2B5EF4-FFF2-40B4-BE49-F238E27FC236}">
                <a16:creationId xmlns:a16="http://schemas.microsoft.com/office/drawing/2014/main" id="{B466C5AB-CDBA-4C3F-97FE-FFC4C8726FC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4114800"/>
            <a:ext cx="2514600" cy="202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a:extLst>
              <a:ext uri="{FF2B5EF4-FFF2-40B4-BE49-F238E27FC236}">
                <a16:creationId xmlns:a16="http://schemas.microsoft.com/office/drawing/2014/main" id="{86C87E2E-422A-4E31-BD9F-2074CDF88E07}"/>
              </a:ext>
            </a:extLst>
          </p:cNvPr>
          <p:cNvPicPr>
            <a:picLocks noChangeAspect="1"/>
          </p:cNvPicPr>
          <p:nvPr/>
        </p:nvPicPr>
        <p:blipFill>
          <a:blip r:embed="rId4">
            <a:extLst>
              <a:ext uri="{28A0092B-C50C-407E-A947-70E740481C1C}">
                <a14:useLocalDpi xmlns:a14="http://schemas.microsoft.com/office/drawing/2010/main" val="0"/>
              </a:ext>
            </a:extLst>
          </a:blip>
          <a:srcRect l="2284" t="21713" r="-571" b="30286"/>
          <a:stretch>
            <a:fillRect/>
          </a:stretch>
        </p:blipFill>
        <p:spPr bwMode="auto">
          <a:xfrm>
            <a:off x="6027660" y="965953"/>
            <a:ext cx="2963939" cy="1929648"/>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2">
            <a:extLst>
              <a:ext uri="{FF2B5EF4-FFF2-40B4-BE49-F238E27FC236}">
                <a16:creationId xmlns:a16="http://schemas.microsoft.com/office/drawing/2014/main" id="{5B5622BF-D4C4-4BC0-9EB5-EFC4EB9D0D84}"/>
              </a:ext>
            </a:extLst>
          </p:cNvPr>
          <p:cNvPicPr>
            <a:picLocks noChangeAspect="1"/>
          </p:cNvPicPr>
          <p:nvPr/>
        </p:nvPicPr>
        <p:blipFill>
          <a:blip r:embed="rId5">
            <a:extLst>
              <a:ext uri="{28A0092B-C50C-407E-A947-70E740481C1C}">
                <a14:useLocalDpi xmlns:a14="http://schemas.microsoft.com/office/drawing/2010/main" val="0"/>
              </a:ext>
            </a:extLst>
          </a:blip>
          <a:srcRect l="2097" t="27724" r="-420" b="32053"/>
          <a:stretch>
            <a:fillRect/>
          </a:stretch>
        </p:blipFill>
        <p:spPr bwMode="auto">
          <a:xfrm>
            <a:off x="2057400" y="4563003"/>
            <a:ext cx="3352800" cy="1828800"/>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a:extLst>
              <a:ext uri="{FF2B5EF4-FFF2-40B4-BE49-F238E27FC236}">
                <a16:creationId xmlns:a16="http://schemas.microsoft.com/office/drawing/2014/main" id="{7916C834-7445-42B5-9901-0414CB2666EB}"/>
              </a:ext>
            </a:extLst>
          </p:cNvPr>
          <p:cNvSpPr>
            <a:spLocks noGrp="1" noChangeArrowheads="1"/>
          </p:cNvSpPr>
          <p:nvPr>
            <p:ph type="title"/>
          </p:nvPr>
        </p:nvSpPr>
        <p:spPr>
          <a:xfrm>
            <a:off x="622300" y="479611"/>
            <a:ext cx="7772400" cy="762000"/>
          </a:xfrm>
          <a:noFill/>
        </p:spPr>
        <p:txBody>
          <a:bodyPr/>
          <a:lstStyle/>
          <a:p>
            <a:pPr eaLnBrk="1" hangingPunct="1"/>
            <a:r>
              <a:rPr lang="en-US" altLang="en-US" b="1" dirty="0">
                <a:solidFill>
                  <a:srgbClr val="FFFF00"/>
                </a:solidFill>
              </a:rPr>
              <a:t>Fire Doors</a:t>
            </a:r>
          </a:p>
        </p:txBody>
      </p:sp>
      <p:sp>
        <p:nvSpPr>
          <p:cNvPr id="21507" name="Rectangle 1027">
            <a:extLst>
              <a:ext uri="{FF2B5EF4-FFF2-40B4-BE49-F238E27FC236}">
                <a16:creationId xmlns:a16="http://schemas.microsoft.com/office/drawing/2014/main" id="{8AF81ADE-5066-4B4E-8365-984BB43ECCA6}"/>
              </a:ext>
            </a:extLst>
          </p:cNvPr>
          <p:cNvSpPr>
            <a:spLocks noGrp="1" noChangeArrowheads="1"/>
          </p:cNvSpPr>
          <p:nvPr>
            <p:ph type="body" sz="half" idx="1"/>
          </p:nvPr>
        </p:nvSpPr>
        <p:spPr>
          <a:xfrm>
            <a:off x="454802" y="1905000"/>
            <a:ext cx="4499282" cy="4648200"/>
          </a:xfrm>
          <a:noFill/>
        </p:spPr>
        <p:txBody>
          <a:bodyPr/>
          <a:lstStyle/>
          <a:p>
            <a:pPr lvl="1" eaLnBrk="1" hangingPunct="1">
              <a:buClr>
                <a:schemeClr val="accent1">
                  <a:lumMod val="60000"/>
                  <a:lumOff val="40000"/>
                </a:schemeClr>
              </a:buClr>
              <a:buFont typeface="Wingdings" panose="05000000000000000000" pitchFamily="2" charset="2"/>
              <a:buChar char="ü"/>
            </a:pPr>
            <a:r>
              <a:rPr lang="en-US" altLang="en-US" sz="2200" dirty="0">
                <a:solidFill>
                  <a:srgbClr val="FFFFFF"/>
                </a:solidFill>
              </a:rPr>
              <a:t>Door stops, wedges and other unapproved hold-open devices are prohibited on fire doors.</a:t>
            </a:r>
          </a:p>
          <a:p>
            <a:pPr lvl="1" eaLnBrk="1" hangingPunct="1">
              <a:buClr>
                <a:schemeClr val="accent1">
                  <a:lumMod val="60000"/>
                  <a:lumOff val="40000"/>
                </a:schemeClr>
              </a:buClr>
              <a:buFont typeface="Wingdings" panose="05000000000000000000" pitchFamily="2" charset="2"/>
              <a:buChar char="ü"/>
            </a:pPr>
            <a:r>
              <a:rPr lang="en-US" altLang="en-US" sz="2200" dirty="0">
                <a:solidFill>
                  <a:srgbClr val="FFFFFF"/>
                </a:solidFill>
              </a:rPr>
              <a:t>Swinging fire doors shall close from the full-open position and shall latch automatically.</a:t>
            </a:r>
          </a:p>
          <a:p>
            <a:pPr lvl="2" eaLnBrk="1" hangingPunct="1">
              <a:buClr>
                <a:schemeClr val="accent1">
                  <a:lumMod val="60000"/>
                  <a:lumOff val="40000"/>
                </a:schemeClr>
              </a:buClr>
              <a:buFont typeface="Wingdings" panose="05000000000000000000" pitchFamily="2" charset="2"/>
              <a:buChar char="ü"/>
            </a:pPr>
            <a:endParaRPr lang="en-US" altLang="en-US" sz="2200" dirty="0"/>
          </a:p>
          <a:p>
            <a:pPr lvl="1" eaLnBrk="1" hangingPunct="1">
              <a:buClr>
                <a:schemeClr val="accent1">
                  <a:lumMod val="60000"/>
                  <a:lumOff val="40000"/>
                </a:schemeClr>
              </a:buClr>
              <a:buFont typeface="Wingdings" panose="05000000000000000000" pitchFamily="2" charset="2"/>
              <a:buChar char="ü"/>
            </a:pPr>
            <a:endParaRPr lang="en-US" altLang="en-US" sz="2200" dirty="0"/>
          </a:p>
        </p:txBody>
      </p:sp>
      <p:sp>
        <p:nvSpPr>
          <p:cNvPr id="21508" name="Slide Number Placeholder 6">
            <a:extLst>
              <a:ext uri="{FF2B5EF4-FFF2-40B4-BE49-F238E27FC236}">
                <a16:creationId xmlns:a16="http://schemas.microsoft.com/office/drawing/2014/main" id="{E718F846-755F-411E-8598-AA72C534F3D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6C72C82C-C3C8-4290-AFFD-7A6530304B7F}" type="slidenum">
              <a:rPr lang="en-US" altLang="en-US" sz="1400" smtClean="0">
                <a:latin typeface="Times New Roman" panose="02020603050405020304" pitchFamily="18" charset="0"/>
              </a:rPr>
              <a:pPr eaLnBrk="0" hangingPunct="0">
                <a:spcBef>
                  <a:spcPct val="0"/>
                </a:spcBef>
                <a:buClrTx/>
                <a:buSzTx/>
                <a:buFontTx/>
                <a:buNone/>
              </a:pPr>
              <a:t>8</a:t>
            </a:fld>
            <a:endParaRPr lang="en-US" altLang="en-US" sz="1400">
              <a:latin typeface="Times New Roman" panose="02020603050405020304" pitchFamily="18" charset="0"/>
            </a:endParaRPr>
          </a:p>
        </p:txBody>
      </p:sp>
      <p:pic>
        <p:nvPicPr>
          <p:cNvPr id="21509" name="Picture 1">
            <a:extLst>
              <a:ext uri="{FF2B5EF4-FFF2-40B4-BE49-F238E27FC236}">
                <a16:creationId xmlns:a16="http://schemas.microsoft.com/office/drawing/2014/main" id="{969E39C4-F1C9-48A6-9E17-494A7B0BC4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80224"/>
            <a:ext cx="3848757" cy="5131676"/>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2">
            <a:extLst>
              <a:ext uri="{FF2B5EF4-FFF2-40B4-BE49-F238E27FC236}">
                <a16:creationId xmlns:a16="http://schemas.microsoft.com/office/drawing/2014/main" id="{2E761E17-0063-4F91-9FA9-D8A2B6C24A69}"/>
              </a:ext>
            </a:extLst>
          </p:cNvPr>
          <p:cNvSpPr txBox="1">
            <a:spLocks noChangeArrowheads="1"/>
          </p:cNvSpPr>
          <p:nvPr/>
        </p:nvSpPr>
        <p:spPr bwMode="auto">
          <a:xfrm>
            <a:off x="5715000" y="4759117"/>
            <a:ext cx="838200" cy="46196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spAutoFit/>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2400" dirty="0">
                <a:solidFill>
                  <a:srgbClr val="FF0000"/>
                </a:solidFill>
                <a:latin typeface="Times New Roman" panose="02020603050405020304" pitchFamily="18" charset="0"/>
              </a:rPr>
              <a:t>NO!!</a:t>
            </a:r>
          </a:p>
        </p:txBody>
      </p:sp>
      <p:cxnSp>
        <p:nvCxnSpPr>
          <p:cNvPr id="5" name="Straight Arrow Connector 4">
            <a:extLst>
              <a:ext uri="{FF2B5EF4-FFF2-40B4-BE49-F238E27FC236}">
                <a16:creationId xmlns:a16="http://schemas.microsoft.com/office/drawing/2014/main" id="{C399E9D5-F2EB-4240-88DC-C57867AAAD4B}"/>
              </a:ext>
            </a:extLst>
          </p:cNvPr>
          <p:cNvCxnSpPr/>
          <p:nvPr/>
        </p:nvCxnSpPr>
        <p:spPr>
          <a:xfrm flipV="1">
            <a:off x="6625918" y="4576763"/>
            <a:ext cx="548640" cy="6400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360FA1B-652B-474F-B58D-087408AA2B46}"/>
              </a:ext>
            </a:extLst>
          </p:cNvPr>
          <p:cNvSpPr>
            <a:spLocks noGrp="1" noChangeArrowheads="1"/>
          </p:cNvSpPr>
          <p:nvPr>
            <p:ph type="title"/>
          </p:nvPr>
        </p:nvSpPr>
        <p:spPr>
          <a:xfrm>
            <a:off x="762000" y="639489"/>
            <a:ext cx="7772400" cy="685800"/>
          </a:xfrm>
          <a:noFill/>
        </p:spPr>
        <p:txBody>
          <a:bodyPr/>
          <a:lstStyle/>
          <a:p>
            <a:pPr eaLnBrk="1" hangingPunct="1"/>
            <a:r>
              <a:rPr lang="en-US" altLang="en-US" b="1" dirty="0">
                <a:solidFill>
                  <a:srgbClr val="FFFF00"/>
                </a:solidFill>
              </a:rPr>
              <a:t>Building Evacuation</a:t>
            </a:r>
          </a:p>
        </p:txBody>
      </p:sp>
      <p:sp>
        <p:nvSpPr>
          <p:cNvPr id="23555" name="Rectangle 3">
            <a:extLst>
              <a:ext uri="{FF2B5EF4-FFF2-40B4-BE49-F238E27FC236}">
                <a16:creationId xmlns:a16="http://schemas.microsoft.com/office/drawing/2014/main" id="{7801BB30-238A-4348-A51E-5C62DA22D57E}"/>
              </a:ext>
            </a:extLst>
          </p:cNvPr>
          <p:cNvSpPr>
            <a:spLocks noGrp="1" noChangeArrowheads="1"/>
          </p:cNvSpPr>
          <p:nvPr>
            <p:ph idx="1"/>
          </p:nvPr>
        </p:nvSpPr>
        <p:spPr>
          <a:xfrm>
            <a:off x="571500" y="1752600"/>
            <a:ext cx="8153400" cy="4800600"/>
          </a:xfrm>
        </p:spPr>
        <p:txBody>
          <a:bodyPr/>
          <a:lstStyle/>
          <a:p>
            <a:pPr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Proceed to nearest exit in an orderly fashion, closing doors behind you.</a:t>
            </a:r>
          </a:p>
          <a:p>
            <a:pPr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Assemble at the designated meeting location and account for all staff and/or students.</a:t>
            </a:r>
          </a:p>
          <a:p>
            <a:pPr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Provide safety representatives with information about people still in the building, location of ‘Area of Rescue’, etc.</a:t>
            </a:r>
          </a:p>
          <a:p>
            <a:pPr eaLnBrk="1" hangingPunct="1">
              <a:buClr>
                <a:schemeClr val="accent1">
                  <a:lumMod val="60000"/>
                  <a:lumOff val="40000"/>
                </a:schemeClr>
              </a:buClr>
              <a:buFont typeface="Wingdings" panose="05000000000000000000" pitchFamily="2" charset="2"/>
              <a:buChar char=""/>
            </a:pPr>
            <a:r>
              <a:rPr lang="en-US" altLang="en-US" sz="2200" dirty="0">
                <a:solidFill>
                  <a:srgbClr val="FFFFFF"/>
                </a:solidFill>
              </a:rPr>
              <a:t>Never re-enter a building until instructed to by the police department, fire department, or EH&amp;S staff.</a:t>
            </a:r>
          </a:p>
        </p:txBody>
      </p:sp>
      <p:sp>
        <p:nvSpPr>
          <p:cNvPr id="23556" name="Slide Number Placeholder 5">
            <a:extLst>
              <a:ext uri="{FF2B5EF4-FFF2-40B4-BE49-F238E27FC236}">
                <a16:creationId xmlns:a16="http://schemas.microsoft.com/office/drawing/2014/main" id="{577C699F-0B94-48B7-8AD0-EAF9691245E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rgbClr val="EF53A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EF53A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EF53A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EF53A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0" hangingPunct="0">
              <a:spcBef>
                <a:spcPct val="0"/>
              </a:spcBef>
              <a:buClrTx/>
              <a:buSzTx/>
              <a:buFontTx/>
              <a:buNone/>
            </a:pPr>
            <a:fld id="{BD39F71E-557B-4810-9452-AA174F8B914B}" type="slidenum">
              <a:rPr lang="en-US" altLang="en-US" sz="1400" smtClean="0">
                <a:latin typeface="Times New Roman" panose="02020603050405020304" pitchFamily="18" charset="0"/>
              </a:rPr>
              <a:pPr eaLnBrk="0" hangingPunct="0">
                <a:spcBef>
                  <a:spcPct val="0"/>
                </a:spcBef>
                <a:buClrTx/>
                <a:buSzTx/>
                <a:buFontTx/>
                <a:buNone/>
              </a:pPr>
              <a:t>9</a:t>
            </a:fld>
            <a:endParaRPr lang="en-US" altLang="en-US" sz="140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3999</TotalTime>
  <Pages>2</Pages>
  <Words>2910</Words>
  <Application>Microsoft Office PowerPoint</Application>
  <PresentationFormat>On-screen Show (4:3)</PresentationFormat>
  <Paragraphs>236</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Century Gothic</vt:lpstr>
      <vt:lpstr>Georgia</vt:lpstr>
      <vt:lpstr>Times New Roman</vt:lpstr>
      <vt:lpstr>Wingdings</vt:lpstr>
      <vt:lpstr>Wingdings 3</vt:lpstr>
      <vt:lpstr>Ion</vt:lpstr>
      <vt:lpstr>PowerPoint Presentation</vt:lpstr>
      <vt:lpstr>Objectives</vt:lpstr>
      <vt:lpstr>ECU Policy </vt:lpstr>
      <vt:lpstr>There Is A Fire:  What Do I Do?</vt:lpstr>
      <vt:lpstr>PowerPoint Presentation</vt:lpstr>
      <vt:lpstr>Means of Egress</vt:lpstr>
      <vt:lpstr>PowerPoint Presentation</vt:lpstr>
      <vt:lpstr>Fire Doors</vt:lpstr>
      <vt:lpstr>Building Evacuation</vt:lpstr>
      <vt:lpstr>RACE Method Of Evacuation</vt:lpstr>
      <vt:lpstr>Emergency Procedures</vt:lpstr>
      <vt:lpstr>Regulatory Requirement</vt:lpstr>
      <vt:lpstr>Emergency Action Plan</vt:lpstr>
      <vt:lpstr>PowerPoint Presentation</vt:lpstr>
      <vt:lpstr>Common Causes of Fires  in the Workplace</vt:lpstr>
      <vt:lpstr>Electrical Safety</vt:lpstr>
      <vt:lpstr>Electrical Safety</vt:lpstr>
      <vt:lpstr>Electrical Safety</vt:lpstr>
      <vt:lpstr>Portable Space Heaters</vt:lpstr>
      <vt:lpstr>How Does a Fire Work?</vt:lpstr>
      <vt:lpstr>Portable Fire Extinguishers  </vt:lpstr>
      <vt:lpstr>PowerPoint Presentation</vt:lpstr>
      <vt:lpstr>PowerPoint Presentation</vt:lpstr>
      <vt:lpstr>PowerPoint Presentation</vt:lpstr>
      <vt:lpstr>Types of Extinguishers</vt:lpstr>
      <vt:lpstr>Fire Extinguishers  </vt:lpstr>
      <vt:lpstr>Partnership with GFR</vt:lpstr>
      <vt:lpstr>Questions to ask yourself?</vt:lpstr>
      <vt:lpstr>Questions and Comments</vt:lpstr>
      <vt:lpstr>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Safety &amp; Evacuation Planning</dc:title>
  <dc:subject>Fire Training</dc:subject>
  <dc:creator>Eddie Johnson-EH&amp;S</dc:creator>
  <cp:keywords/>
  <cp:lastModifiedBy>Hutchens, Kevin L</cp:lastModifiedBy>
  <cp:revision>201</cp:revision>
  <cp:lastPrinted>1999-10-05T04:15:35Z</cp:lastPrinted>
  <dcterms:created xsi:type="dcterms:W3CDTF">1997-09-10T09:34:00Z</dcterms:created>
  <dcterms:modified xsi:type="dcterms:W3CDTF">2022-03-18T19:43:03Z</dcterms:modified>
</cp:coreProperties>
</file>