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0" r:id="rId2"/>
    <p:sldId id="264" r:id="rId3"/>
    <p:sldId id="303" r:id="rId4"/>
    <p:sldId id="304" r:id="rId5"/>
    <p:sldId id="305" r:id="rId6"/>
    <p:sldId id="321" r:id="rId7"/>
    <p:sldId id="308" r:id="rId8"/>
    <p:sldId id="309" r:id="rId9"/>
    <p:sldId id="310" r:id="rId10"/>
    <p:sldId id="311" r:id="rId11"/>
    <p:sldId id="312" r:id="rId12"/>
    <p:sldId id="313" r:id="rId13"/>
    <p:sldId id="315" r:id="rId14"/>
    <p:sldId id="316" r:id="rId15"/>
    <p:sldId id="317" r:id="rId16"/>
    <p:sldId id="314" r:id="rId17"/>
    <p:sldId id="318" r:id="rId18"/>
    <p:sldId id="319" r:id="rId19"/>
    <p:sldId id="320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EC923"/>
    <a:srgbClr val="592A8A"/>
    <a:srgbClr val="4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3090" autoAdjust="0"/>
  </p:normalViewPr>
  <p:slideViewPr>
    <p:cSldViewPr snapToGrid="0" snapToObjects="1">
      <p:cViewPr varScale="1">
        <p:scale>
          <a:sx n="80" d="100"/>
          <a:sy n="80" d="100"/>
        </p:scale>
        <p:origin x="93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D09F-547D-4D33-A69E-D3D47DA7AE55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4B0ED-601B-4F7C-B772-08CB1E83B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9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must provide hearing protectors to all workers exposed to 8-hour TWA noise levels of 85 dB or above. This requirement ensures that employees have access to protectors before they experience any hearing loss.</a:t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Employees must wear hearing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protectors:For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any period exceeding 6 months from the time they are first exposed to 8-hour TWA noise levels of 85 dB or above, until they receive their baseline audiograms if these tests are delayed due to mobile test van scheduling;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they have incurred standard threshold shifts that demonstrate they are susceptible to noise; and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they are exposed to noise over the permissible exposure limit of 90 dB over an 8-hour TWA.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4B0ED-601B-4F7C-B772-08CB1E83B3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5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Employers must provide baseline audiograms within 6 months of an employee's first exposure at or above an 8-hour TWA of 85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dB.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It is important to test workers' hearing annually to identify deterioration in their hearing ability as early as possible. This is to ensure a quick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followup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measures before hearing loss progresses. Employers must compare annual audiograms to baseline audiograms to determine whether the audiogram is valid and whether the employee has lost hearing ability or experienced a standard threshold shift (STS). An STS is an average shift in either ear of 10 dB or more at 2,000, 3,000, and 4,000 hertz.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4B0ED-601B-4F7C-B772-08CB1E83B3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7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1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9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3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4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0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7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370F0-F46B-2C43-A4A2-64FBD76BAE36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47F49-15E3-AF47-9628-BAF66894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4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ha.go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niosh/topics/noise/default.html#:~:text=Each%20year%2C%20about%2022%20million,ototoxic)%20and%20hazardous%20to%20hear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.edu/oehs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u.qualtrics.com/SE/?SID=SV_eha7qaKe9uWiWmE" TargetMode="External"/><Relationship Id="rId4" Type="http://schemas.openxmlformats.org/officeDocument/2006/relationships/hyperlink" Target="mailto:safety@ecu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niosh/docs/2001-104/defaul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7D3B2D8-0D7A-45C8-AED4-9877E6DB8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013" y="519742"/>
            <a:ext cx="8346332" cy="1143000"/>
          </a:xfrm>
        </p:spPr>
        <p:txBody>
          <a:bodyPr>
            <a:noAutofit/>
          </a:bodyPr>
          <a:lstStyle/>
          <a:p>
            <a:r>
              <a:rPr lang="en-US" sz="6000" b="1" spc="-5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Occupational Noise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Exposure</a:t>
            </a: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8CC71E69-6D5E-4840-A377-20A7438B59FD}"/>
              </a:ext>
            </a:extLst>
          </p:cNvPr>
          <p:cNvSpPr txBox="1"/>
          <p:nvPr/>
        </p:nvSpPr>
        <p:spPr>
          <a:xfrm>
            <a:off x="4716294" y="2015117"/>
            <a:ext cx="4360337" cy="341054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360045" marR="5080" indent="-347980" algn="ctr">
              <a:lnSpc>
                <a:spcPct val="100000"/>
              </a:lnSpc>
              <a:spcBef>
                <a:spcPts val="95"/>
              </a:spcBef>
            </a:pPr>
            <a:r>
              <a:rPr sz="4400" b="1" spc="-5" dirty="0">
                <a:solidFill>
                  <a:schemeClr val="bg1"/>
                </a:solidFill>
                <a:latin typeface="Arial"/>
                <a:cs typeface="Arial"/>
              </a:rPr>
              <a:t>Hearing</a:t>
            </a:r>
            <a:r>
              <a:rPr sz="4400" b="1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chemeClr val="bg1"/>
                </a:solidFill>
                <a:latin typeface="Arial"/>
                <a:cs typeface="Arial"/>
              </a:rPr>
              <a:t>Conservation  </a:t>
            </a:r>
            <a:r>
              <a:rPr sz="4400" b="1" spc="-5" dirty="0">
                <a:solidFill>
                  <a:schemeClr val="bg1"/>
                </a:solidFill>
                <a:latin typeface="Arial"/>
                <a:cs typeface="Arial"/>
              </a:rPr>
              <a:t>Training</a:t>
            </a:r>
            <a:r>
              <a:rPr sz="4400" b="1" dirty="0">
                <a:solidFill>
                  <a:schemeClr val="bg1"/>
                </a:solidFill>
                <a:latin typeface="Arial"/>
                <a:cs typeface="Arial"/>
              </a:rPr>
              <a:t> Program</a:t>
            </a:r>
          </a:p>
          <a:p>
            <a:pPr algn="ctr">
              <a:lnSpc>
                <a:spcPct val="100000"/>
              </a:lnSpc>
              <a:spcBef>
                <a:spcPts val="55"/>
              </a:spcBef>
            </a:pPr>
            <a:endParaRPr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3EE99A1-6694-4D38-8660-34FB35B8E26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9" y="2015117"/>
            <a:ext cx="5099888" cy="341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ject 3">
            <a:extLst>
              <a:ext uri="{FF2B5EF4-FFF2-40B4-BE49-F238E27FC236}">
                <a16:creationId xmlns:a16="http://schemas.microsoft.com/office/drawing/2014/main" id="{2972DA95-39F6-448C-8334-EDB3759BC757}"/>
              </a:ext>
            </a:extLst>
          </p:cNvPr>
          <p:cNvSpPr txBox="1"/>
          <p:nvPr/>
        </p:nvSpPr>
        <p:spPr>
          <a:xfrm>
            <a:off x="554475" y="5778041"/>
            <a:ext cx="7636213" cy="8392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sz="2500" b="1" dirty="0">
                <a:latin typeface="Arial Nova Light" panose="020B0304020202020204" pitchFamily="34" charset="0"/>
                <a:cs typeface="Arial"/>
              </a:rPr>
              <a:t>Presented by </a:t>
            </a:r>
            <a:endParaRPr lang="en-US" sz="2500" b="1" dirty="0">
              <a:latin typeface="Arial Nova Light" panose="020B0304020202020204" pitchFamily="34" charset="0"/>
              <a:cs typeface="Arial"/>
            </a:endParaRPr>
          </a:p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sz="2500" b="1" spc="-5" dirty="0">
                <a:latin typeface="Arial Nova Light" panose="020B0304020202020204" pitchFamily="34" charset="0"/>
                <a:cs typeface="Arial"/>
              </a:rPr>
              <a:t>ECU </a:t>
            </a:r>
            <a:r>
              <a:rPr sz="2500" b="1" dirty="0">
                <a:latin typeface="Arial Nova Light" panose="020B0304020202020204" pitchFamily="34" charset="0"/>
                <a:cs typeface="Arial"/>
              </a:rPr>
              <a:t>Office </a:t>
            </a:r>
            <a:r>
              <a:rPr sz="2500" b="1" spc="5" dirty="0">
                <a:latin typeface="Arial Nova Light" panose="020B0304020202020204" pitchFamily="34" charset="0"/>
                <a:cs typeface="Arial"/>
              </a:rPr>
              <a:t>of  </a:t>
            </a:r>
            <a:r>
              <a:rPr sz="2500" b="1" dirty="0">
                <a:latin typeface="Arial Nova Light" panose="020B0304020202020204" pitchFamily="34" charset="0"/>
                <a:cs typeface="Arial"/>
              </a:rPr>
              <a:t>Environmental Health and</a:t>
            </a:r>
            <a:r>
              <a:rPr sz="2500" b="1" spc="-100" dirty="0">
                <a:latin typeface="Arial Nova Light" panose="020B0304020202020204" pitchFamily="34" charset="0"/>
                <a:cs typeface="Arial"/>
              </a:rPr>
              <a:t> </a:t>
            </a:r>
            <a:r>
              <a:rPr sz="2500" b="1" dirty="0">
                <a:latin typeface="Arial Nova Light" panose="020B0304020202020204" pitchFamily="34" charset="0"/>
                <a:cs typeface="Arial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837757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2850" b="1" dirty="0">
                <a:solidFill>
                  <a:schemeClr val="bg1"/>
                </a:solidFill>
                <a:latin typeface="Georgia" panose="02040502050405020303" pitchFamily="18" charset="0"/>
              </a:rPr>
              <a:t>Types of </a:t>
            </a:r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</a:rPr>
              <a:t>Hearing Protection Devices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EE594F9A-67F5-43DF-87FB-76292784D81E}"/>
              </a:ext>
            </a:extLst>
          </p:cNvPr>
          <p:cNvSpPr txBox="1"/>
          <p:nvPr/>
        </p:nvSpPr>
        <p:spPr>
          <a:xfrm>
            <a:off x="1055809" y="1554948"/>
            <a:ext cx="3715385" cy="15621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5" dirty="0">
                <a:cs typeface="Arial"/>
              </a:rPr>
              <a:t>Ear</a:t>
            </a:r>
            <a:r>
              <a:rPr sz="2800" dirty="0">
                <a:cs typeface="Arial"/>
              </a:rPr>
              <a:t> </a:t>
            </a:r>
            <a:r>
              <a:rPr sz="2800" spc="-5" dirty="0">
                <a:cs typeface="Arial"/>
              </a:rPr>
              <a:t>muffs</a:t>
            </a:r>
            <a:endParaRPr sz="28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5" dirty="0">
                <a:cs typeface="Arial"/>
              </a:rPr>
              <a:t>Foam </a:t>
            </a:r>
            <a:r>
              <a:rPr sz="2800" dirty="0">
                <a:cs typeface="Arial"/>
              </a:rPr>
              <a:t>insert</a:t>
            </a:r>
            <a:r>
              <a:rPr sz="2800" spc="-45" dirty="0">
                <a:cs typeface="Arial"/>
              </a:rPr>
              <a:t> </a:t>
            </a:r>
            <a:r>
              <a:rPr sz="2800" dirty="0">
                <a:cs typeface="Arial"/>
              </a:rPr>
              <a:t>earplugs</a:t>
            </a: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5" dirty="0">
                <a:cs typeface="Arial"/>
              </a:rPr>
              <a:t>Semi-aural</a:t>
            </a:r>
            <a:r>
              <a:rPr sz="2800" spc="-10" dirty="0">
                <a:cs typeface="Arial"/>
              </a:rPr>
              <a:t> </a:t>
            </a:r>
            <a:r>
              <a:rPr sz="2800" dirty="0">
                <a:cs typeface="Arial"/>
              </a:rPr>
              <a:t>earplugs</a:t>
            </a: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B60E9A56-3037-4232-A58F-A56EE31BA0EB}"/>
              </a:ext>
            </a:extLst>
          </p:cNvPr>
          <p:cNvSpPr/>
          <p:nvPr/>
        </p:nvSpPr>
        <p:spPr>
          <a:xfrm>
            <a:off x="6157996" y="1685900"/>
            <a:ext cx="2286000" cy="21747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76E6D7-046D-4CFD-8E5B-C77CE3F476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344" y="3656375"/>
            <a:ext cx="1147354" cy="14150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5699E98-CCA1-40A0-A2BC-7DCB489F2EE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049" y="3943547"/>
            <a:ext cx="1702171" cy="17021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FC7AF0-AC4F-47F9-8ED8-31188982479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373" y="4238520"/>
            <a:ext cx="1578623" cy="1578623"/>
          </a:xfrm>
          <a:prstGeom prst="rect">
            <a:avLst/>
          </a:prstGeom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DC24BABA-DB57-48FA-9E41-39496A9733A1}"/>
              </a:ext>
            </a:extLst>
          </p:cNvPr>
          <p:cNvSpPr txBox="1">
            <a:spLocks noChangeArrowheads="1"/>
          </p:cNvSpPr>
          <p:nvPr/>
        </p:nvSpPr>
        <p:spPr>
          <a:xfrm>
            <a:off x="549344" y="5129824"/>
            <a:ext cx="1362615" cy="329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marR="0" indent="-13716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tabLst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34541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001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430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bg2"/>
              </a:buClr>
              <a:buNone/>
            </a:pPr>
            <a:r>
              <a:rPr lang="en-US" altLang="en-US" sz="1900" dirty="0">
                <a:latin typeface="Calibri" panose="020F0502020204030204" pitchFamily="34" charset="0"/>
              </a:rPr>
              <a:t>Earmuffs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EA0E319A-0B48-47C1-8092-CC59028BE156}"/>
              </a:ext>
            </a:extLst>
          </p:cNvPr>
          <p:cNvSpPr txBox="1">
            <a:spLocks noChangeArrowheads="1"/>
          </p:cNvSpPr>
          <p:nvPr/>
        </p:nvSpPr>
        <p:spPr>
          <a:xfrm>
            <a:off x="3087202" y="5712442"/>
            <a:ext cx="1362615" cy="329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marR="0" indent="-13716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tabLst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34541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001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430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bg2"/>
              </a:buClr>
              <a:buNone/>
            </a:pPr>
            <a:r>
              <a:rPr lang="en-US" altLang="en-US" sz="1900" dirty="0">
                <a:latin typeface="Calibri" panose="020F0502020204030204" pitchFamily="34" charset="0"/>
              </a:rPr>
              <a:t>Earplugs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2AFC36F0-6972-41C0-B445-07EC3AD4FEBF}"/>
              </a:ext>
            </a:extLst>
          </p:cNvPr>
          <p:cNvSpPr txBox="1">
            <a:spLocks noChangeArrowheads="1"/>
          </p:cNvSpPr>
          <p:nvPr/>
        </p:nvSpPr>
        <p:spPr>
          <a:xfrm>
            <a:off x="6609029" y="5855642"/>
            <a:ext cx="2035299" cy="432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marR="0" indent="-13716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tabLst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34541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6">
                  <a:lumMod val="50000"/>
                </a:schemeClr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001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430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bg2"/>
              </a:buClr>
              <a:buNone/>
            </a:pPr>
            <a:r>
              <a:rPr lang="en-US" altLang="en-US" sz="1900" dirty="0">
                <a:latin typeface="Calibri" panose="020F0502020204030204" pitchFamily="34" charset="0"/>
              </a:rPr>
              <a:t>Ear caps or bands</a:t>
            </a:r>
          </a:p>
        </p:txBody>
      </p:sp>
    </p:spTree>
    <p:extLst>
      <p:ext uri="{BB962C8B-B14F-4D97-AF65-F5344CB8AC3E}">
        <p14:creationId xmlns:p14="http://schemas.microsoft.com/office/powerpoint/2010/main" val="41590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08817" y="6498486"/>
            <a:ext cx="8935183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84418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chemeClr val="bg1"/>
                </a:solidFill>
                <a:latin typeface="Georgia" panose="02040502050405020303" pitchFamily="18" charset="0"/>
              </a:rPr>
              <a:t>Ear Muffs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1FB4A483-B5ED-49B5-A600-45AF390CF713}"/>
              </a:ext>
            </a:extLst>
          </p:cNvPr>
          <p:cNvSpPr txBox="1"/>
          <p:nvPr/>
        </p:nvSpPr>
        <p:spPr>
          <a:xfrm>
            <a:off x="331788" y="3342666"/>
            <a:ext cx="3293110" cy="22191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0145">
              <a:lnSpc>
                <a:spcPct val="100000"/>
              </a:lnSpc>
              <a:spcBef>
                <a:spcPts val="105"/>
              </a:spcBef>
              <a:buSzPct val="120000"/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cs typeface="Arial"/>
              </a:rPr>
              <a:t>Advantages</a:t>
            </a:r>
            <a:endParaRPr sz="2000" dirty="0">
              <a:cs typeface="Arial"/>
            </a:endParaRPr>
          </a:p>
          <a:p>
            <a:pPr marL="355600" marR="5080" indent="-342900">
              <a:lnSpc>
                <a:spcPts val="2160"/>
              </a:lnSpc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More protection at higher  frequencies than</a:t>
            </a:r>
            <a:r>
              <a:rPr sz="2000" spc="-135" dirty="0">
                <a:cs typeface="Arial"/>
              </a:rPr>
              <a:t> </a:t>
            </a:r>
            <a:r>
              <a:rPr sz="2000" dirty="0">
                <a:cs typeface="Arial"/>
              </a:rPr>
              <a:t>earplugs</a:t>
            </a:r>
          </a:p>
          <a:p>
            <a:pPr marL="355600" indent="-342900">
              <a:lnSpc>
                <a:spcPct val="100000"/>
              </a:lnSpc>
              <a:spcBef>
                <a:spcPts val="209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Various NRRs</a:t>
            </a:r>
            <a:r>
              <a:rPr sz="2000" spc="-55" dirty="0">
                <a:cs typeface="Arial"/>
              </a:rPr>
              <a:t> </a:t>
            </a:r>
            <a:r>
              <a:rPr sz="2000" spc="-5" dirty="0">
                <a:cs typeface="Arial"/>
              </a:rPr>
              <a:t>available</a:t>
            </a:r>
            <a:endParaRPr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Durable, long</a:t>
            </a:r>
            <a:r>
              <a:rPr sz="2000" spc="-60" dirty="0">
                <a:cs typeface="Arial"/>
              </a:rPr>
              <a:t> </a:t>
            </a:r>
            <a:r>
              <a:rPr sz="2000" dirty="0">
                <a:cs typeface="Arial"/>
              </a:rPr>
              <a:t>lasting</a:t>
            </a: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Can be </a:t>
            </a:r>
            <a:r>
              <a:rPr sz="2000" spc="-5" dirty="0">
                <a:cs typeface="Arial"/>
              </a:rPr>
              <a:t>fitted </a:t>
            </a:r>
            <a:r>
              <a:rPr sz="2000" dirty="0">
                <a:cs typeface="Arial"/>
              </a:rPr>
              <a:t>on hard</a:t>
            </a:r>
            <a:r>
              <a:rPr sz="2000" spc="-114" dirty="0">
                <a:cs typeface="Arial"/>
              </a:rPr>
              <a:t> </a:t>
            </a:r>
            <a:r>
              <a:rPr sz="2000" dirty="0">
                <a:cs typeface="Arial"/>
              </a:rPr>
              <a:t>hat</a:t>
            </a: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Reusable</a:t>
            </a:r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64B0E405-9FD1-44B5-BF34-E4080FECC51C}"/>
              </a:ext>
            </a:extLst>
          </p:cNvPr>
          <p:cNvSpPr txBox="1"/>
          <p:nvPr/>
        </p:nvSpPr>
        <p:spPr>
          <a:xfrm>
            <a:off x="5324346" y="3226952"/>
            <a:ext cx="3740785" cy="2514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82980">
              <a:lnSpc>
                <a:spcPct val="100000"/>
              </a:lnSpc>
              <a:spcBef>
                <a:spcPts val="105"/>
              </a:spcBef>
              <a:buSzPct val="120000"/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cs typeface="Arial"/>
              </a:rPr>
              <a:t>Disadvantages</a:t>
            </a:r>
            <a:endParaRPr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Higher</a:t>
            </a:r>
            <a:r>
              <a:rPr sz="2000" spc="-30" dirty="0">
                <a:cs typeface="Arial"/>
              </a:rPr>
              <a:t> </a:t>
            </a:r>
            <a:r>
              <a:rPr sz="2000" dirty="0">
                <a:cs typeface="Arial"/>
              </a:rPr>
              <a:t>cost</a:t>
            </a:r>
          </a:p>
          <a:p>
            <a:pPr marL="355600" marR="5080" indent="-342900">
              <a:lnSpc>
                <a:spcPts val="2160"/>
              </a:lnSpc>
              <a:spcBef>
                <a:spcPts val="509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cs typeface="Arial"/>
              </a:rPr>
              <a:t>Eye </a:t>
            </a:r>
            <a:r>
              <a:rPr sz="2000" dirty="0">
                <a:cs typeface="Arial"/>
              </a:rPr>
              <a:t>glasses can </a:t>
            </a:r>
            <a:r>
              <a:rPr sz="2000" spc="-5" dirty="0">
                <a:cs typeface="Arial"/>
              </a:rPr>
              <a:t>interfere</a:t>
            </a:r>
            <a:r>
              <a:rPr sz="2000" spc="-95" dirty="0">
                <a:cs typeface="Arial"/>
              </a:rPr>
              <a:t> </a:t>
            </a:r>
            <a:r>
              <a:rPr sz="2000" spc="-5" dirty="0">
                <a:cs typeface="Arial"/>
              </a:rPr>
              <a:t>with  </a:t>
            </a:r>
            <a:r>
              <a:rPr sz="2000" dirty="0">
                <a:cs typeface="Arial"/>
              </a:rPr>
              <a:t>ear </a:t>
            </a:r>
            <a:r>
              <a:rPr sz="2000" spc="-5" dirty="0">
                <a:cs typeface="Arial"/>
              </a:rPr>
              <a:t>muff</a:t>
            </a:r>
            <a:r>
              <a:rPr sz="2000" spc="-55" dirty="0">
                <a:cs typeface="Arial"/>
              </a:rPr>
              <a:t> </a:t>
            </a:r>
            <a:r>
              <a:rPr sz="2000" dirty="0">
                <a:cs typeface="Arial"/>
              </a:rPr>
              <a:t>seal</a:t>
            </a:r>
          </a:p>
          <a:p>
            <a:pPr marL="355600" marR="173990" indent="-342900">
              <a:lnSpc>
                <a:spcPts val="2160"/>
              </a:lnSpc>
              <a:spcBef>
                <a:spcPts val="480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May be uncomfortable </a:t>
            </a:r>
            <a:r>
              <a:rPr sz="2000" spc="-5" dirty="0">
                <a:cs typeface="Arial"/>
              </a:rPr>
              <a:t>in</a:t>
            </a:r>
            <a:r>
              <a:rPr sz="2000" spc="-155" dirty="0">
                <a:cs typeface="Arial"/>
              </a:rPr>
              <a:t> </a:t>
            </a:r>
            <a:r>
              <a:rPr sz="2000" dirty="0">
                <a:cs typeface="Arial"/>
              </a:rPr>
              <a:t>hot  </a:t>
            </a:r>
            <a:r>
              <a:rPr sz="2000" spc="-5" dirty="0">
                <a:cs typeface="Arial"/>
              </a:rPr>
              <a:t>environments</a:t>
            </a:r>
            <a:endParaRPr sz="2000" dirty="0">
              <a:cs typeface="Arial"/>
            </a:endParaRPr>
          </a:p>
          <a:p>
            <a:pPr marL="355600" marR="245745" indent="-342900">
              <a:lnSpc>
                <a:spcPts val="2160"/>
              </a:lnSpc>
              <a:spcBef>
                <a:spcPts val="480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Must be cleaned before</a:t>
            </a:r>
            <a:r>
              <a:rPr sz="2000" spc="-165" dirty="0">
                <a:cs typeface="Arial"/>
              </a:rPr>
              <a:t> </a:t>
            </a:r>
            <a:r>
              <a:rPr sz="2000" dirty="0">
                <a:cs typeface="Arial"/>
              </a:rPr>
              <a:t>use  by another</a:t>
            </a:r>
            <a:r>
              <a:rPr sz="2000" spc="-65" dirty="0">
                <a:cs typeface="Arial"/>
              </a:rPr>
              <a:t> </a:t>
            </a:r>
            <a:r>
              <a:rPr sz="2000" dirty="0">
                <a:cs typeface="Arial"/>
              </a:rPr>
              <a:t>worker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54CD259-CD9C-41B8-A955-7C3BAD34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639" y="1109827"/>
            <a:ext cx="2989333" cy="199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488FE06-4F35-431E-B03A-9083F2C907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35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836334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Foam Insert Earplugs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E2A3B52-45DA-4E5A-A3BE-A79916598808}"/>
              </a:ext>
            </a:extLst>
          </p:cNvPr>
          <p:cNvSpPr txBox="1"/>
          <p:nvPr/>
        </p:nvSpPr>
        <p:spPr>
          <a:xfrm>
            <a:off x="672612" y="2789581"/>
            <a:ext cx="3631565" cy="27930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854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cs typeface="Arial"/>
              </a:rPr>
              <a:t>Advantages</a:t>
            </a:r>
            <a:endParaRPr sz="2400" dirty="0">
              <a:cs typeface="Arial"/>
            </a:endParaRPr>
          </a:p>
          <a:p>
            <a:pPr marL="355600" marR="546100" indent="-342900">
              <a:lnSpc>
                <a:spcPct val="100000"/>
              </a:lnSpc>
              <a:spcBef>
                <a:spcPts val="5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More protection at</a:t>
            </a:r>
            <a:r>
              <a:rPr sz="2000" spc="-180" dirty="0">
                <a:cs typeface="Arial"/>
              </a:rPr>
              <a:t> </a:t>
            </a:r>
            <a:r>
              <a:rPr sz="2000" dirty="0">
                <a:cs typeface="Arial"/>
              </a:rPr>
              <a:t>lower  frequencies than</a:t>
            </a:r>
            <a:r>
              <a:rPr sz="2000" spc="-100" dirty="0">
                <a:cs typeface="Arial"/>
              </a:rPr>
              <a:t> </a:t>
            </a:r>
            <a:r>
              <a:rPr sz="2000" spc="-5" dirty="0">
                <a:cs typeface="Arial"/>
              </a:rPr>
              <a:t>muffs</a:t>
            </a:r>
            <a:endParaRPr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Various NRRs</a:t>
            </a:r>
            <a:r>
              <a:rPr sz="2000" spc="-45" dirty="0">
                <a:cs typeface="Arial"/>
              </a:rPr>
              <a:t> </a:t>
            </a:r>
            <a:r>
              <a:rPr sz="2000" spc="-5" dirty="0">
                <a:cs typeface="Arial"/>
              </a:rPr>
              <a:t>available</a:t>
            </a:r>
            <a:endParaRPr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-5" dirty="0">
                <a:cs typeface="Arial"/>
              </a:rPr>
              <a:t>Inexpensive;</a:t>
            </a:r>
            <a:r>
              <a:rPr sz="2000" spc="-40" dirty="0">
                <a:cs typeface="Arial"/>
              </a:rPr>
              <a:t> </a:t>
            </a:r>
            <a:r>
              <a:rPr sz="2000" dirty="0">
                <a:cs typeface="Arial"/>
              </a:rPr>
              <a:t>disposable</a:t>
            </a:r>
          </a:p>
          <a:p>
            <a:pPr marL="355600" marR="291465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Can be custom molded</a:t>
            </a:r>
            <a:r>
              <a:rPr sz="2000" spc="-145" dirty="0">
                <a:cs typeface="Arial"/>
              </a:rPr>
              <a:t> </a:t>
            </a:r>
            <a:r>
              <a:rPr sz="2000" spc="-5" dirty="0">
                <a:cs typeface="Arial"/>
              </a:rPr>
              <a:t>for  individual</a:t>
            </a:r>
            <a:r>
              <a:rPr sz="2000" dirty="0">
                <a:cs typeface="Arial"/>
              </a:rPr>
              <a:t> worker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Reusable plugs are</a:t>
            </a:r>
            <a:r>
              <a:rPr sz="2000" spc="-105" dirty="0">
                <a:cs typeface="Arial"/>
              </a:rPr>
              <a:t> </a:t>
            </a:r>
            <a:r>
              <a:rPr sz="2000" spc="-5" dirty="0">
                <a:cs typeface="Arial"/>
              </a:rPr>
              <a:t>available</a:t>
            </a:r>
            <a:endParaRPr sz="2000" dirty="0">
              <a:cs typeface="Arial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84197649-74FF-4CC4-9626-1F4F327C560E}"/>
              </a:ext>
            </a:extLst>
          </p:cNvPr>
          <p:cNvSpPr txBox="1"/>
          <p:nvPr/>
        </p:nvSpPr>
        <p:spPr>
          <a:xfrm>
            <a:off x="5205280" y="3142952"/>
            <a:ext cx="3722370" cy="19973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26745">
              <a:lnSpc>
                <a:spcPct val="100000"/>
              </a:lnSpc>
              <a:spcBef>
                <a:spcPts val="95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cs typeface="Arial"/>
              </a:rPr>
              <a:t>Disadvantages</a:t>
            </a:r>
            <a:endParaRPr sz="2400" dirty="0"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Hands must be cleaned  before inserting</a:t>
            </a:r>
            <a:r>
              <a:rPr sz="2400" spc="-60" dirty="0">
                <a:cs typeface="Arial"/>
              </a:rPr>
              <a:t> </a:t>
            </a:r>
            <a:r>
              <a:rPr sz="2400" spc="-5" dirty="0">
                <a:cs typeface="Arial"/>
              </a:rPr>
              <a:t>earplugs</a:t>
            </a:r>
            <a:endParaRPr sz="2400" dirty="0">
              <a:cs typeface="Arial"/>
            </a:endParaRPr>
          </a:p>
          <a:p>
            <a:pPr marL="355600" marR="715645" indent="-342900">
              <a:lnSpc>
                <a:spcPct val="100000"/>
              </a:lnSpc>
              <a:spcBef>
                <a:spcPts val="575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Improper insertion  reduces </a:t>
            </a:r>
            <a:r>
              <a:rPr sz="2400" spc="-10" dirty="0">
                <a:cs typeface="Arial"/>
              </a:rPr>
              <a:t>NRR</a:t>
            </a:r>
            <a:r>
              <a:rPr sz="2400" spc="-50" dirty="0">
                <a:cs typeface="Arial"/>
              </a:rPr>
              <a:t> </a:t>
            </a:r>
            <a:r>
              <a:rPr sz="2400" spc="-5" dirty="0">
                <a:cs typeface="Arial"/>
              </a:rPr>
              <a:t>value</a:t>
            </a:r>
            <a:endParaRPr sz="2400" dirty="0">
              <a:cs typeface="Arial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CA452B88-AC14-4440-BC2C-32A4C57D05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24220" y="1533669"/>
            <a:ext cx="1338210" cy="114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3F403E0A-9BA1-480E-B0A8-0575646087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52203" y="1467344"/>
            <a:ext cx="1709384" cy="133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39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1060067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Semi-aural Caps</a:t>
            </a: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598D457B-D53F-4728-AE6E-49F74B50A8B4}"/>
              </a:ext>
            </a:extLst>
          </p:cNvPr>
          <p:cNvSpPr txBox="1"/>
          <p:nvPr/>
        </p:nvSpPr>
        <p:spPr>
          <a:xfrm>
            <a:off x="417635" y="2218638"/>
            <a:ext cx="3573779" cy="2052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0145">
              <a:lnSpc>
                <a:spcPct val="100000"/>
              </a:lnSpc>
              <a:spcBef>
                <a:spcPts val="10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cs typeface="Arial"/>
              </a:rPr>
              <a:t>Advantages</a:t>
            </a:r>
            <a:endParaRPr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Various NRRs</a:t>
            </a:r>
            <a:r>
              <a:rPr sz="2000" spc="-50" dirty="0">
                <a:cs typeface="Arial"/>
              </a:rPr>
              <a:t> </a:t>
            </a:r>
            <a:r>
              <a:rPr sz="2000" spc="-5" dirty="0">
                <a:cs typeface="Arial"/>
              </a:rPr>
              <a:t>available</a:t>
            </a:r>
            <a:endParaRPr sz="20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Easy </a:t>
            </a:r>
            <a:r>
              <a:rPr sz="2000" spc="-5" dirty="0">
                <a:cs typeface="Arial"/>
              </a:rPr>
              <a:t>to</a:t>
            </a:r>
            <a:r>
              <a:rPr sz="2000" spc="-35" dirty="0">
                <a:cs typeface="Arial"/>
              </a:rPr>
              <a:t> </a:t>
            </a:r>
            <a:r>
              <a:rPr sz="2000" dirty="0">
                <a:cs typeface="Arial"/>
              </a:rPr>
              <a:t>insert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May be used several</a:t>
            </a:r>
            <a:r>
              <a:rPr sz="2000" spc="-120" dirty="0">
                <a:cs typeface="Arial"/>
              </a:rPr>
              <a:t> </a:t>
            </a:r>
            <a:r>
              <a:rPr sz="2000" spc="-5" dirty="0">
                <a:cs typeface="Arial"/>
              </a:rPr>
              <a:t>times</a:t>
            </a:r>
            <a:endParaRPr sz="2000" dirty="0"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Ideal </a:t>
            </a:r>
            <a:r>
              <a:rPr sz="2000" spc="-5" dirty="0">
                <a:cs typeface="Arial"/>
              </a:rPr>
              <a:t>for </a:t>
            </a:r>
            <a:r>
              <a:rPr sz="2000" dirty="0">
                <a:cs typeface="Arial"/>
              </a:rPr>
              <a:t>people going </a:t>
            </a:r>
            <a:r>
              <a:rPr sz="2000" spc="-5" dirty="0">
                <a:cs typeface="Arial"/>
              </a:rPr>
              <a:t>in</a:t>
            </a:r>
            <a:r>
              <a:rPr sz="2000" spc="-120" dirty="0">
                <a:cs typeface="Arial"/>
              </a:rPr>
              <a:t> </a:t>
            </a:r>
            <a:r>
              <a:rPr sz="2000" dirty="0">
                <a:cs typeface="Arial"/>
              </a:rPr>
              <a:t>and  out of noisy</a:t>
            </a:r>
            <a:r>
              <a:rPr sz="2000" spc="-75" dirty="0">
                <a:cs typeface="Arial"/>
              </a:rPr>
              <a:t> </a:t>
            </a:r>
            <a:r>
              <a:rPr sz="2000" dirty="0">
                <a:cs typeface="Arial"/>
              </a:rPr>
              <a:t>areas</a:t>
            </a:r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4A28FC15-85FC-4800-9FF2-F51E23296FA6}"/>
              </a:ext>
            </a:extLst>
          </p:cNvPr>
          <p:cNvSpPr txBox="1"/>
          <p:nvPr/>
        </p:nvSpPr>
        <p:spPr>
          <a:xfrm>
            <a:off x="4937037" y="3955257"/>
            <a:ext cx="3408045" cy="22961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82980">
              <a:lnSpc>
                <a:spcPct val="100000"/>
              </a:lnSpc>
              <a:spcBef>
                <a:spcPts val="105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cs typeface="Arial"/>
              </a:rPr>
              <a:t>Disadvantages</a:t>
            </a:r>
            <a:endParaRPr sz="2000" dirty="0">
              <a:cs typeface="Arial"/>
            </a:endParaRPr>
          </a:p>
          <a:p>
            <a:pPr marL="355600" marR="21590" indent="-342900">
              <a:lnSpc>
                <a:spcPct val="100000"/>
              </a:lnSpc>
              <a:spcBef>
                <a:spcPts val="5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Improper insertion</a:t>
            </a:r>
            <a:r>
              <a:rPr sz="2000" spc="-135" dirty="0">
                <a:cs typeface="Arial"/>
              </a:rPr>
              <a:t> </a:t>
            </a:r>
            <a:r>
              <a:rPr sz="2000" dirty="0">
                <a:cs typeface="Arial"/>
              </a:rPr>
              <a:t>reduces  </a:t>
            </a:r>
            <a:r>
              <a:rPr sz="2000" spc="-5" dirty="0">
                <a:cs typeface="Arial"/>
              </a:rPr>
              <a:t>effectiveness</a:t>
            </a:r>
            <a:endParaRPr sz="2000" dirty="0">
              <a:cs typeface="Arial"/>
            </a:endParaRPr>
          </a:p>
          <a:p>
            <a:pPr marL="355600" marR="249554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dirty="0">
                <a:cs typeface="Arial"/>
              </a:rPr>
              <a:t>More </a:t>
            </a:r>
            <a:r>
              <a:rPr sz="2000" spc="-5" dirty="0">
                <a:cs typeface="Arial"/>
              </a:rPr>
              <a:t>expensive </a:t>
            </a:r>
            <a:r>
              <a:rPr sz="2000" dirty="0">
                <a:cs typeface="Arial"/>
              </a:rPr>
              <a:t>than</a:t>
            </a:r>
            <a:r>
              <a:rPr sz="2000" spc="-100" dirty="0">
                <a:cs typeface="Arial"/>
              </a:rPr>
              <a:t> </a:t>
            </a:r>
            <a:r>
              <a:rPr sz="2000" dirty="0">
                <a:cs typeface="Arial"/>
              </a:rPr>
              <a:t>ear  plugs</a:t>
            </a: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SzPct val="6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-5" dirty="0">
                <a:cs typeface="Arial"/>
              </a:rPr>
              <a:t>Typically have </a:t>
            </a:r>
            <a:r>
              <a:rPr sz="2000" dirty="0">
                <a:cs typeface="Arial"/>
              </a:rPr>
              <a:t>lower NRRs  than plugs or</a:t>
            </a:r>
            <a:r>
              <a:rPr sz="2000" spc="-65" dirty="0">
                <a:cs typeface="Arial"/>
              </a:rPr>
              <a:t> </a:t>
            </a:r>
            <a:r>
              <a:rPr sz="2000" spc="-5" dirty="0">
                <a:cs typeface="Arial"/>
              </a:rPr>
              <a:t>muffs</a:t>
            </a:r>
            <a:endParaRPr sz="2000" dirty="0">
              <a:cs typeface="Arial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8E46CA5D-804C-4ACB-9903-7024F74F751A}"/>
              </a:ext>
            </a:extLst>
          </p:cNvPr>
          <p:cNvSpPr/>
          <p:nvPr/>
        </p:nvSpPr>
        <p:spPr>
          <a:xfrm>
            <a:off x="5962603" y="1599230"/>
            <a:ext cx="2294106" cy="17399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79B0E9D5-E99D-4B90-A8F6-27B8EB5DD662}"/>
              </a:ext>
            </a:extLst>
          </p:cNvPr>
          <p:cNvSpPr/>
          <p:nvPr/>
        </p:nvSpPr>
        <p:spPr>
          <a:xfrm>
            <a:off x="2988371" y="4765298"/>
            <a:ext cx="1028700" cy="1239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6117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1127634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Fit, Use and Care of Hearing Protection Devices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316D24E3-A14B-4944-A2DD-E3AAA3AC2D89}"/>
              </a:ext>
            </a:extLst>
          </p:cNvPr>
          <p:cNvSpPr txBox="1"/>
          <p:nvPr/>
        </p:nvSpPr>
        <p:spPr>
          <a:xfrm>
            <a:off x="1055809" y="1881293"/>
            <a:ext cx="7828915" cy="339387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Employer must ensure proper initial</a:t>
            </a:r>
            <a:r>
              <a:rPr sz="2400" spc="65" dirty="0">
                <a:cs typeface="Arial"/>
              </a:rPr>
              <a:t> </a:t>
            </a:r>
            <a:r>
              <a:rPr sz="2400" spc="-5" dirty="0">
                <a:cs typeface="Arial"/>
              </a:rPr>
              <a:t>fitting</a:t>
            </a:r>
            <a:endParaRPr sz="2400" dirty="0">
              <a:cs typeface="Arial"/>
            </a:endParaRPr>
          </a:p>
          <a:p>
            <a:pPr marL="355600" marR="504190" indent="-342900">
              <a:lnSpc>
                <a:spcPts val="2590"/>
              </a:lnSpc>
              <a:spcBef>
                <a:spcPts val="61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Employer must supervise </a:t>
            </a:r>
            <a:r>
              <a:rPr sz="2400" dirty="0">
                <a:cs typeface="Arial"/>
              </a:rPr>
              <a:t>the </a:t>
            </a:r>
            <a:r>
              <a:rPr sz="2400" spc="-5" dirty="0">
                <a:cs typeface="Arial"/>
              </a:rPr>
              <a:t>correct use of hearing  protectors</a:t>
            </a:r>
            <a:endParaRPr sz="2400" dirty="0">
              <a:cs typeface="Arial"/>
            </a:endParaRPr>
          </a:p>
          <a:p>
            <a:pPr marL="355600" marR="313055" indent="-342900">
              <a:lnSpc>
                <a:spcPts val="2590"/>
              </a:lnSpc>
              <a:spcBef>
                <a:spcPts val="58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Hearing protectors must be replaced as necessary at  no cost </a:t>
            </a:r>
            <a:r>
              <a:rPr sz="2400" dirty="0">
                <a:cs typeface="Arial"/>
              </a:rPr>
              <a:t>to </a:t>
            </a:r>
            <a:r>
              <a:rPr sz="2400" spc="-5" dirty="0">
                <a:cs typeface="Arial"/>
              </a:rPr>
              <a:t>employee, contact your</a:t>
            </a:r>
            <a:r>
              <a:rPr sz="2400" spc="10" dirty="0">
                <a:cs typeface="Arial"/>
              </a:rPr>
              <a:t> </a:t>
            </a:r>
            <a:r>
              <a:rPr sz="2400" spc="-5" dirty="0">
                <a:cs typeface="Arial"/>
              </a:rPr>
              <a:t>supervisor</a:t>
            </a:r>
            <a:endParaRPr sz="2400" dirty="0">
              <a:cs typeface="Arial"/>
            </a:endParaRPr>
          </a:p>
          <a:p>
            <a:pPr marL="355600" marR="5080" indent="-342900">
              <a:lnSpc>
                <a:spcPts val="2590"/>
              </a:lnSpc>
              <a:spcBef>
                <a:spcPts val="58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Hearing protection devices must be cleaned and stored  according </a:t>
            </a:r>
            <a:r>
              <a:rPr sz="2400" dirty="0">
                <a:cs typeface="Arial"/>
              </a:rPr>
              <a:t>to the </a:t>
            </a:r>
            <a:r>
              <a:rPr sz="2400" spc="-5" dirty="0">
                <a:cs typeface="Arial"/>
              </a:rPr>
              <a:t>manufacturer’s</a:t>
            </a:r>
            <a:r>
              <a:rPr sz="2400" spc="5" dirty="0">
                <a:cs typeface="Arial"/>
              </a:rPr>
              <a:t> </a:t>
            </a:r>
            <a:r>
              <a:rPr sz="2400" spc="-5" dirty="0">
                <a:cs typeface="Arial"/>
              </a:rPr>
              <a:t>specification\</a:t>
            </a:r>
            <a:endParaRPr sz="2400" dirty="0">
              <a:cs typeface="Arial"/>
            </a:endParaRPr>
          </a:p>
          <a:p>
            <a:pPr marL="355600" marR="179070" indent="-342900">
              <a:lnSpc>
                <a:spcPts val="2590"/>
              </a:lnSpc>
              <a:spcBef>
                <a:spcPts val="58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For questions concerning selection of hearing  protection based on NRR and proper fit contact EH&amp;S  </a:t>
            </a:r>
            <a:r>
              <a:rPr sz="2400" dirty="0">
                <a:cs typeface="Arial"/>
              </a:rPr>
              <a:t>@</a:t>
            </a:r>
            <a:r>
              <a:rPr sz="2400" spc="-15" dirty="0">
                <a:cs typeface="Arial"/>
              </a:rPr>
              <a:t> </a:t>
            </a:r>
            <a:r>
              <a:rPr sz="2400" spc="-5" dirty="0">
                <a:cs typeface="Arial"/>
              </a:rPr>
              <a:t>328-6166</a:t>
            </a:r>
            <a:endParaRPr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621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797423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Audiometric Testing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B3DCD4EF-6FEC-451C-980F-293632E72E21}"/>
              </a:ext>
            </a:extLst>
          </p:cNvPr>
          <p:cNvSpPr txBox="1"/>
          <p:nvPr/>
        </p:nvSpPr>
        <p:spPr>
          <a:xfrm>
            <a:off x="1038606" y="1723839"/>
            <a:ext cx="7066787" cy="28784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Monitors employee’s hearing over</a:t>
            </a:r>
            <a:r>
              <a:rPr sz="2400" spc="65" dirty="0">
                <a:cs typeface="Arial"/>
              </a:rPr>
              <a:t> </a:t>
            </a:r>
            <a:r>
              <a:rPr sz="2400" dirty="0">
                <a:cs typeface="Arial"/>
              </a:rPr>
              <a:t>time</a:t>
            </a: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10" dirty="0">
                <a:cs typeface="Arial"/>
              </a:rPr>
              <a:t>Baseline </a:t>
            </a:r>
            <a:r>
              <a:rPr sz="2400" spc="-5" dirty="0">
                <a:cs typeface="Arial"/>
              </a:rPr>
              <a:t>audiogram must be performed within first </a:t>
            </a:r>
            <a:r>
              <a:rPr sz="2400" dirty="0">
                <a:cs typeface="Arial"/>
              </a:rPr>
              <a:t>6  </a:t>
            </a:r>
            <a:r>
              <a:rPr sz="2400" spc="-5" dirty="0">
                <a:cs typeface="Arial"/>
              </a:rPr>
              <a:t>months of work exposure </a:t>
            </a:r>
            <a:r>
              <a:rPr sz="2400" dirty="0">
                <a:cs typeface="Arial"/>
              </a:rPr>
              <a:t>( 8 </a:t>
            </a:r>
            <a:r>
              <a:rPr sz="2400" spc="-5" dirty="0">
                <a:cs typeface="Arial"/>
              </a:rPr>
              <a:t>hour TWA </a:t>
            </a:r>
            <a:r>
              <a:rPr sz="2400" dirty="0">
                <a:cs typeface="Arial"/>
              </a:rPr>
              <a:t>≥ </a:t>
            </a:r>
            <a:r>
              <a:rPr sz="2400" spc="-5" dirty="0">
                <a:cs typeface="Arial"/>
              </a:rPr>
              <a:t>85</a:t>
            </a:r>
            <a:r>
              <a:rPr sz="2400" spc="-20" dirty="0">
                <a:cs typeface="Arial"/>
              </a:rPr>
              <a:t> </a:t>
            </a:r>
            <a:r>
              <a:rPr sz="2400" spc="-5" dirty="0">
                <a:cs typeface="Arial"/>
              </a:rPr>
              <a:t>dBA)</a:t>
            </a:r>
            <a:endParaRPr sz="2400" dirty="0">
              <a:cs typeface="Arial"/>
            </a:endParaRPr>
          </a:p>
          <a:p>
            <a:pPr marL="355600" marR="560705" indent="-342900">
              <a:lnSpc>
                <a:spcPct val="10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Annual audiograms are required each year after  </a:t>
            </a:r>
            <a:r>
              <a:rPr sz="2400" spc="-10" dirty="0">
                <a:cs typeface="Arial"/>
              </a:rPr>
              <a:t>baseline</a:t>
            </a:r>
            <a:r>
              <a:rPr sz="2400" spc="30" dirty="0">
                <a:cs typeface="Arial"/>
              </a:rPr>
              <a:t> </a:t>
            </a:r>
            <a:r>
              <a:rPr sz="2400" spc="-5" dirty="0">
                <a:cs typeface="Arial"/>
              </a:rPr>
              <a:t>audiogram</a:t>
            </a:r>
            <a:endParaRPr sz="2400" dirty="0">
              <a:cs typeface="Arial"/>
            </a:endParaRPr>
          </a:p>
          <a:p>
            <a:pPr marL="355600" marR="553720" indent="-342900">
              <a:lnSpc>
                <a:spcPct val="10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Employer must pay </a:t>
            </a:r>
            <a:r>
              <a:rPr sz="2400" dirty="0">
                <a:cs typeface="Arial"/>
              </a:rPr>
              <a:t>for the </a:t>
            </a:r>
            <a:r>
              <a:rPr sz="2400" spc="-5" dirty="0">
                <a:cs typeface="Arial"/>
              </a:rPr>
              <a:t>cost of each required  audiogram</a:t>
            </a:r>
            <a:endParaRPr sz="2400" dirty="0">
              <a:cs typeface="Arial"/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C683C081-85A9-4AE2-8C3F-24C64FDFF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401" y="4602294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62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865515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Why Do Audiometric Testing?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AC06BF3E-D2FC-493F-B8B2-7FE3F5B7A7D3}"/>
              </a:ext>
            </a:extLst>
          </p:cNvPr>
          <p:cNvSpPr txBox="1"/>
          <p:nvPr/>
        </p:nvSpPr>
        <p:spPr>
          <a:xfrm>
            <a:off x="1055808" y="2042104"/>
            <a:ext cx="7504531" cy="2866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34950" indent="-342900">
              <a:lnSpc>
                <a:spcPct val="100000"/>
              </a:lnSpc>
              <a:spcBef>
                <a:spcPts val="9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5" dirty="0">
                <a:cs typeface="Arial"/>
              </a:rPr>
              <a:t>Obtain a Baseline </a:t>
            </a:r>
            <a:r>
              <a:rPr sz="2800" dirty="0">
                <a:cs typeface="Arial"/>
              </a:rPr>
              <a:t>Audiogram </a:t>
            </a:r>
            <a:r>
              <a:rPr sz="2800" spc="-5" dirty="0">
                <a:cs typeface="Arial"/>
              </a:rPr>
              <a:t>for future  </a:t>
            </a:r>
            <a:r>
              <a:rPr sz="2800" dirty="0">
                <a:cs typeface="Arial"/>
              </a:rPr>
              <a:t>comparison</a:t>
            </a: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dirty="0">
                <a:cs typeface="Arial"/>
              </a:rPr>
              <a:t>Identify occupational hearing</a:t>
            </a:r>
            <a:r>
              <a:rPr sz="2800" spc="-5" dirty="0">
                <a:cs typeface="Arial"/>
              </a:rPr>
              <a:t> </a:t>
            </a:r>
            <a:r>
              <a:rPr sz="2800" dirty="0">
                <a:cs typeface="Arial"/>
              </a:rPr>
              <a:t>loss</a:t>
            </a: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dirty="0">
                <a:cs typeface="Arial"/>
              </a:rPr>
              <a:t>Identify </a:t>
            </a:r>
            <a:r>
              <a:rPr sz="2800" spc="-5" dirty="0">
                <a:cs typeface="Arial"/>
              </a:rPr>
              <a:t>Standard </a:t>
            </a:r>
            <a:r>
              <a:rPr sz="2800" dirty="0">
                <a:cs typeface="Arial"/>
              </a:rPr>
              <a:t>Threshold </a:t>
            </a:r>
            <a:r>
              <a:rPr sz="2800" spc="-5" dirty="0">
                <a:cs typeface="Arial"/>
              </a:rPr>
              <a:t>Shifts</a:t>
            </a:r>
            <a:r>
              <a:rPr sz="2800" spc="-15" dirty="0">
                <a:cs typeface="Arial"/>
              </a:rPr>
              <a:t> </a:t>
            </a:r>
            <a:r>
              <a:rPr sz="2800" spc="-10" dirty="0">
                <a:cs typeface="Arial"/>
              </a:rPr>
              <a:t>(STS)</a:t>
            </a:r>
            <a:endParaRPr lang="en-US" sz="2800" spc="-1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lang="en-US" sz="2800" dirty="0"/>
              <a:t>An STS is an average shift in either ear of 10 dB or more at 2,000, 3,000, and 4,000 hertz.</a:t>
            </a:r>
            <a:endParaRPr sz="2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534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865515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en-US" sz="2900" b="1" dirty="0">
                <a:solidFill>
                  <a:schemeClr val="bg1"/>
                </a:solidFill>
                <a:latin typeface="Georgia" panose="02040502050405020303" pitchFamily="18" charset="0"/>
              </a:rPr>
              <a:t>Normal Vs Noise-Induced Audiometric Testing?</a:t>
            </a: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C0B1685F-70BF-403B-A71D-B813BA0A84A8}"/>
              </a:ext>
            </a:extLst>
          </p:cNvPr>
          <p:cNvSpPr/>
          <p:nvPr/>
        </p:nvSpPr>
        <p:spPr>
          <a:xfrm>
            <a:off x="1066800" y="2103598"/>
            <a:ext cx="3639312" cy="26868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54109325-0377-4C6E-92BD-74A9844AE4BE}"/>
              </a:ext>
            </a:extLst>
          </p:cNvPr>
          <p:cNvSpPr/>
          <p:nvPr/>
        </p:nvSpPr>
        <p:spPr>
          <a:xfrm>
            <a:off x="5029200" y="2103598"/>
            <a:ext cx="3639311" cy="2686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982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865515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Access to Information and Training Materials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F9AA51CE-374A-428A-9EE6-C2CB124D99E5}"/>
              </a:ext>
            </a:extLst>
          </p:cNvPr>
          <p:cNvSpPr txBox="1"/>
          <p:nvPr/>
        </p:nvSpPr>
        <p:spPr>
          <a:xfrm>
            <a:off x="1055809" y="1614211"/>
            <a:ext cx="7689215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90930" indent="-342900">
              <a:lnSpc>
                <a:spcPct val="100000"/>
              </a:lnSpc>
              <a:spcBef>
                <a:spcPts val="10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dirty="0">
                <a:cs typeface="Arial"/>
              </a:rPr>
              <a:t>A </a:t>
            </a:r>
            <a:r>
              <a:rPr sz="2400" spc="-5" dirty="0">
                <a:cs typeface="Arial"/>
              </a:rPr>
              <a:t>copy of </a:t>
            </a:r>
            <a:r>
              <a:rPr sz="2400" dirty="0">
                <a:cs typeface="Arial"/>
              </a:rPr>
              <a:t>the </a:t>
            </a:r>
            <a:r>
              <a:rPr sz="2400" spc="-5" dirty="0">
                <a:cs typeface="Arial"/>
              </a:rPr>
              <a:t>OSHA 29 CFR1910.95 standard  </a:t>
            </a:r>
            <a:r>
              <a:rPr sz="2400" spc="-10" dirty="0">
                <a:cs typeface="Arial"/>
              </a:rPr>
              <a:t>available </a:t>
            </a:r>
            <a:r>
              <a:rPr sz="2400" dirty="0">
                <a:cs typeface="Arial"/>
              </a:rPr>
              <a:t>to </a:t>
            </a:r>
            <a:r>
              <a:rPr sz="2400" spc="-5" dirty="0">
                <a:cs typeface="Arial"/>
              </a:rPr>
              <a:t>affected employees </a:t>
            </a:r>
            <a:r>
              <a:rPr sz="2400" spc="-10" dirty="0">
                <a:cs typeface="Arial"/>
              </a:rPr>
              <a:t>online </a:t>
            </a:r>
            <a:r>
              <a:rPr sz="2400" dirty="0">
                <a:cs typeface="Arial"/>
              </a:rPr>
              <a:t>@ </a:t>
            </a:r>
            <a:r>
              <a:rPr sz="2400" dirty="0">
                <a:cs typeface="Arial"/>
                <a:hlinkClick r:id="rId3"/>
              </a:rPr>
              <a:t> </a:t>
            </a:r>
            <a:r>
              <a:rPr sz="2400" spc="-5" dirty="0">
                <a:cs typeface="Arial"/>
                <a:hlinkClick r:id="rId3"/>
              </a:rPr>
              <a:t>www.osha.gov</a:t>
            </a:r>
            <a:endParaRPr sz="2400" dirty="0"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OSHA Occupational noise exposure standard must be  posted in </a:t>
            </a:r>
            <a:r>
              <a:rPr sz="2400" dirty="0">
                <a:cs typeface="Arial"/>
              </a:rPr>
              <a:t>the</a:t>
            </a:r>
            <a:r>
              <a:rPr sz="2400" spc="5" dirty="0">
                <a:cs typeface="Arial"/>
              </a:rPr>
              <a:t> </a:t>
            </a:r>
            <a:r>
              <a:rPr sz="2400" spc="-5" dirty="0">
                <a:cs typeface="Arial"/>
              </a:rPr>
              <a:t>workplace</a:t>
            </a:r>
            <a:endParaRPr sz="2400" dirty="0">
              <a:cs typeface="Arial"/>
            </a:endParaRPr>
          </a:p>
          <a:p>
            <a:pPr marL="355600" marR="172720" indent="-342900">
              <a:lnSpc>
                <a:spcPct val="10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400" spc="-5" dirty="0">
                <a:cs typeface="Arial" panose="020B0604020202020204" pitchFamily="34" charset="0"/>
              </a:rPr>
              <a:t>Employer is responsible </a:t>
            </a:r>
            <a:r>
              <a:rPr sz="2400" dirty="0">
                <a:cs typeface="Arial" panose="020B0604020202020204" pitchFamily="34" charset="0"/>
              </a:rPr>
              <a:t>for </a:t>
            </a:r>
            <a:r>
              <a:rPr sz="2400" spc="-5" dirty="0">
                <a:cs typeface="Arial" panose="020B0604020202020204" pitchFamily="34" charset="0"/>
              </a:rPr>
              <a:t>record keeping regarding  employee noise exposure</a:t>
            </a:r>
            <a:r>
              <a:rPr lang="en-US" sz="2400" spc="-5" dirty="0">
                <a:cs typeface="Arial" panose="020B0604020202020204" pitchFamily="34" charset="0"/>
              </a:rPr>
              <a:t> measurements for </a:t>
            </a:r>
            <a:r>
              <a:rPr sz="2400" dirty="0">
                <a:cs typeface="Arial" panose="020B0604020202020204" pitchFamily="34" charset="0"/>
              </a:rPr>
              <a:t>2</a:t>
            </a:r>
            <a:r>
              <a:rPr sz="2400" spc="75" dirty="0">
                <a:cs typeface="Arial" panose="020B0604020202020204" pitchFamily="34" charset="0"/>
              </a:rPr>
              <a:t> </a:t>
            </a:r>
            <a:r>
              <a:rPr sz="2400" spc="-5" dirty="0">
                <a:cs typeface="Arial" panose="020B0604020202020204" pitchFamily="34" charset="0"/>
              </a:rPr>
              <a:t>years</a:t>
            </a:r>
            <a:r>
              <a:rPr lang="en-US" sz="2400" spc="-5" dirty="0">
                <a:cs typeface="Arial" panose="020B0604020202020204" pitchFamily="34" charset="0"/>
              </a:rPr>
              <a:t>. However, the </a:t>
            </a:r>
            <a:r>
              <a:rPr lang="en-US" sz="2400" dirty="0">
                <a:cs typeface="Arial" panose="020B0604020202020204" pitchFamily="34" charset="0"/>
              </a:rPr>
              <a:t>audiometric test records are kept for the duration of employment of the employees who are in the hearing conservation program.</a:t>
            </a:r>
            <a:endParaRPr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701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C9EA5A1B-E048-4584-839D-93095EE7E9A8}"/>
              </a:ext>
            </a:extLst>
          </p:cNvPr>
          <p:cNvSpPr/>
          <p:nvPr/>
        </p:nvSpPr>
        <p:spPr>
          <a:xfrm>
            <a:off x="1538729" y="395937"/>
            <a:ext cx="6428211" cy="5301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36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chemeClr val="bg1"/>
                </a:solidFill>
                <a:latin typeface="Georgia" panose="02040502050405020303" pitchFamily="18" charset="0"/>
              </a:rPr>
              <a:t>Did You Know?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DF36AFA2-0ECB-4C8F-9977-606E999945D8}"/>
              </a:ext>
            </a:extLst>
          </p:cNvPr>
          <p:cNvSpPr txBox="1"/>
          <p:nvPr/>
        </p:nvSpPr>
        <p:spPr>
          <a:xfrm>
            <a:off x="1055809" y="1800928"/>
            <a:ext cx="7883910" cy="31386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391160" indent="-342900">
              <a:lnSpc>
                <a:spcPct val="80000"/>
              </a:lnSpc>
              <a:spcBef>
                <a:spcPts val="6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500" spc="-5" dirty="0">
                <a:cs typeface="Arial"/>
              </a:rPr>
              <a:t>About </a:t>
            </a:r>
            <a:r>
              <a:rPr sz="2500" i="1" spc="-5" dirty="0">
                <a:cs typeface="Arial"/>
              </a:rPr>
              <a:t>30 </a:t>
            </a:r>
            <a:r>
              <a:rPr sz="2500" i="1" spc="-10" dirty="0">
                <a:cs typeface="Arial"/>
              </a:rPr>
              <a:t>million </a:t>
            </a:r>
            <a:r>
              <a:rPr sz="2500" spc="-5" dirty="0">
                <a:cs typeface="Arial"/>
              </a:rPr>
              <a:t>workers are </a:t>
            </a:r>
            <a:r>
              <a:rPr sz="2500" spc="-10" dirty="0">
                <a:cs typeface="Arial"/>
              </a:rPr>
              <a:t>exposed </a:t>
            </a:r>
            <a:r>
              <a:rPr sz="2500" dirty="0">
                <a:cs typeface="Arial"/>
              </a:rPr>
              <a:t>to </a:t>
            </a:r>
            <a:r>
              <a:rPr sz="2500" spc="-5" dirty="0">
                <a:cs typeface="Arial"/>
              </a:rPr>
              <a:t>hazardous  noise on </a:t>
            </a:r>
            <a:r>
              <a:rPr sz="2500" dirty="0">
                <a:cs typeface="Arial"/>
              </a:rPr>
              <a:t>the</a:t>
            </a:r>
            <a:r>
              <a:rPr sz="2500" spc="15" dirty="0">
                <a:cs typeface="Arial"/>
              </a:rPr>
              <a:t> </a:t>
            </a:r>
            <a:r>
              <a:rPr sz="2500" spc="-5" dirty="0">
                <a:cs typeface="Arial"/>
              </a:rPr>
              <a:t>job</a:t>
            </a:r>
            <a:endParaRPr sz="2500" dirty="0">
              <a:cs typeface="Arial"/>
            </a:endParaRPr>
          </a:p>
          <a:p>
            <a:pPr marL="355600" marR="829944" indent="-342900">
              <a:lnSpc>
                <a:spcPct val="8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500" spc="-10" dirty="0">
                <a:cs typeface="Arial"/>
              </a:rPr>
              <a:t>Noise-induced </a:t>
            </a:r>
            <a:r>
              <a:rPr sz="2500" spc="-5" dirty="0">
                <a:cs typeface="Arial"/>
              </a:rPr>
              <a:t>hearing loss is </a:t>
            </a:r>
            <a:r>
              <a:rPr sz="2500" dirty="0">
                <a:cs typeface="Arial"/>
              </a:rPr>
              <a:t>the </a:t>
            </a:r>
            <a:r>
              <a:rPr sz="2500" spc="-5" dirty="0">
                <a:cs typeface="Arial"/>
              </a:rPr>
              <a:t>most common  occupational hazard </a:t>
            </a:r>
            <a:r>
              <a:rPr sz="2500" dirty="0">
                <a:cs typeface="Arial"/>
              </a:rPr>
              <a:t>for </a:t>
            </a:r>
            <a:r>
              <a:rPr sz="2500" spc="-5" dirty="0">
                <a:cs typeface="Arial"/>
              </a:rPr>
              <a:t>American</a:t>
            </a:r>
            <a:r>
              <a:rPr sz="2500" spc="50" dirty="0">
                <a:cs typeface="Arial"/>
              </a:rPr>
              <a:t> </a:t>
            </a:r>
            <a:r>
              <a:rPr sz="2500" spc="-5" dirty="0">
                <a:cs typeface="Arial"/>
              </a:rPr>
              <a:t>workers</a:t>
            </a:r>
            <a:endParaRPr sz="2500" dirty="0">
              <a:cs typeface="Arial"/>
            </a:endParaRPr>
          </a:p>
          <a:p>
            <a:pPr marL="355600" marR="84455" indent="-342900">
              <a:lnSpc>
                <a:spcPct val="80000"/>
              </a:lnSpc>
              <a:spcBef>
                <a:spcPts val="57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500" spc="-5" dirty="0">
                <a:cs typeface="Arial"/>
              </a:rPr>
              <a:t>Hearing loss </a:t>
            </a:r>
            <a:r>
              <a:rPr sz="2500" dirty="0">
                <a:cs typeface="Arial"/>
              </a:rPr>
              <a:t>from </a:t>
            </a:r>
            <a:r>
              <a:rPr sz="2500" spc="-5" dirty="0">
                <a:cs typeface="Arial"/>
              </a:rPr>
              <a:t>noise is slow and painless; you can  have </a:t>
            </a:r>
            <a:r>
              <a:rPr sz="2500" dirty="0">
                <a:cs typeface="Arial"/>
              </a:rPr>
              <a:t>a </a:t>
            </a:r>
            <a:r>
              <a:rPr sz="2500" spc="-5" dirty="0">
                <a:cs typeface="Arial"/>
              </a:rPr>
              <a:t>disability before you notice</a:t>
            </a:r>
            <a:r>
              <a:rPr sz="2500" spc="55" dirty="0">
                <a:cs typeface="Arial"/>
              </a:rPr>
              <a:t> </a:t>
            </a:r>
            <a:r>
              <a:rPr sz="2500" spc="-5" dirty="0">
                <a:cs typeface="Arial"/>
              </a:rPr>
              <a:t>it</a:t>
            </a:r>
            <a:endParaRPr sz="2500" dirty="0">
              <a:cs typeface="Arial"/>
            </a:endParaRPr>
          </a:p>
          <a:p>
            <a:pPr marL="355600" marR="5080" indent="-342900">
              <a:lnSpc>
                <a:spcPts val="2300"/>
              </a:lnSpc>
              <a:spcBef>
                <a:spcPts val="560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  <a:tab pos="5150485" algn="l"/>
              </a:tabLst>
            </a:pPr>
            <a:r>
              <a:rPr sz="2500" dirty="0">
                <a:cs typeface="Arial"/>
              </a:rPr>
              <a:t>If </a:t>
            </a:r>
            <a:r>
              <a:rPr sz="2500" spc="-5" dirty="0">
                <a:cs typeface="Arial"/>
              </a:rPr>
              <a:t>you must raise your voice </a:t>
            </a:r>
            <a:r>
              <a:rPr sz="2500" dirty="0">
                <a:cs typeface="Arial"/>
              </a:rPr>
              <a:t>to </a:t>
            </a:r>
            <a:r>
              <a:rPr sz="2500" spc="-5" dirty="0">
                <a:cs typeface="Arial"/>
              </a:rPr>
              <a:t>speak with someone</a:t>
            </a:r>
            <a:r>
              <a:rPr lang="en-US" sz="2500" spc="-5" dirty="0">
                <a:cs typeface="Arial"/>
              </a:rPr>
              <a:t> </a:t>
            </a:r>
            <a:r>
              <a:rPr sz="2500" spc="-5" dirty="0">
                <a:cs typeface="Arial"/>
              </a:rPr>
              <a:t>only </a:t>
            </a:r>
            <a:r>
              <a:rPr sz="2500" dirty="0">
                <a:cs typeface="Arial"/>
              </a:rPr>
              <a:t>3 </a:t>
            </a:r>
            <a:r>
              <a:rPr sz="2500" spc="-5" dirty="0">
                <a:cs typeface="Arial"/>
              </a:rPr>
              <a:t>feet away, you are</a:t>
            </a:r>
            <a:r>
              <a:rPr sz="2500" spc="55" dirty="0">
                <a:cs typeface="Arial"/>
              </a:rPr>
              <a:t> </a:t>
            </a:r>
            <a:r>
              <a:rPr sz="2500" spc="-5" dirty="0">
                <a:cs typeface="Arial"/>
              </a:rPr>
              <a:t>in</a:t>
            </a:r>
            <a:r>
              <a:rPr sz="2500" spc="15" dirty="0">
                <a:cs typeface="Arial"/>
              </a:rPr>
              <a:t> </a:t>
            </a:r>
            <a:r>
              <a:rPr sz="2500" spc="-5" dirty="0">
                <a:cs typeface="Arial"/>
              </a:rPr>
              <a:t>high</a:t>
            </a:r>
            <a:r>
              <a:rPr lang="en-US" sz="2500" spc="-5" dirty="0">
                <a:cs typeface="Arial"/>
              </a:rPr>
              <a:t> </a:t>
            </a:r>
            <a:r>
              <a:rPr sz="2500" spc="-5" dirty="0">
                <a:cs typeface="Arial"/>
              </a:rPr>
              <a:t>(hazardous)</a:t>
            </a:r>
            <a:r>
              <a:rPr sz="2500" spc="-70" dirty="0">
                <a:cs typeface="Arial"/>
              </a:rPr>
              <a:t> </a:t>
            </a:r>
            <a:r>
              <a:rPr sz="2500" spc="-5" dirty="0">
                <a:cs typeface="Arial"/>
              </a:rPr>
              <a:t>noise.</a:t>
            </a:r>
            <a:endParaRPr sz="2500" dirty="0"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SzPct val="5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500" dirty="0">
                <a:cs typeface="Arial"/>
              </a:rPr>
              <a:t>It </a:t>
            </a:r>
            <a:r>
              <a:rPr sz="2500" spc="-5" dirty="0">
                <a:cs typeface="Arial"/>
              </a:rPr>
              <a:t>is </a:t>
            </a:r>
            <a:r>
              <a:rPr sz="2500" b="1" i="1" spc="-5" dirty="0">
                <a:cs typeface="Arial"/>
              </a:rPr>
              <a:t>100%</a:t>
            </a:r>
            <a:r>
              <a:rPr sz="2500" b="1" i="1" spc="-10" dirty="0">
                <a:cs typeface="Arial"/>
              </a:rPr>
              <a:t> </a:t>
            </a:r>
            <a:r>
              <a:rPr sz="2500" spc="-5" dirty="0">
                <a:cs typeface="Arial"/>
              </a:rPr>
              <a:t>preventable</a:t>
            </a:r>
            <a:endParaRPr sz="2500" dirty="0"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0FF667-7290-492D-92C3-F13C5F556457}"/>
              </a:ext>
            </a:extLst>
          </p:cNvPr>
          <p:cNvSpPr/>
          <p:nvPr/>
        </p:nvSpPr>
        <p:spPr>
          <a:xfrm>
            <a:off x="3725694" y="6069447"/>
            <a:ext cx="5048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Noise and Hearing Loss Prevention | NIOSH | CDC</a:t>
            </a:r>
            <a:r>
              <a:rPr lang="en-US" dirty="0"/>
              <a:t>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E94F3B-6956-422C-9549-60214E158CAC}"/>
              </a:ext>
            </a:extLst>
          </p:cNvPr>
          <p:cNvSpPr/>
          <p:nvPr/>
        </p:nvSpPr>
        <p:spPr>
          <a:xfrm>
            <a:off x="2986392" y="6069447"/>
            <a:ext cx="90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 </a:t>
            </a:r>
          </a:p>
        </p:txBody>
      </p:sp>
    </p:spTree>
    <p:extLst>
      <p:ext uri="{BB962C8B-B14F-4D97-AF65-F5344CB8AC3E}">
        <p14:creationId xmlns:p14="http://schemas.microsoft.com/office/powerpoint/2010/main" val="1874164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D0F1DA9-E1FF-456C-96E7-7A582052F0B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042" y="5970726"/>
            <a:ext cx="1346534" cy="76159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49F9D33-67A0-4863-9757-089F270A7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309" y="3156276"/>
            <a:ext cx="7200900" cy="3809999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900" b="1" i="1" dirty="0">
                <a:latin typeface="Lucida Bright" panose="02040602050505020304" pitchFamily="18" charset="0"/>
              </a:rPr>
              <a:t>211 South Jarvis Street, Suite 102, Greenville NC 27858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latin typeface="Calibri" panose="020F0502020204030204" pitchFamily="34" charset="0"/>
              </a:rPr>
              <a:t>					</a:t>
            </a:r>
            <a:r>
              <a:rPr lang="en-US" sz="2900" dirty="0">
                <a:latin typeface="Calibri" panose="020F0502020204030204" pitchFamily="34" charset="0"/>
              </a:rPr>
              <a:t>Online: </a:t>
            </a:r>
            <a:r>
              <a:rPr lang="en-US" sz="2900" dirty="0">
                <a:latin typeface="Calibri" panose="020F0502020204030204" pitchFamily="34" charset="0"/>
                <a:hlinkClick r:id="rId3"/>
              </a:rPr>
              <a:t>www.ecu.edu/oehs</a:t>
            </a:r>
            <a:endParaRPr lang="en-US" sz="29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latin typeface="Calibri" panose="020F0502020204030204" pitchFamily="34" charset="0"/>
              </a:rPr>
              <a:t>					Email:   </a:t>
            </a:r>
            <a:r>
              <a:rPr lang="en-US" sz="2900" dirty="0">
                <a:latin typeface="Calibri" panose="020F0502020204030204" pitchFamily="34" charset="0"/>
                <a:hlinkClick r:id="rId4"/>
              </a:rPr>
              <a:t>safety@ecu.edu</a:t>
            </a:r>
            <a:endParaRPr lang="en-US" sz="2900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latin typeface="Calibri" panose="020F0502020204030204" pitchFamily="34" charset="0"/>
              </a:rPr>
              <a:t>					Phone: (252) 328-6166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F943DABE-F53F-44F7-8ACF-4B91B0BC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6545" y="4064296"/>
            <a:ext cx="3842427" cy="77086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Georgia" panose="02040502050405020303" pitchFamily="18" charset="0"/>
              </a:rPr>
              <a:t>Questions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FB144E-E1DF-4A5B-B0C4-3EEA2D547D52}"/>
              </a:ext>
            </a:extLst>
          </p:cNvPr>
          <p:cNvSpPr/>
          <p:nvPr/>
        </p:nvSpPr>
        <p:spPr>
          <a:xfrm>
            <a:off x="3385226" y="2108411"/>
            <a:ext cx="2446916" cy="1015663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marL="266700">
              <a:lnSpc>
                <a:spcPct val="100000"/>
              </a:lnSpc>
            </a:pPr>
            <a:r>
              <a:rPr lang="en-US" sz="6000" b="1" u="heavy" dirty="0">
                <a:solidFill>
                  <a:srgbClr val="FFFF00"/>
                </a:solidFill>
                <a:uFill>
                  <a:solidFill>
                    <a:srgbClr val="CCCCFF"/>
                  </a:solidFill>
                </a:u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QUIZ</a:t>
            </a:r>
            <a:endParaRPr lang="en-US" sz="60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72972A-7F36-400A-9CB8-8B0B79158E0B}"/>
              </a:ext>
            </a:extLst>
          </p:cNvPr>
          <p:cNvSpPr/>
          <p:nvPr/>
        </p:nvSpPr>
        <p:spPr>
          <a:xfrm>
            <a:off x="778213" y="1025163"/>
            <a:ext cx="8453505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>
              <a:lnSpc>
                <a:spcPct val="100000"/>
              </a:lnSpc>
              <a:spcBef>
                <a:spcPts val="505"/>
              </a:spcBef>
              <a:tabLst>
                <a:tab pos="266065" algn="l"/>
                <a:tab pos="266700" algn="l"/>
              </a:tabLst>
            </a:pPr>
            <a:r>
              <a:rPr lang="en-US" sz="2500" dirty="0">
                <a:latin typeface="+mj-lt"/>
                <a:cs typeface="Arial"/>
              </a:rPr>
              <a:t>To </a:t>
            </a:r>
            <a:r>
              <a:rPr lang="en-US" sz="2500" spc="-5" dirty="0">
                <a:latin typeface="+mj-lt"/>
                <a:cs typeface="Arial"/>
              </a:rPr>
              <a:t>receive credit for this training please complete the</a:t>
            </a:r>
            <a:r>
              <a:rPr lang="en-US" sz="2500" spc="-20" dirty="0">
                <a:latin typeface="+mj-lt"/>
                <a:cs typeface="Arial"/>
              </a:rPr>
              <a:t> </a:t>
            </a:r>
            <a:r>
              <a:rPr lang="en-US" sz="2500" spc="-5" dirty="0">
                <a:latin typeface="+mj-lt"/>
                <a:cs typeface="Arial"/>
              </a:rPr>
              <a:t>linked</a:t>
            </a:r>
            <a:endParaRPr lang="en-US" sz="25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637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What is Noise? 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F123020B-4FFB-4442-B926-5F161469523C}"/>
              </a:ext>
            </a:extLst>
          </p:cNvPr>
          <p:cNvSpPr txBox="1"/>
          <p:nvPr/>
        </p:nvSpPr>
        <p:spPr>
          <a:xfrm>
            <a:off x="1055808" y="1586845"/>
            <a:ext cx="6259391" cy="28636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SzPct val="4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5" dirty="0">
                <a:cs typeface="Arial"/>
              </a:rPr>
              <a:t>Noise is any unwanted</a:t>
            </a:r>
            <a:r>
              <a:rPr sz="2800" spc="40" dirty="0">
                <a:cs typeface="Arial"/>
              </a:rPr>
              <a:t> </a:t>
            </a:r>
            <a:r>
              <a:rPr sz="2800" dirty="0">
                <a:cs typeface="Arial"/>
              </a:rPr>
              <a:t>sound</a:t>
            </a: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SzPct val="4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dirty="0">
                <a:cs typeface="Arial"/>
              </a:rPr>
              <a:t>By-product of </a:t>
            </a:r>
            <a:r>
              <a:rPr sz="2800" spc="-5" dirty="0">
                <a:cs typeface="Arial"/>
              </a:rPr>
              <a:t>many </a:t>
            </a:r>
            <a:r>
              <a:rPr sz="2800" dirty="0">
                <a:cs typeface="Arial"/>
              </a:rPr>
              <a:t>industrial processes, e.g.  operating</a:t>
            </a:r>
            <a:r>
              <a:rPr sz="2800" spc="10" dirty="0">
                <a:cs typeface="Arial"/>
              </a:rPr>
              <a:t> </a:t>
            </a:r>
            <a:r>
              <a:rPr sz="2800" dirty="0">
                <a:cs typeface="Arial"/>
              </a:rPr>
              <a:t>machinery</a:t>
            </a:r>
          </a:p>
          <a:p>
            <a:pPr marL="355600" marR="98425" indent="-342900">
              <a:lnSpc>
                <a:spcPct val="100000"/>
              </a:lnSpc>
              <a:spcBef>
                <a:spcPts val="670"/>
              </a:spcBef>
              <a:buSzPct val="4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dirty="0">
                <a:cs typeface="Arial"/>
              </a:rPr>
              <a:t>Exposure </a:t>
            </a:r>
            <a:r>
              <a:rPr sz="2800" spc="-5" dirty="0">
                <a:cs typeface="Arial"/>
              </a:rPr>
              <a:t>to high </a:t>
            </a:r>
            <a:r>
              <a:rPr sz="2800" dirty="0">
                <a:cs typeface="Arial"/>
              </a:rPr>
              <a:t>levels of noise </a:t>
            </a:r>
            <a:r>
              <a:rPr sz="2800" spc="-5" dirty="0">
                <a:cs typeface="Arial"/>
              </a:rPr>
              <a:t>may lead to  </a:t>
            </a:r>
            <a:r>
              <a:rPr sz="2800" dirty="0">
                <a:cs typeface="Arial"/>
              </a:rPr>
              <a:t>hearing </a:t>
            </a:r>
            <a:r>
              <a:rPr sz="2800" spc="-5" dirty="0">
                <a:cs typeface="Arial"/>
              </a:rPr>
              <a:t>loss and other </a:t>
            </a:r>
            <a:r>
              <a:rPr sz="2800" dirty="0">
                <a:cs typeface="Arial"/>
              </a:rPr>
              <a:t>harmful health</a:t>
            </a:r>
            <a:r>
              <a:rPr sz="2800" spc="5" dirty="0">
                <a:cs typeface="Arial"/>
              </a:rPr>
              <a:t> </a:t>
            </a:r>
            <a:r>
              <a:rPr sz="2800" dirty="0">
                <a:cs typeface="Arial"/>
              </a:rPr>
              <a:t>effects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B95E71-8A87-45E8-ABCA-BAE02811B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250" y="4173166"/>
            <a:ext cx="3455750" cy="230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35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57D38679-9B31-48CB-BDE1-9F70AB195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43" y="712727"/>
            <a:ext cx="4991403" cy="578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CC2F34F1-2A73-4A39-801D-8395F65A58FE}"/>
              </a:ext>
            </a:extLst>
          </p:cNvPr>
          <p:cNvSpPr txBox="1"/>
          <p:nvPr/>
        </p:nvSpPr>
        <p:spPr>
          <a:xfrm>
            <a:off x="0" y="-4"/>
            <a:ext cx="2509737" cy="204248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lang="en-US" sz="3000" b="1" dirty="0">
                <a:solidFill>
                  <a:schemeClr val="tx2"/>
                </a:solidFill>
                <a:latin typeface="Arial Nova Light" panose="020B0304020202020204" pitchFamily="34" charset="0"/>
                <a:cs typeface="Arial"/>
              </a:rPr>
              <a:t>General</a:t>
            </a:r>
          </a:p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sz="3000" b="1" spc="-5" dirty="0">
                <a:solidFill>
                  <a:schemeClr val="tx2"/>
                </a:solidFill>
                <a:latin typeface="Arial Nova Light" panose="020B0304020202020204" pitchFamily="34" charset="0"/>
                <a:cs typeface="Arial"/>
              </a:rPr>
              <a:t>E</a:t>
            </a:r>
            <a:r>
              <a:rPr lang="en-US" sz="3000" b="1" spc="-5" dirty="0">
                <a:solidFill>
                  <a:schemeClr val="tx2"/>
                </a:solidFill>
                <a:latin typeface="Arial Nova Light" panose="020B0304020202020204" pitchFamily="34" charset="0"/>
                <a:cs typeface="Arial"/>
              </a:rPr>
              <a:t>stimate </a:t>
            </a:r>
            <a:r>
              <a:rPr sz="3000" b="1" spc="5" dirty="0">
                <a:solidFill>
                  <a:schemeClr val="tx2"/>
                </a:solidFill>
                <a:latin typeface="Arial Nova Light" panose="020B0304020202020204" pitchFamily="34" charset="0"/>
                <a:cs typeface="Arial"/>
              </a:rPr>
              <a:t>of  </a:t>
            </a:r>
            <a:endParaRPr lang="en-US" sz="3000" b="1" spc="5" dirty="0">
              <a:solidFill>
                <a:schemeClr val="tx2"/>
              </a:solidFill>
              <a:latin typeface="Arial Nova Light" panose="020B0304020202020204" pitchFamily="34" charset="0"/>
              <a:cs typeface="Arial"/>
            </a:endParaRPr>
          </a:p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lang="en-US" sz="3000" b="1" spc="5" dirty="0">
                <a:solidFill>
                  <a:schemeClr val="tx2"/>
                </a:solidFill>
                <a:latin typeface="Arial Nova Light" panose="020B0304020202020204" pitchFamily="34" charset="0"/>
                <a:cs typeface="Arial"/>
              </a:rPr>
              <a:t>Work-Related</a:t>
            </a:r>
          </a:p>
          <a:p>
            <a:pPr marL="12700" marR="5080" indent="63500" algn="ctr">
              <a:lnSpc>
                <a:spcPct val="110000"/>
              </a:lnSpc>
              <a:spcBef>
                <a:spcPts val="100"/>
              </a:spcBef>
            </a:pPr>
            <a:r>
              <a:rPr lang="en-US" sz="3000" b="1" spc="5" dirty="0">
                <a:solidFill>
                  <a:schemeClr val="tx2"/>
                </a:solidFill>
                <a:latin typeface="Arial Nova Light" panose="020B0304020202020204" pitchFamily="34" charset="0"/>
                <a:cs typeface="Arial"/>
              </a:rPr>
              <a:t>Noises</a:t>
            </a:r>
            <a:endParaRPr sz="3000" b="1" dirty="0">
              <a:solidFill>
                <a:schemeClr val="tx2"/>
              </a:solidFill>
              <a:latin typeface="Arial Nova Light" panose="020B0304020202020204" pitchFamily="34" charset="0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960CDC-77F8-4650-AFDA-6C711E3ABE42}"/>
              </a:ext>
            </a:extLst>
          </p:cNvPr>
          <p:cNvSpPr/>
          <p:nvPr/>
        </p:nvSpPr>
        <p:spPr>
          <a:xfrm>
            <a:off x="7519779" y="6090655"/>
            <a:ext cx="1700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Source: NIOSH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533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660174" cy="1011419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spc="-5" dirty="0">
                <a:solidFill>
                  <a:schemeClr val="bg1"/>
                </a:solidFill>
                <a:latin typeface="Georgia" panose="02040502050405020303" pitchFamily="18" charset="0"/>
              </a:rPr>
              <a:t>Common Sounds may be louder than you think	…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29CC606C-4D68-4F5B-BC78-57FF964C0F3D}"/>
              </a:ext>
            </a:extLst>
          </p:cNvPr>
          <p:cNvSpPr/>
          <p:nvPr/>
        </p:nvSpPr>
        <p:spPr>
          <a:xfrm>
            <a:off x="2408359" y="1622730"/>
            <a:ext cx="4495800" cy="4315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562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F48159BA-0C66-46CF-8BAC-291A34F40628}"/>
              </a:ext>
            </a:extLst>
          </p:cNvPr>
          <p:cNvGrpSpPr/>
          <p:nvPr/>
        </p:nvGrpSpPr>
        <p:grpSpPr>
          <a:xfrm>
            <a:off x="1067515" y="1321980"/>
            <a:ext cx="5877176" cy="4435067"/>
            <a:chOff x="2465143" y="3026043"/>
            <a:chExt cx="4021528" cy="3031622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FA52025-B249-4778-A515-3886D8DC9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65143" y="3026043"/>
              <a:ext cx="3944761" cy="3031622"/>
            </a:xfrm>
            <a:prstGeom prst="rect">
              <a:avLst/>
            </a:prstGeom>
          </p:spPr>
        </p:pic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1F6254F1-F835-4D1C-9D52-58A6A71EDEA2}"/>
                </a:ext>
              </a:extLst>
            </p:cNvPr>
            <p:cNvSpPr/>
            <p:nvPr/>
          </p:nvSpPr>
          <p:spPr>
            <a:xfrm>
              <a:off x="4581054" y="3856776"/>
              <a:ext cx="923454" cy="941560"/>
            </a:xfrm>
            <a:prstGeom prst="flowChartConnector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D473D5A-DF32-419A-8651-7FB833FDB7CE}"/>
                </a:ext>
              </a:extLst>
            </p:cNvPr>
            <p:cNvCxnSpPr>
              <a:cxnSpLocks/>
              <a:stCxn id="17" idx="6"/>
            </p:cNvCxnSpPr>
            <p:nvPr/>
          </p:nvCxnSpPr>
          <p:spPr>
            <a:xfrm flipV="1">
              <a:off x="5504508" y="4327556"/>
              <a:ext cx="982163" cy="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Anatomy of the Ear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28AEC5-2BA1-4379-A3DC-148FDC8E0DFD}"/>
              </a:ext>
            </a:extLst>
          </p:cNvPr>
          <p:cNvSpPr/>
          <p:nvPr/>
        </p:nvSpPr>
        <p:spPr>
          <a:xfrm>
            <a:off x="7102411" y="3046169"/>
            <a:ext cx="1819332" cy="1011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dirty="0">
                <a:solidFill>
                  <a:schemeClr val="tx1"/>
                </a:solidFill>
              </a:rPr>
              <a:t>Region where damage that causes hearing loss occurs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D18AC0-AAEC-4C80-A3CE-E23FFFE5B976}"/>
              </a:ext>
            </a:extLst>
          </p:cNvPr>
          <p:cNvSpPr/>
          <p:nvPr/>
        </p:nvSpPr>
        <p:spPr>
          <a:xfrm>
            <a:off x="6395228" y="1341485"/>
            <a:ext cx="2748772" cy="1011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Containing the vestibule, semicircular canals, and the cochlea.</a:t>
            </a:r>
            <a:endParaRPr lang="en-US" sz="19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7A456F9-62B1-44A0-B0FC-9E2D4F6373D3}"/>
              </a:ext>
            </a:extLst>
          </p:cNvPr>
          <p:cNvCxnSpPr/>
          <p:nvPr/>
        </p:nvCxnSpPr>
        <p:spPr>
          <a:xfrm>
            <a:off x="6079787" y="1822587"/>
            <a:ext cx="31544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9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spc="-5" dirty="0">
                <a:solidFill>
                  <a:schemeClr val="bg1"/>
                </a:solidFill>
                <a:latin typeface="Georgia" panose="02040502050405020303" pitchFamily="18" charset="0"/>
              </a:rPr>
              <a:t>Signs of Hearing Loss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0E68E00F-F135-43D8-89CD-F25C54E80696}"/>
              </a:ext>
            </a:extLst>
          </p:cNvPr>
          <p:cNvSpPr txBox="1"/>
          <p:nvPr/>
        </p:nvSpPr>
        <p:spPr>
          <a:xfrm>
            <a:off x="1055809" y="1825009"/>
            <a:ext cx="5237987" cy="3868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SzPct val="4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10" dirty="0">
                <a:cs typeface="Arial"/>
              </a:rPr>
              <a:t>Do </a:t>
            </a:r>
            <a:r>
              <a:rPr sz="2800" dirty="0">
                <a:cs typeface="Arial"/>
              </a:rPr>
              <a:t>you </a:t>
            </a:r>
            <a:r>
              <a:rPr sz="2800" spc="-5" dirty="0">
                <a:cs typeface="Arial"/>
              </a:rPr>
              <a:t>ask </a:t>
            </a:r>
            <a:r>
              <a:rPr sz="2800" dirty="0">
                <a:cs typeface="Arial"/>
              </a:rPr>
              <a:t>people </a:t>
            </a:r>
            <a:r>
              <a:rPr sz="2800" spc="-5" dirty="0">
                <a:cs typeface="Arial"/>
              </a:rPr>
              <a:t>to </a:t>
            </a:r>
            <a:r>
              <a:rPr sz="2800" dirty="0">
                <a:cs typeface="Arial"/>
              </a:rPr>
              <a:t>speak </a:t>
            </a:r>
            <a:r>
              <a:rPr sz="2800" spc="-5" dirty="0">
                <a:cs typeface="Arial"/>
              </a:rPr>
              <a:t>louder </a:t>
            </a:r>
            <a:r>
              <a:rPr sz="2800" dirty="0">
                <a:cs typeface="Arial"/>
              </a:rPr>
              <a:t>so that you  can hear?</a:t>
            </a:r>
            <a:endParaRPr lang="en-US" sz="2800" dirty="0"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95"/>
              </a:spcBef>
              <a:buSzPct val="40000"/>
              <a:buFont typeface="Wingdings"/>
              <a:buChar char=""/>
              <a:tabLst>
                <a:tab pos="354965" algn="l"/>
                <a:tab pos="355600" algn="l"/>
              </a:tabLst>
            </a:pPr>
            <a:endParaRPr sz="2800" dirty="0">
              <a:cs typeface="Arial"/>
            </a:endParaRPr>
          </a:p>
          <a:p>
            <a:pPr marL="355600" marR="2661920" indent="-342900">
              <a:lnSpc>
                <a:spcPct val="120000"/>
              </a:lnSpc>
              <a:buSzPct val="40000"/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800" spc="-10" dirty="0">
                <a:cs typeface="Arial"/>
              </a:rPr>
              <a:t>Do </a:t>
            </a:r>
            <a:r>
              <a:rPr sz="2800" dirty="0">
                <a:cs typeface="Arial"/>
              </a:rPr>
              <a:t>you </a:t>
            </a:r>
            <a:r>
              <a:rPr sz="2800" spc="-5" dirty="0">
                <a:cs typeface="Arial"/>
              </a:rPr>
              <a:t>have to turn the </a:t>
            </a:r>
            <a:r>
              <a:rPr sz="2800" spc="-10" dirty="0">
                <a:cs typeface="Arial"/>
              </a:rPr>
              <a:t>TV </a:t>
            </a:r>
            <a:r>
              <a:rPr sz="2800" spc="-5" dirty="0">
                <a:cs typeface="Arial"/>
              </a:rPr>
              <a:t>or  Radio </a:t>
            </a:r>
            <a:r>
              <a:rPr sz="2800" dirty="0">
                <a:cs typeface="Arial"/>
              </a:rPr>
              <a:t>so </a:t>
            </a:r>
            <a:r>
              <a:rPr sz="2800" spc="-5" dirty="0">
                <a:cs typeface="Arial"/>
              </a:rPr>
              <a:t>loud </a:t>
            </a:r>
            <a:r>
              <a:rPr sz="2800" dirty="0">
                <a:cs typeface="Arial"/>
              </a:rPr>
              <a:t>that </a:t>
            </a:r>
            <a:r>
              <a:rPr sz="2800" spc="-5" dirty="0">
                <a:cs typeface="Arial"/>
              </a:rPr>
              <a:t>others  </a:t>
            </a:r>
            <a:r>
              <a:rPr sz="2800" dirty="0">
                <a:cs typeface="Arial"/>
              </a:rPr>
              <a:t>complain?</a:t>
            </a:r>
          </a:p>
        </p:txBody>
      </p:sp>
      <p:grpSp>
        <p:nvGrpSpPr>
          <p:cNvPr id="10" name="object 4">
            <a:extLst>
              <a:ext uri="{FF2B5EF4-FFF2-40B4-BE49-F238E27FC236}">
                <a16:creationId xmlns:a16="http://schemas.microsoft.com/office/drawing/2014/main" id="{89976BC7-5738-42F4-8CB1-CDBCD2E58D76}"/>
              </a:ext>
            </a:extLst>
          </p:cNvPr>
          <p:cNvGrpSpPr/>
          <p:nvPr/>
        </p:nvGrpSpPr>
        <p:grpSpPr>
          <a:xfrm>
            <a:off x="4816581" y="3143006"/>
            <a:ext cx="1826260" cy="3142615"/>
            <a:chOff x="6696456" y="3496055"/>
            <a:chExt cx="1826260" cy="3142615"/>
          </a:xfrm>
        </p:grpSpPr>
        <p:sp>
          <p:nvSpPr>
            <p:cNvPr id="11" name="object 5">
              <a:extLst>
                <a:ext uri="{FF2B5EF4-FFF2-40B4-BE49-F238E27FC236}">
                  <a16:creationId xmlns:a16="http://schemas.microsoft.com/office/drawing/2014/main" id="{9C47CD1D-F4FF-47FD-81B4-8FEB7F38AFD5}"/>
                </a:ext>
              </a:extLst>
            </p:cNvPr>
            <p:cNvSpPr/>
            <p:nvPr/>
          </p:nvSpPr>
          <p:spPr>
            <a:xfrm>
              <a:off x="6705600" y="3505199"/>
              <a:ext cx="1807463" cy="3124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6">
              <a:extLst>
                <a:ext uri="{FF2B5EF4-FFF2-40B4-BE49-F238E27FC236}">
                  <a16:creationId xmlns:a16="http://schemas.microsoft.com/office/drawing/2014/main" id="{F3C8D795-2E23-4B3A-AC12-FD665A831287}"/>
                </a:ext>
              </a:extLst>
            </p:cNvPr>
            <p:cNvSpPr/>
            <p:nvPr/>
          </p:nvSpPr>
          <p:spPr>
            <a:xfrm>
              <a:off x="6701028" y="3500627"/>
              <a:ext cx="1816735" cy="3133725"/>
            </a:xfrm>
            <a:custGeom>
              <a:avLst/>
              <a:gdLst/>
              <a:ahLst/>
              <a:cxnLst/>
              <a:rect l="l" t="t" r="r" b="b"/>
              <a:pathLst>
                <a:path w="1816734" h="3133725">
                  <a:moveTo>
                    <a:pt x="0" y="0"/>
                  </a:moveTo>
                  <a:lnTo>
                    <a:pt x="1816607" y="0"/>
                  </a:lnTo>
                  <a:lnTo>
                    <a:pt x="1816607" y="3133344"/>
                  </a:lnTo>
                  <a:lnTo>
                    <a:pt x="0" y="313334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9900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062A50-4252-406D-84FD-8D4622748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886" y="3161424"/>
            <a:ext cx="2082798" cy="312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541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6"/>
            <a:ext cx="7200900" cy="770866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Hearing Loss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:a16="http://schemas.microsoft.com/office/drawing/2014/main" id="{B86D4EBA-8AAF-44DC-9E13-F0672752438D}"/>
              </a:ext>
            </a:extLst>
          </p:cNvPr>
          <p:cNvSpPr txBox="1"/>
          <p:nvPr/>
        </p:nvSpPr>
        <p:spPr>
          <a:xfrm>
            <a:off x="757146" y="1655909"/>
            <a:ext cx="4369331" cy="408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8780" indent="-107950">
              <a:lnSpc>
                <a:spcPct val="100000"/>
              </a:lnSpc>
              <a:spcBef>
                <a:spcPts val="100"/>
              </a:spcBef>
              <a:buSzPct val="95833"/>
              <a:buFont typeface="Arial"/>
              <a:buChar char="•"/>
              <a:tabLst>
                <a:tab pos="399415" algn="l"/>
              </a:tabLst>
            </a:pPr>
            <a:r>
              <a:rPr sz="2400" b="1" spc="-25" dirty="0">
                <a:cs typeface="Arial"/>
              </a:rPr>
              <a:t>Temporary </a:t>
            </a:r>
            <a:r>
              <a:rPr sz="2400" b="1" spc="-5" dirty="0">
                <a:cs typeface="Arial"/>
              </a:rPr>
              <a:t>Hearing</a:t>
            </a:r>
            <a:r>
              <a:rPr sz="2400" b="1" spc="10" dirty="0">
                <a:cs typeface="Arial"/>
              </a:rPr>
              <a:t> </a:t>
            </a:r>
            <a:r>
              <a:rPr sz="2400" b="1" spc="-5" dirty="0">
                <a:cs typeface="Arial"/>
              </a:rPr>
              <a:t>Loss</a:t>
            </a:r>
            <a:endParaRPr sz="2400" dirty="0">
              <a:cs typeface="Arial"/>
            </a:endParaRPr>
          </a:p>
          <a:p>
            <a:pPr marL="887094" marR="701040" lvl="1">
              <a:lnSpc>
                <a:spcPct val="103499"/>
              </a:lnSpc>
              <a:spcBef>
                <a:spcPts val="1755"/>
              </a:spcBef>
              <a:buChar char="-"/>
              <a:tabLst>
                <a:tab pos="1042035" algn="l"/>
              </a:tabLst>
            </a:pPr>
            <a:r>
              <a:rPr sz="2000" dirty="0">
                <a:cs typeface="Arial"/>
              </a:rPr>
              <a:t>results from short</a:t>
            </a:r>
            <a:r>
              <a:rPr sz="2000" spc="-175" dirty="0">
                <a:cs typeface="Arial"/>
              </a:rPr>
              <a:t> </a:t>
            </a:r>
            <a:r>
              <a:rPr sz="2000" dirty="0">
                <a:cs typeface="Arial"/>
              </a:rPr>
              <a:t>term  exposure </a:t>
            </a:r>
            <a:r>
              <a:rPr sz="2000" spc="-5" dirty="0">
                <a:cs typeface="Arial"/>
              </a:rPr>
              <a:t>to</a:t>
            </a:r>
            <a:r>
              <a:rPr sz="2000" spc="-60" dirty="0">
                <a:cs typeface="Arial"/>
              </a:rPr>
              <a:t> </a:t>
            </a:r>
            <a:r>
              <a:rPr sz="2000" dirty="0">
                <a:cs typeface="Arial"/>
              </a:rPr>
              <a:t>noise</a:t>
            </a:r>
          </a:p>
          <a:p>
            <a:pPr marL="887094" marR="188595" lvl="1">
              <a:lnSpc>
                <a:spcPct val="100000"/>
              </a:lnSpc>
              <a:spcBef>
                <a:spcPts val="1200"/>
              </a:spcBef>
              <a:buChar char="-"/>
              <a:tabLst>
                <a:tab pos="1042035" algn="l"/>
              </a:tabLst>
            </a:pPr>
            <a:r>
              <a:rPr sz="2000" dirty="0">
                <a:cs typeface="Arial"/>
              </a:rPr>
              <a:t>hearing returns when</a:t>
            </a:r>
            <a:r>
              <a:rPr sz="2000" spc="-165" dirty="0">
                <a:cs typeface="Arial"/>
              </a:rPr>
              <a:t> </a:t>
            </a:r>
            <a:r>
              <a:rPr sz="2000" dirty="0">
                <a:cs typeface="Arial"/>
              </a:rPr>
              <a:t>away  from the</a:t>
            </a:r>
            <a:r>
              <a:rPr sz="2000" spc="-55" dirty="0">
                <a:cs typeface="Arial"/>
              </a:rPr>
              <a:t> </a:t>
            </a:r>
            <a:r>
              <a:rPr sz="2000" dirty="0">
                <a:cs typeface="Arial"/>
              </a:rPr>
              <a:t>noise</a:t>
            </a:r>
          </a:p>
          <a:p>
            <a:pPr marL="386715" indent="-107950">
              <a:lnSpc>
                <a:spcPct val="100000"/>
              </a:lnSpc>
              <a:spcBef>
                <a:spcPts val="1435"/>
              </a:spcBef>
              <a:buSzPct val="95833"/>
              <a:buFont typeface="Arial"/>
              <a:buChar char="•"/>
              <a:tabLst>
                <a:tab pos="387350" algn="l"/>
              </a:tabLst>
            </a:pPr>
            <a:r>
              <a:rPr sz="2400" b="1" spc="-5" dirty="0">
                <a:cs typeface="Arial"/>
              </a:rPr>
              <a:t>Permanent Hearing</a:t>
            </a:r>
            <a:r>
              <a:rPr sz="2400" b="1" dirty="0">
                <a:cs typeface="Arial"/>
              </a:rPr>
              <a:t> </a:t>
            </a:r>
            <a:r>
              <a:rPr sz="2400" b="1" spc="-5" dirty="0">
                <a:cs typeface="Arial"/>
              </a:rPr>
              <a:t>Loss</a:t>
            </a:r>
            <a:endParaRPr sz="2400" dirty="0">
              <a:cs typeface="Arial"/>
            </a:endParaRPr>
          </a:p>
          <a:p>
            <a:pPr marL="12065" marR="35560" algn="ctr">
              <a:lnSpc>
                <a:spcPct val="100000"/>
              </a:lnSpc>
              <a:spcBef>
                <a:spcPts val="1205"/>
              </a:spcBef>
            </a:pPr>
            <a:r>
              <a:rPr lang="en-US" sz="2000" dirty="0">
                <a:cs typeface="Arial"/>
              </a:rPr>
              <a:t>	 </a:t>
            </a:r>
            <a:r>
              <a:rPr sz="2000" dirty="0">
                <a:cs typeface="Arial"/>
              </a:rPr>
              <a:t>- results from exposure </a:t>
            </a:r>
            <a:r>
              <a:rPr sz="2000" spc="-5" dirty="0">
                <a:cs typeface="Arial"/>
              </a:rPr>
              <a:t>to </a:t>
            </a:r>
            <a:r>
              <a:rPr sz="2000" dirty="0">
                <a:cs typeface="Arial"/>
              </a:rPr>
              <a:t>a</a:t>
            </a:r>
            <a:r>
              <a:rPr sz="2000" spc="-190" dirty="0">
                <a:cs typeface="Arial"/>
              </a:rPr>
              <a:t> </a:t>
            </a:r>
            <a:r>
              <a:rPr lang="en-US" sz="2000" spc="-190" dirty="0">
                <a:cs typeface="Arial"/>
              </a:rPr>
              <a:t>			</a:t>
            </a:r>
            <a:r>
              <a:rPr sz="2000" dirty="0">
                <a:cs typeface="Arial"/>
              </a:rPr>
              <a:t>moderate  or high </a:t>
            </a:r>
            <a:r>
              <a:rPr sz="2000" spc="-5" dirty="0">
                <a:cs typeface="Arial"/>
              </a:rPr>
              <a:t>level </a:t>
            </a:r>
            <a:r>
              <a:rPr sz="2000" dirty="0">
                <a:cs typeface="Arial"/>
              </a:rPr>
              <a:t>of noise</a:t>
            </a:r>
            <a:r>
              <a:rPr lang="en-US" sz="2000" dirty="0">
                <a:cs typeface="Arial"/>
              </a:rPr>
              <a:t> </a:t>
            </a:r>
            <a:r>
              <a:rPr sz="2000" spc="-5" dirty="0">
                <a:cs typeface="Arial"/>
              </a:rPr>
              <a:t>over </a:t>
            </a:r>
            <a:r>
              <a:rPr sz="2000" dirty="0">
                <a:cs typeface="Arial"/>
              </a:rPr>
              <a:t>a long  period of</a:t>
            </a:r>
            <a:r>
              <a:rPr sz="2000" spc="-50" dirty="0">
                <a:cs typeface="Arial"/>
              </a:rPr>
              <a:t> </a:t>
            </a:r>
            <a:r>
              <a:rPr sz="2000" spc="-5" dirty="0">
                <a:cs typeface="Arial"/>
              </a:rPr>
              <a:t>time</a:t>
            </a:r>
            <a:endParaRPr lang="en-US" sz="2000" spc="-5" dirty="0">
              <a:cs typeface="Arial"/>
            </a:endParaRPr>
          </a:p>
          <a:p>
            <a:pPr marL="12065" marR="35560" algn="ctr">
              <a:lnSpc>
                <a:spcPct val="100000"/>
              </a:lnSpc>
              <a:spcBef>
                <a:spcPts val="1205"/>
              </a:spcBef>
            </a:pPr>
            <a:r>
              <a:rPr sz="2000" dirty="0">
                <a:cs typeface="Arial"/>
              </a:rPr>
              <a:t>-hearing loss </a:t>
            </a:r>
            <a:r>
              <a:rPr sz="2000" spc="-5" dirty="0">
                <a:cs typeface="Arial"/>
              </a:rPr>
              <a:t>is</a:t>
            </a:r>
            <a:r>
              <a:rPr sz="2000" spc="-120" dirty="0">
                <a:cs typeface="Arial"/>
              </a:rPr>
              <a:t> </a:t>
            </a:r>
            <a:r>
              <a:rPr sz="2000" dirty="0">
                <a:cs typeface="Arial"/>
              </a:rPr>
              <a:t>PERMANENT</a:t>
            </a: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3F7AB9A0-D187-4C59-86EE-6F4B0E98965C}"/>
              </a:ext>
            </a:extLst>
          </p:cNvPr>
          <p:cNvSpPr/>
          <p:nvPr/>
        </p:nvSpPr>
        <p:spPr>
          <a:xfrm>
            <a:off x="5405433" y="1310206"/>
            <a:ext cx="3438131" cy="3581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989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498486"/>
            <a:ext cx="417635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612" y="6498486"/>
            <a:ext cx="8471388" cy="0"/>
          </a:xfrm>
          <a:prstGeom prst="line">
            <a:avLst/>
          </a:prstGeom>
          <a:ln w="6350">
            <a:solidFill>
              <a:srgbClr val="592A8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0912059-5B86-424D-8591-868EE6B0E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817" y="5736419"/>
            <a:ext cx="1415403" cy="800567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955134A0-D460-46CF-A1C8-CC000D902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809" y="292075"/>
            <a:ext cx="7200900" cy="1043225"/>
          </a:xfrm>
          <a:solidFill>
            <a:srgbClr val="7030A0"/>
          </a:solidFill>
          <a:ln w="28575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Georgia" panose="02040502050405020303" pitchFamily="18" charset="0"/>
              </a:rPr>
              <a:t>Selection of Hearing Protection Devices</a:t>
            </a:r>
            <a:endParaRPr lang="en-US" sz="285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20289D3C-B2F9-4EC7-BB14-CD97C98CE9DC}"/>
              </a:ext>
            </a:extLst>
          </p:cNvPr>
          <p:cNvSpPr txBox="1"/>
          <p:nvPr/>
        </p:nvSpPr>
        <p:spPr>
          <a:xfrm>
            <a:off x="1055809" y="1848504"/>
            <a:ext cx="7831455" cy="2408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SzPct val="120000"/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cs typeface="Arial"/>
              </a:rPr>
              <a:t>Hearing protection devices are selected according</a:t>
            </a:r>
            <a:r>
              <a:rPr sz="2400" spc="90" dirty="0">
                <a:cs typeface="Arial"/>
              </a:rPr>
              <a:t> </a:t>
            </a:r>
            <a:r>
              <a:rPr sz="2400" spc="-5" dirty="0">
                <a:cs typeface="Arial"/>
              </a:rPr>
              <a:t>to:</a:t>
            </a:r>
            <a:endParaRPr sz="2400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"/>
            </a:pPr>
            <a:endParaRPr sz="2500" dirty="0"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cs typeface="Arial"/>
              </a:rPr>
              <a:t>Employee</a:t>
            </a:r>
            <a:r>
              <a:rPr sz="2000" spc="-20" dirty="0">
                <a:cs typeface="Arial"/>
              </a:rPr>
              <a:t> </a:t>
            </a:r>
            <a:r>
              <a:rPr sz="2000" dirty="0">
                <a:cs typeface="Arial"/>
              </a:rPr>
              <a:t>comfort</a:t>
            </a: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cs typeface="Arial"/>
              </a:rPr>
              <a:t>Level </a:t>
            </a:r>
            <a:r>
              <a:rPr sz="2000" dirty="0">
                <a:cs typeface="Arial"/>
              </a:rPr>
              <a:t>of noise</a:t>
            </a:r>
            <a:r>
              <a:rPr sz="2000" spc="-45" dirty="0">
                <a:cs typeface="Arial"/>
              </a:rPr>
              <a:t> </a:t>
            </a:r>
            <a:r>
              <a:rPr sz="2000" dirty="0">
                <a:cs typeface="Arial"/>
              </a:rPr>
              <a:t>exposure</a:t>
            </a: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cs typeface="Arial"/>
              </a:rPr>
              <a:t>NRR of</a:t>
            </a:r>
            <a:r>
              <a:rPr sz="2000" spc="-30" dirty="0">
                <a:cs typeface="Arial"/>
              </a:rPr>
              <a:t> </a:t>
            </a:r>
            <a:r>
              <a:rPr sz="2000" dirty="0">
                <a:cs typeface="Arial"/>
              </a:rPr>
              <a:t>device</a:t>
            </a: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cs typeface="Arial"/>
              </a:rPr>
              <a:t>Type </a:t>
            </a:r>
            <a:r>
              <a:rPr sz="2000" dirty="0">
                <a:cs typeface="Arial"/>
              </a:rPr>
              <a:t>of work being</a:t>
            </a:r>
            <a:r>
              <a:rPr sz="2000" spc="-70" dirty="0">
                <a:cs typeface="Arial"/>
              </a:rPr>
              <a:t> </a:t>
            </a:r>
            <a:r>
              <a:rPr sz="2000" dirty="0">
                <a:cs typeface="Arial"/>
              </a:rPr>
              <a:t>performed</a:t>
            </a: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SzPct val="75000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cs typeface="Arial"/>
              </a:rPr>
              <a:t>Environmental</a:t>
            </a:r>
            <a:r>
              <a:rPr sz="2000" spc="-35" dirty="0">
                <a:cs typeface="Arial"/>
              </a:rPr>
              <a:t> </a:t>
            </a:r>
            <a:r>
              <a:rPr sz="2000" dirty="0">
                <a:cs typeface="Arial"/>
              </a:rPr>
              <a:t>conditions</a:t>
            </a:r>
            <a:endParaRPr lang="en-US" sz="2000" dirty="0"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CAA7DD35-6E85-46DD-9027-8014C05A39F2}"/>
              </a:ext>
            </a:extLst>
          </p:cNvPr>
          <p:cNvSpPr txBox="1"/>
          <p:nvPr/>
        </p:nvSpPr>
        <p:spPr>
          <a:xfrm>
            <a:off x="588645" y="4256856"/>
            <a:ext cx="783145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lvl="1">
              <a:lnSpc>
                <a:spcPct val="100000"/>
              </a:lnSpc>
              <a:spcBef>
                <a:spcPts val="240"/>
              </a:spcBef>
              <a:buSzPct val="75000"/>
              <a:tabLst>
                <a:tab pos="756285" algn="l"/>
                <a:tab pos="756920" algn="l"/>
              </a:tabLst>
            </a:pPr>
            <a:endParaRPr lang="en-US" sz="2000" spc="-5" dirty="0">
              <a:cs typeface="Arial"/>
            </a:endParaRPr>
          </a:p>
          <a:p>
            <a:pPr marL="812165" lvl="1" indent="-342900">
              <a:lnSpc>
                <a:spcPct val="100000"/>
              </a:lnSpc>
              <a:spcBef>
                <a:spcPts val="240"/>
              </a:spcBef>
              <a:buSzPct val="150000"/>
              <a:buFont typeface="Arial" panose="020B0604020202020204" pitchFamily="34" charset="0"/>
              <a:buChar char="•"/>
              <a:tabLst>
                <a:tab pos="756285" algn="l"/>
                <a:tab pos="756920" algn="l"/>
              </a:tabLst>
            </a:pPr>
            <a:r>
              <a:rPr sz="2000" spc="-5" dirty="0">
                <a:cs typeface="Arial"/>
              </a:rPr>
              <a:t>Employee </a:t>
            </a:r>
            <a:r>
              <a:rPr sz="2000" dirty="0">
                <a:cs typeface="Arial"/>
              </a:rPr>
              <a:t>may select hearing protection from a </a:t>
            </a:r>
            <a:r>
              <a:rPr sz="2000" spc="-5" dirty="0">
                <a:cs typeface="Arial"/>
              </a:rPr>
              <a:t>variety </a:t>
            </a:r>
            <a:r>
              <a:rPr sz="2000" dirty="0">
                <a:cs typeface="Arial"/>
              </a:rPr>
              <a:t>of</a:t>
            </a:r>
            <a:r>
              <a:rPr sz="2000" spc="-195" dirty="0">
                <a:cs typeface="Arial"/>
              </a:rPr>
              <a:t> </a:t>
            </a:r>
            <a:r>
              <a:rPr sz="2000" dirty="0">
                <a:cs typeface="Arial"/>
              </a:rPr>
              <a:t>suitable  hearing </a:t>
            </a:r>
            <a:r>
              <a:rPr sz="2000" spc="-5" dirty="0">
                <a:cs typeface="Arial"/>
              </a:rPr>
              <a:t>protectors </a:t>
            </a:r>
            <a:r>
              <a:rPr sz="2000" dirty="0">
                <a:cs typeface="Arial"/>
              </a:rPr>
              <a:t>provided by</a:t>
            </a:r>
            <a:r>
              <a:rPr sz="2000" spc="-105" dirty="0">
                <a:cs typeface="Arial"/>
              </a:rPr>
              <a:t> </a:t>
            </a:r>
            <a:r>
              <a:rPr sz="2000" spc="-5" dirty="0">
                <a:cs typeface="Arial"/>
              </a:rPr>
              <a:t>employer.</a:t>
            </a:r>
            <a:endParaRPr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7651779"/>
      </p:ext>
    </p:extLst>
  </p:cSld>
  <p:clrMapOvr>
    <a:masterClrMapping/>
  </p:clrMapOvr>
</p:sld>
</file>

<file path=ppt/theme/theme1.xml><?xml version="1.0" encoding="utf-8"?>
<a:theme xmlns:a="http://schemas.openxmlformats.org/drawingml/2006/main" name="East Carolina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4" id="{16EBAA4D-C57A-5D40-A1CB-B887C03A44DF}" vid="{96DA46E8-4385-FB43-A931-99CB931E6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1003</Words>
  <Application>Microsoft Office PowerPoint</Application>
  <PresentationFormat>On-screen Show (4:3)</PresentationFormat>
  <Paragraphs>128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Nova Light</vt:lpstr>
      <vt:lpstr>Calibri</vt:lpstr>
      <vt:lpstr>Georgia</vt:lpstr>
      <vt:lpstr>Lucida Bright</vt:lpstr>
      <vt:lpstr>Wingdings</vt:lpstr>
      <vt:lpstr>East Carolina University</vt:lpstr>
      <vt:lpstr>Occupational Noise Exposure</vt:lpstr>
      <vt:lpstr>Did You Know?</vt:lpstr>
      <vt:lpstr>What is Noise? </vt:lpstr>
      <vt:lpstr>PowerPoint Presentation</vt:lpstr>
      <vt:lpstr>Common Sounds may be louder than you think …</vt:lpstr>
      <vt:lpstr>Anatomy of the Ear</vt:lpstr>
      <vt:lpstr>Signs of Hearing Loss</vt:lpstr>
      <vt:lpstr>Hearing Loss</vt:lpstr>
      <vt:lpstr>Selection of Hearing Protection Devices</vt:lpstr>
      <vt:lpstr>Types of Hearing Protection Devices</vt:lpstr>
      <vt:lpstr>Ear Muffs</vt:lpstr>
      <vt:lpstr>Foam Insert Earplugs</vt:lpstr>
      <vt:lpstr>Semi-aural Caps</vt:lpstr>
      <vt:lpstr>Fit, Use and Care of Hearing Protection Devices</vt:lpstr>
      <vt:lpstr>Audiometric Testing</vt:lpstr>
      <vt:lpstr>Why Do Audiometric Testing?</vt:lpstr>
      <vt:lpstr>Normal Vs Noise-Induced Audiometric Testing?</vt:lpstr>
      <vt:lpstr>Access to Information and Training Materials</vt:lpstr>
      <vt:lpstr>PowerPoint Presentation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Tebehaevu, Ogaga Jonathan</dc:creator>
  <cp:lastModifiedBy>Tebehaevu, Ogaga Jonathan</cp:lastModifiedBy>
  <cp:revision>16</cp:revision>
  <dcterms:created xsi:type="dcterms:W3CDTF">2020-12-02T17:08:55Z</dcterms:created>
  <dcterms:modified xsi:type="dcterms:W3CDTF">2020-12-02T21:36:01Z</dcterms:modified>
</cp:coreProperties>
</file>