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01" r:id="rId2"/>
    <p:sldId id="264" r:id="rId3"/>
    <p:sldId id="270" r:id="rId4"/>
    <p:sldId id="271" r:id="rId5"/>
    <p:sldId id="272" r:id="rId6"/>
    <p:sldId id="273" r:id="rId7"/>
    <p:sldId id="274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75" r:id="rId16"/>
    <p:sldId id="276" r:id="rId17"/>
    <p:sldId id="296" r:id="rId18"/>
    <p:sldId id="277" r:id="rId19"/>
    <p:sldId id="278" r:id="rId20"/>
    <p:sldId id="279" r:id="rId21"/>
    <p:sldId id="280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behaevu, Ogaga Jonathan" initials="TOJ" lastIdx="1" clrIdx="0">
    <p:extLst>
      <p:ext uri="{19B8F6BF-5375-455C-9EA6-DF929625EA0E}">
        <p15:presenceInfo xmlns:p15="http://schemas.microsoft.com/office/powerpoint/2012/main" userId="S::tebehaevuo15@ecu.edu::81864763-b5fa-4ce7-92f2-50040eacdc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923"/>
    <a:srgbClr val="592A8A"/>
    <a:srgbClr val="4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2389" autoAdjust="0"/>
  </p:normalViewPr>
  <p:slideViewPr>
    <p:cSldViewPr snapToGrid="0" snapToObjects="1">
      <p:cViewPr varScale="1">
        <p:scale>
          <a:sx n="79" d="100"/>
          <a:sy n="79" d="100"/>
        </p:scale>
        <p:origin x="16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D09F-547D-4D33-A69E-D3D47DA7AE5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4B0ED-601B-4F7C-B772-08CB1E83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9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7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3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4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0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7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4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.edu/oehs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u.qualtrics.com/SE/?SID=SV_9ZCcvTNHa24bgJT" TargetMode="External"/><Relationship Id="rId4" Type="http://schemas.openxmlformats.org/officeDocument/2006/relationships/hyperlink" Target="mailto:safety@ec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0E1ED0F-6855-4B97-87FB-2B3796A3B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47" y="0"/>
            <a:ext cx="9157247" cy="605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ject 273">
            <a:extLst>
              <a:ext uri="{FF2B5EF4-FFF2-40B4-BE49-F238E27FC236}">
                <a16:creationId xmlns:a16="http://schemas.microsoft.com/office/drawing/2014/main" id="{AC7AE01E-2299-4162-A02C-CA3ABA7D4F9B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-9728" y="2990"/>
            <a:ext cx="9153728" cy="218008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0" tIns="1270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7000" b="1" dirty="0">
                <a:solidFill>
                  <a:srgbClr val="C00000"/>
                </a:solidFill>
              </a:rPr>
              <a:t>Occupational </a:t>
            </a:r>
          </a:p>
          <a:p>
            <a:pPr marL="12700">
              <a:spcBef>
                <a:spcPts val="100"/>
              </a:spcBef>
            </a:pPr>
            <a:r>
              <a:rPr lang="en-US" sz="7000" b="1" dirty="0">
                <a:solidFill>
                  <a:srgbClr val="C00000"/>
                </a:solidFill>
              </a:rPr>
              <a:t>Heat</a:t>
            </a:r>
            <a:r>
              <a:rPr lang="en-US" sz="7000" b="1" spc="-90" dirty="0">
                <a:solidFill>
                  <a:srgbClr val="C00000"/>
                </a:solidFill>
              </a:rPr>
              <a:t> </a:t>
            </a:r>
            <a:r>
              <a:rPr lang="en-US" sz="7000" b="1" dirty="0">
                <a:solidFill>
                  <a:srgbClr val="C00000"/>
                </a:solidFill>
              </a:rPr>
              <a:t>Stress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73B0F1-E5AD-4E47-8F6A-312FBBB92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58386" y="3015573"/>
            <a:ext cx="3385614" cy="303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B083483-3281-488F-ACCF-DBC0924CF8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00"/>
          <a:stretch/>
        </p:blipFill>
        <p:spPr bwMode="auto">
          <a:xfrm>
            <a:off x="-6002" y="3114063"/>
            <a:ext cx="2574099" cy="29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95955287-1FC6-420B-9635-42D09D8C30AE}"/>
              </a:ext>
            </a:extLst>
          </p:cNvPr>
          <p:cNvSpPr txBox="1"/>
          <p:nvPr/>
        </p:nvSpPr>
        <p:spPr>
          <a:xfrm>
            <a:off x="554474" y="6068426"/>
            <a:ext cx="7636213" cy="773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sz="2300" b="1" dirty="0">
                <a:latin typeface="Arial Nova Light" panose="020B0304020202020204" pitchFamily="34" charset="0"/>
                <a:cs typeface="Arial"/>
              </a:rPr>
              <a:t>Presented by </a:t>
            </a:r>
            <a:endParaRPr lang="en-US" sz="2300" b="1" dirty="0">
              <a:latin typeface="Arial Nova Light" panose="020B0304020202020204" pitchFamily="34" charset="0"/>
              <a:cs typeface="Arial"/>
            </a:endParaRPr>
          </a:p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sz="2300" b="1" spc="-5" dirty="0">
                <a:latin typeface="Arial Nova Light" panose="020B0304020202020204" pitchFamily="34" charset="0"/>
                <a:cs typeface="Arial"/>
              </a:rPr>
              <a:t>ECU </a:t>
            </a:r>
            <a:r>
              <a:rPr sz="2300" b="1" dirty="0">
                <a:latin typeface="Arial Nova Light" panose="020B0304020202020204" pitchFamily="34" charset="0"/>
                <a:cs typeface="Arial"/>
              </a:rPr>
              <a:t>Office </a:t>
            </a:r>
            <a:r>
              <a:rPr sz="2300" b="1" spc="5" dirty="0">
                <a:latin typeface="Arial Nova Light" panose="020B0304020202020204" pitchFamily="34" charset="0"/>
                <a:cs typeface="Arial"/>
              </a:rPr>
              <a:t>of  </a:t>
            </a:r>
            <a:r>
              <a:rPr sz="2300" b="1" dirty="0">
                <a:latin typeface="Arial Nova Light" panose="020B0304020202020204" pitchFamily="34" charset="0"/>
                <a:cs typeface="Arial"/>
              </a:rPr>
              <a:t>Environmental Health and</a:t>
            </a:r>
            <a:r>
              <a:rPr sz="2300" b="1" spc="-100" dirty="0">
                <a:latin typeface="Arial Nova Light" panose="020B0304020202020204" pitchFamily="34" charset="0"/>
                <a:cs typeface="Arial"/>
              </a:rPr>
              <a:t> </a:t>
            </a:r>
            <a:r>
              <a:rPr sz="2300" b="1" dirty="0">
                <a:latin typeface="Arial Nova Light" panose="020B0304020202020204" pitchFamily="34" charset="0"/>
                <a:cs typeface="Arial"/>
              </a:rPr>
              <a:t>Safety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1C3CF0CD-E31F-4D40-85DF-488DFEFCF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97" y="4198575"/>
            <a:ext cx="3190289" cy="185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58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id="{6BBB1E0F-342D-4682-80E0-761C2448390A}"/>
              </a:ext>
            </a:extLst>
          </p:cNvPr>
          <p:cNvSpPr txBox="1"/>
          <p:nvPr/>
        </p:nvSpPr>
        <p:spPr>
          <a:xfrm>
            <a:off x="1059064" y="1376876"/>
            <a:ext cx="7245984" cy="3756660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850"/>
              </a:spcBef>
              <a:buClr>
                <a:schemeClr val="tx1"/>
              </a:buClr>
              <a:buSzPct val="80000"/>
              <a:buChar char="•"/>
              <a:tabLst>
                <a:tab pos="355600" algn="l"/>
              </a:tabLst>
            </a:pP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Heat</a:t>
            </a:r>
            <a:r>
              <a:rPr sz="4000" u="heavy" spc="-20" dirty="0"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 </a:t>
            </a: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Exhaustion</a:t>
            </a:r>
            <a:endParaRPr sz="4000" dirty="0">
              <a:latin typeface="Carlito"/>
              <a:cs typeface="Carlito"/>
            </a:endParaRPr>
          </a:p>
          <a:p>
            <a:pPr marL="355600" marR="5080">
              <a:lnSpc>
                <a:spcPct val="101400"/>
              </a:lnSpc>
              <a:spcBef>
                <a:spcPts val="1180"/>
              </a:spcBef>
            </a:pPr>
            <a:r>
              <a:rPr sz="2800" spc="-10" dirty="0">
                <a:latin typeface="Carlito"/>
                <a:cs typeface="Carlito"/>
              </a:rPr>
              <a:t>Mild </a:t>
            </a:r>
            <a:r>
              <a:rPr sz="2800" spc="-5" dirty="0">
                <a:latin typeface="Carlito"/>
                <a:cs typeface="Carlito"/>
              </a:rPr>
              <a:t>form of shock caused when </a:t>
            </a: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circulatory  </a:t>
            </a:r>
            <a:r>
              <a:rPr sz="2800" spc="-10" dirty="0">
                <a:latin typeface="Carlito"/>
                <a:cs typeface="Carlito"/>
              </a:rPr>
              <a:t>system begins </a:t>
            </a:r>
            <a:r>
              <a:rPr sz="2800" spc="-5" dirty="0">
                <a:latin typeface="Carlito"/>
                <a:cs typeface="Carlito"/>
              </a:rPr>
              <a:t>to fail as a </a:t>
            </a:r>
            <a:r>
              <a:rPr sz="2800" spc="-10" dirty="0">
                <a:latin typeface="Carlito"/>
                <a:cs typeface="Carlito"/>
              </a:rPr>
              <a:t>result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the body’s  </a:t>
            </a:r>
            <a:r>
              <a:rPr sz="2800" spc="-5" dirty="0">
                <a:latin typeface="Carlito"/>
                <a:cs typeface="Carlito"/>
              </a:rPr>
              <a:t>inadequate effort to </a:t>
            </a:r>
            <a:r>
              <a:rPr sz="2800" spc="-10" dirty="0">
                <a:latin typeface="Carlito"/>
                <a:cs typeface="Carlito"/>
              </a:rPr>
              <a:t>give </a:t>
            </a:r>
            <a:r>
              <a:rPr sz="2800" spc="-5" dirty="0">
                <a:latin typeface="Carlito"/>
                <a:cs typeface="Carlito"/>
              </a:rPr>
              <a:t>off excessive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heat.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850" dirty="0">
              <a:latin typeface="+mj-lt"/>
              <a:cs typeface="Carlito"/>
            </a:endParaRPr>
          </a:p>
          <a:p>
            <a:pPr marL="355600" marR="48895">
              <a:lnSpc>
                <a:spcPct val="100000"/>
              </a:lnSpc>
            </a:pPr>
            <a:r>
              <a:rPr sz="2800" spc="-5" dirty="0">
                <a:latin typeface="Carlito"/>
                <a:cs typeface="Carlito"/>
              </a:rPr>
              <a:t>Although not an </a:t>
            </a:r>
            <a:r>
              <a:rPr sz="2800" spc="-10" dirty="0">
                <a:latin typeface="Carlito"/>
                <a:cs typeface="Carlito"/>
              </a:rPr>
              <a:t>immediate </a:t>
            </a:r>
            <a:r>
              <a:rPr sz="2800" spc="-5" dirty="0">
                <a:latin typeface="Carlito"/>
                <a:cs typeface="Carlito"/>
              </a:rPr>
              <a:t>threat to </a:t>
            </a:r>
            <a:r>
              <a:rPr sz="2800" spc="-10" dirty="0">
                <a:latin typeface="Carlito"/>
                <a:cs typeface="Carlito"/>
              </a:rPr>
              <a:t>life, if </a:t>
            </a:r>
            <a:r>
              <a:rPr sz="2800" spc="-5" dirty="0">
                <a:latin typeface="Carlito"/>
                <a:cs typeface="Carlito"/>
              </a:rPr>
              <a:t>not  </a:t>
            </a:r>
            <a:r>
              <a:rPr sz="2800" spc="-10" dirty="0">
                <a:latin typeface="Carlito"/>
                <a:cs typeface="Carlito"/>
              </a:rPr>
              <a:t>properly </a:t>
            </a:r>
            <a:r>
              <a:rPr sz="2800" spc="-5" dirty="0">
                <a:latin typeface="Carlito"/>
                <a:cs typeface="Carlito"/>
              </a:rPr>
              <a:t>treated, could </a:t>
            </a:r>
            <a:r>
              <a:rPr sz="2800" spc="-10" dirty="0">
                <a:latin typeface="Carlito"/>
                <a:cs typeface="Carlito"/>
              </a:rPr>
              <a:t>evolve into </a:t>
            </a:r>
            <a:r>
              <a:rPr sz="2800" spc="-5" dirty="0">
                <a:latin typeface="Carlito"/>
                <a:cs typeface="Carlito"/>
              </a:rPr>
              <a:t>heat</a:t>
            </a:r>
            <a:r>
              <a:rPr sz="2800" spc="1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stroke.</a:t>
            </a:r>
            <a:endParaRPr sz="2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356528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id="{493AF354-38A1-4925-9BED-0DBD7640D9D7}"/>
              </a:ext>
            </a:extLst>
          </p:cNvPr>
          <p:cNvSpPr txBox="1"/>
          <p:nvPr/>
        </p:nvSpPr>
        <p:spPr>
          <a:xfrm>
            <a:off x="1055809" y="1543868"/>
            <a:ext cx="7141845" cy="4143442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850"/>
              </a:spcBef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4000" u="heavy" spc="-5" dirty="0">
                <a:uFill>
                  <a:solidFill>
                    <a:srgbClr val="FFFFFF"/>
                  </a:solidFill>
                </a:uFill>
                <a:cs typeface="Carlito"/>
              </a:rPr>
              <a:t>Heat Exhaustion </a:t>
            </a:r>
            <a:r>
              <a:rPr lang="en-US" sz="4000" u="heavy" spc="-5" dirty="0">
                <a:uFill>
                  <a:solidFill>
                    <a:srgbClr val="FFFFFF"/>
                  </a:solidFill>
                </a:uFill>
                <a:cs typeface="Carlito"/>
              </a:rPr>
              <a:t>-</a:t>
            </a:r>
            <a:r>
              <a:rPr sz="4000" u="heavy" spc="-45" dirty="0">
                <a:uFill>
                  <a:solidFill>
                    <a:srgbClr val="FFFFFF"/>
                  </a:solidFill>
                </a:uFill>
                <a:cs typeface="Carlito"/>
              </a:rPr>
              <a:t> </a:t>
            </a:r>
            <a:r>
              <a:rPr lang="en-US" sz="4000" u="heavy" spc="-45" dirty="0">
                <a:uFill>
                  <a:solidFill>
                    <a:srgbClr val="FFFFFF"/>
                  </a:solidFill>
                </a:uFill>
                <a:cs typeface="Tahoma" panose="020B0604030504040204" pitchFamily="34" charset="0"/>
              </a:rPr>
              <a:t>Symptoms</a:t>
            </a:r>
          </a:p>
          <a:p>
            <a:pPr marL="584200" indent="-571500">
              <a:lnSpc>
                <a:spcPct val="100000"/>
              </a:lnSpc>
              <a:spcBef>
                <a:spcPts val="185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800" spc="-10" dirty="0">
                <a:cs typeface="Carlito"/>
              </a:rPr>
              <a:t>Skin is </a:t>
            </a:r>
            <a:r>
              <a:rPr sz="2800" spc="-5" dirty="0">
                <a:cs typeface="Carlito"/>
              </a:rPr>
              <a:t>clammy and</a:t>
            </a:r>
            <a:r>
              <a:rPr sz="2800" spc="65" dirty="0">
                <a:cs typeface="Carlito"/>
              </a:rPr>
              <a:t> </a:t>
            </a:r>
            <a:r>
              <a:rPr sz="2800" spc="-10" dirty="0">
                <a:cs typeface="Carlito"/>
              </a:rPr>
              <a:t>moist</a:t>
            </a:r>
            <a:endParaRPr sz="2800" dirty="0"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770"/>
              </a:spcBef>
              <a:buChar char="-"/>
              <a:tabLst>
                <a:tab pos="546100" algn="l"/>
              </a:tabLst>
            </a:pPr>
            <a:r>
              <a:rPr sz="2800" spc="-5" dirty="0">
                <a:cs typeface="Carlito"/>
              </a:rPr>
              <a:t>Extreme weakness or</a:t>
            </a:r>
            <a:r>
              <a:rPr sz="2800" spc="5" dirty="0">
                <a:cs typeface="Carlito"/>
              </a:rPr>
              <a:t> </a:t>
            </a:r>
            <a:r>
              <a:rPr sz="2800" spc="-5" dirty="0">
                <a:cs typeface="Carlito"/>
              </a:rPr>
              <a:t>fatigue</a:t>
            </a:r>
            <a:endParaRPr sz="2800" dirty="0"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cs typeface="Carlito"/>
              </a:rPr>
              <a:t>Nausea</a:t>
            </a:r>
            <a:endParaRPr sz="2800" dirty="0"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cs typeface="Carlito"/>
              </a:rPr>
              <a:t>Headache</a:t>
            </a:r>
            <a:endParaRPr sz="2800" dirty="0"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800" spc="-10" dirty="0">
                <a:cs typeface="Carlito"/>
              </a:rPr>
              <a:t>Complexion pale </a:t>
            </a:r>
            <a:r>
              <a:rPr sz="2800" spc="-5" dirty="0">
                <a:cs typeface="Carlito"/>
              </a:rPr>
              <a:t>or</a:t>
            </a:r>
            <a:r>
              <a:rPr sz="2800" spc="45" dirty="0">
                <a:cs typeface="Carlito"/>
              </a:rPr>
              <a:t> </a:t>
            </a:r>
            <a:r>
              <a:rPr sz="2800" spc="-10" dirty="0">
                <a:cs typeface="Carlito"/>
              </a:rPr>
              <a:t>flushed</a:t>
            </a:r>
            <a:endParaRPr sz="2800" dirty="0"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cs typeface="Carlito"/>
              </a:rPr>
              <a:t>Body </a:t>
            </a:r>
            <a:r>
              <a:rPr sz="2800" spc="-10" dirty="0">
                <a:cs typeface="Carlito"/>
              </a:rPr>
              <a:t>temperature </a:t>
            </a:r>
            <a:r>
              <a:rPr sz="2800" spc="-5" dirty="0">
                <a:cs typeface="Carlito"/>
              </a:rPr>
              <a:t>normal or </a:t>
            </a:r>
            <a:r>
              <a:rPr sz="2800" spc="-10" dirty="0">
                <a:cs typeface="Carlito"/>
              </a:rPr>
              <a:t>slightly</a:t>
            </a:r>
            <a:r>
              <a:rPr sz="2800" spc="75" dirty="0">
                <a:cs typeface="Carlito"/>
              </a:rPr>
              <a:t> </a:t>
            </a:r>
            <a:r>
              <a:rPr sz="2800" spc="-5" dirty="0">
                <a:cs typeface="Carlito"/>
              </a:rPr>
              <a:t>elevated</a:t>
            </a:r>
            <a:endParaRPr sz="2800" dirty="0"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55306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object 22">
            <a:extLst>
              <a:ext uri="{FF2B5EF4-FFF2-40B4-BE49-F238E27FC236}">
                <a16:creationId xmlns:a16="http://schemas.microsoft.com/office/drawing/2014/main" id="{7CBFF7FE-552C-4D3C-892E-AB979BF44FFA}"/>
              </a:ext>
            </a:extLst>
          </p:cNvPr>
          <p:cNvSpPr txBox="1"/>
          <p:nvPr/>
        </p:nvSpPr>
        <p:spPr>
          <a:xfrm>
            <a:off x="1055809" y="1302298"/>
            <a:ext cx="6674484" cy="4439285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850"/>
              </a:spcBef>
              <a:buClr>
                <a:schemeClr val="tx1"/>
              </a:buClr>
              <a:buSzPct val="80000"/>
              <a:buChar char="•"/>
              <a:tabLst>
                <a:tab pos="355600" algn="l"/>
              </a:tabLst>
            </a:pP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Heat Exhaustion -</a:t>
            </a:r>
            <a:r>
              <a:rPr sz="4000" u="heavy" spc="-50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 </a:t>
            </a: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Treatment</a:t>
            </a:r>
            <a:endParaRPr sz="40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1225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Do not </a:t>
            </a:r>
            <a:r>
              <a:rPr sz="2800" spc="-10" dirty="0">
                <a:latin typeface="+mj-lt"/>
                <a:cs typeface="Carlito"/>
              </a:rPr>
              <a:t>leave the </a:t>
            </a:r>
            <a:r>
              <a:rPr sz="2800" spc="-5" dirty="0">
                <a:latin typeface="+mj-lt"/>
                <a:cs typeface="Carlito"/>
              </a:rPr>
              <a:t>person</a:t>
            </a:r>
            <a:r>
              <a:rPr sz="2800" spc="70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alone</a:t>
            </a:r>
            <a:endParaRPr sz="28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77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Move to a cool place to</a:t>
            </a:r>
            <a:r>
              <a:rPr sz="2800" spc="25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rest</a:t>
            </a:r>
            <a:endParaRPr sz="28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10" dirty="0">
                <a:latin typeface="+mj-lt"/>
                <a:cs typeface="Carlito"/>
              </a:rPr>
              <a:t>Drink </a:t>
            </a:r>
            <a:r>
              <a:rPr sz="2800" spc="-5" dirty="0">
                <a:latin typeface="+mj-lt"/>
                <a:cs typeface="Carlito"/>
              </a:rPr>
              <a:t>water or </a:t>
            </a:r>
            <a:r>
              <a:rPr sz="2800" spc="-10" dirty="0">
                <a:latin typeface="+mj-lt"/>
                <a:cs typeface="Carlito"/>
              </a:rPr>
              <a:t>electrolyte</a:t>
            </a:r>
            <a:r>
              <a:rPr sz="2800" spc="30" dirty="0">
                <a:latin typeface="+mj-lt"/>
                <a:cs typeface="Carlito"/>
              </a:rPr>
              <a:t> </a:t>
            </a:r>
            <a:r>
              <a:rPr sz="2800" spc="-10" dirty="0">
                <a:latin typeface="+mj-lt"/>
                <a:cs typeface="Carlito"/>
              </a:rPr>
              <a:t>fluids</a:t>
            </a:r>
            <a:endParaRPr sz="28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Treat for shock, </a:t>
            </a:r>
            <a:r>
              <a:rPr sz="2800" spc="-10" dirty="0">
                <a:latin typeface="+mj-lt"/>
                <a:cs typeface="Carlito"/>
              </a:rPr>
              <a:t>if</a:t>
            </a:r>
            <a:r>
              <a:rPr sz="2800" spc="30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necessary</a:t>
            </a:r>
            <a:endParaRPr sz="2800" dirty="0">
              <a:latin typeface="+mj-lt"/>
              <a:cs typeface="Carlito"/>
            </a:endParaRPr>
          </a:p>
          <a:p>
            <a:pPr marL="355600" marR="5080" lvl="1">
              <a:lnSpc>
                <a:spcPct val="110000"/>
              </a:lnSpc>
              <a:spcBef>
                <a:spcPts val="34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If unconscious, </a:t>
            </a:r>
            <a:r>
              <a:rPr sz="2800" spc="-10" dirty="0">
                <a:latin typeface="+mj-lt"/>
                <a:cs typeface="Carlito"/>
              </a:rPr>
              <a:t>fails </a:t>
            </a:r>
            <a:r>
              <a:rPr sz="2800" spc="-5" dirty="0">
                <a:latin typeface="+mj-lt"/>
                <a:cs typeface="Carlito"/>
              </a:rPr>
              <a:t>to recover </a:t>
            </a:r>
            <a:r>
              <a:rPr sz="2800" spc="-10" dirty="0">
                <a:latin typeface="+mj-lt"/>
                <a:cs typeface="Carlito"/>
              </a:rPr>
              <a:t>rapidly, </a:t>
            </a:r>
            <a:r>
              <a:rPr sz="2800" spc="-5" dirty="0">
                <a:latin typeface="+mj-lt"/>
                <a:cs typeface="Carlito"/>
              </a:rPr>
              <a:t>has  other </a:t>
            </a:r>
            <a:r>
              <a:rPr sz="2800" spc="-10" dirty="0">
                <a:latin typeface="+mj-lt"/>
                <a:cs typeface="Carlito"/>
              </a:rPr>
              <a:t>injuries, </a:t>
            </a:r>
            <a:r>
              <a:rPr sz="2800" spc="-5" dirty="0">
                <a:latin typeface="+mj-lt"/>
                <a:cs typeface="Carlito"/>
              </a:rPr>
              <a:t>or has a </a:t>
            </a:r>
            <a:r>
              <a:rPr sz="2800" spc="-10" dirty="0">
                <a:latin typeface="+mj-lt"/>
                <a:cs typeface="Carlito"/>
              </a:rPr>
              <a:t>history </a:t>
            </a:r>
            <a:r>
              <a:rPr sz="2800" spc="-5" dirty="0">
                <a:latin typeface="+mj-lt"/>
                <a:cs typeface="Carlito"/>
              </a:rPr>
              <a:t>of medical  </a:t>
            </a:r>
            <a:r>
              <a:rPr sz="2800" spc="-10" dirty="0">
                <a:latin typeface="+mj-lt"/>
                <a:cs typeface="Carlito"/>
              </a:rPr>
              <a:t>problems, </a:t>
            </a:r>
            <a:r>
              <a:rPr sz="2800" spc="-5" dirty="0">
                <a:latin typeface="+mj-lt"/>
                <a:cs typeface="Carlito"/>
              </a:rPr>
              <a:t>seek medical</a:t>
            </a:r>
            <a:r>
              <a:rPr sz="2800" spc="60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attention.</a:t>
            </a:r>
            <a:endParaRPr sz="28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29557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2D6B7430-D508-461D-AF1E-53448C1A1998}"/>
              </a:ext>
            </a:extLst>
          </p:cNvPr>
          <p:cNvSpPr txBox="1"/>
          <p:nvPr/>
        </p:nvSpPr>
        <p:spPr>
          <a:xfrm>
            <a:off x="1060254" y="1022188"/>
            <a:ext cx="7196455" cy="4768215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850"/>
              </a:spcBef>
              <a:buClr>
                <a:schemeClr val="tx1"/>
              </a:buClr>
              <a:buSzPct val="80000"/>
              <a:buChar char="•"/>
              <a:tabLst>
                <a:tab pos="355600" algn="l"/>
              </a:tabLst>
            </a:pP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Heat</a:t>
            </a:r>
            <a:r>
              <a:rPr sz="4000" u="heavy" spc="-20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 </a:t>
            </a: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Stroke</a:t>
            </a:r>
            <a:endParaRPr sz="4000" dirty="0">
              <a:latin typeface="+mj-lt"/>
              <a:cs typeface="Carlito"/>
            </a:endParaRPr>
          </a:p>
          <a:p>
            <a:pPr marL="355600" marR="5080" algn="just">
              <a:lnSpc>
                <a:spcPct val="101400"/>
              </a:lnSpc>
              <a:spcBef>
                <a:spcPts val="1180"/>
              </a:spcBef>
            </a:pPr>
            <a:r>
              <a:rPr sz="2800" spc="-10" dirty="0">
                <a:latin typeface="+mj-lt"/>
                <a:cs typeface="Carlito"/>
              </a:rPr>
              <a:t>Severe </a:t>
            </a:r>
            <a:r>
              <a:rPr sz="2800" spc="-5" dirty="0">
                <a:latin typeface="+mj-lt"/>
                <a:cs typeface="Carlito"/>
              </a:rPr>
              <a:t>and sometimes fatal condition resulting  from the </a:t>
            </a:r>
            <a:r>
              <a:rPr sz="2800" spc="-10" dirty="0">
                <a:latin typeface="+mj-lt"/>
                <a:cs typeface="Carlito"/>
              </a:rPr>
              <a:t>failure </a:t>
            </a:r>
            <a:r>
              <a:rPr sz="2800" spc="-5" dirty="0">
                <a:latin typeface="+mj-lt"/>
                <a:cs typeface="Carlito"/>
              </a:rPr>
              <a:t>of the body to regulate its core  temperature.</a:t>
            </a:r>
            <a:endParaRPr sz="2800" dirty="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+mj-lt"/>
              <a:cs typeface="Carlito"/>
            </a:endParaRPr>
          </a:p>
          <a:p>
            <a:pPr marL="355600" marR="435609">
              <a:lnSpc>
                <a:spcPct val="100000"/>
              </a:lnSpc>
            </a:pPr>
            <a:r>
              <a:rPr sz="2800" spc="-5" dirty="0">
                <a:latin typeface="+mj-lt"/>
                <a:cs typeface="Carlito"/>
              </a:rPr>
              <a:t>The </a:t>
            </a:r>
            <a:r>
              <a:rPr sz="2800" spc="-10" dirty="0">
                <a:latin typeface="+mj-lt"/>
                <a:cs typeface="Carlito"/>
              </a:rPr>
              <a:t>body’s normal cooling </a:t>
            </a:r>
            <a:r>
              <a:rPr sz="2800" spc="-5" dirty="0">
                <a:latin typeface="+mj-lt"/>
                <a:cs typeface="Carlito"/>
              </a:rPr>
              <a:t>mechanisms stop  </a:t>
            </a:r>
            <a:r>
              <a:rPr sz="2800" spc="-10" dirty="0">
                <a:latin typeface="+mj-lt"/>
                <a:cs typeface="Carlito"/>
              </a:rPr>
              <a:t>functioning, </a:t>
            </a:r>
            <a:r>
              <a:rPr sz="2800" b="1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sweating</a:t>
            </a:r>
            <a:r>
              <a:rPr sz="2800" b="1" u="heavy" spc="7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 </a:t>
            </a:r>
            <a:r>
              <a:rPr sz="2800" b="1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stops</a:t>
            </a:r>
            <a:r>
              <a:rPr sz="2800" spc="-5" dirty="0">
                <a:latin typeface="+mj-lt"/>
                <a:cs typeface="Carlito"/>
              </a:rPr>
              <a:t>.</a:t>
            </a:r>
            <a:endParaRPr sz="2800" dirty="0">
              <a:latin typeface="+mj-lt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+mj-lt"/>
              <a:cs typeface="Carlito"/>
            </a:endParaRPr>
          </a:p>
          <a:p>
            <a:pPr marL="355600" marR="247015">
              <a:lnSpc>
                <a:spcPct val="100000"/>
              </a:lnSpc>
            </a:pPr>
            <a:r>
              <a:rPr sz="2800" spc="-5" dirty="0">
                <a:latin typeface="+mj-lt"/>
                <a:cs typeface="Carlito"/>
              </a:rPr>
              <a:t>True medical emergency </a:t>
            </a:r>
            <a:r>
              <a:rPr sz="2800" spc="-10" dirty="0">
                <a:latin typeface="+mj-lt"/>
                <a:cs typeface="Carlito"/>
              </a:rPr>
              <a:t>requiring immediate  </a:t>
            </a:r>
            <a:r>
              <a:rPr sz="2800" spc="-5" dirty="0">
                <a:latin typeface="+mj-lt"/>
                <a:cs typeface="Carlito"/>
              </a:rPr>
              <a:t>medical</a:t>
            </a:r>
            <a:r>
              <a:rPr sz="2800" dirty="0">
                <a:latin typeface="+mj-lt"/>
                <a:cs typeface="Carlito"/>
              </a:rPr>
              <a:t> </a:t>
            </a:r>
            <a:r>
              <a:rPr sz="2800" spc="-10" dirty="0">
                <a:latin typeface="+mj-lt"/>
                <a:cs typeface="Carlito"/>
              </a:rPr>
              <a:t>attention.</a:t>
            </a:r>
            <a:endParaRPr sz="28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23422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object 29">
            <a:extLst>
              <a:ext uri="{FF2B5EF4-FFF2-40B4-BE49-F238E27FC236}">
                <a16:creationId xmlns:a16="http://schemas.microsoft.com/office/drawing/2014/main" id="{E2EFD774-4685-4501-A2B1-9692D253DA73}"/>
              </a:ext>
            </a:extLst>
          </p:cNvPr>
          <p:cNvSpPr txBox="1"/>
          <p:nvPr/>
        </p:nvSpPr>
        <p:spPr>
          <a:xfrm>
            <a:off x="1055809" y="1095054"/>
            <a:ext cx="5356860" cy="4540987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850"/>
              </a:spcBef>
              <a:buClr>
                <a:schemeClr val="tx1"/>
              </a:buClr>
              <a:buSzPct val="60000"/>
              <a:buChar char="•"/>
              <a:tabLst>
                <a:tab pos="355600" algn="l"/>
              </a:tabLst>
            </a:pPr>
            <a:r>
              <a:rPr sz="36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Heat Stroke -</a:t>
            </a:r>
            <a:r>
              <a:rPr sz="3600" u="heavy" spc="-8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 </a:t>
            </a:r>
            <a:r>
              <a:rPr sz="36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Symptoms</a:t>
            </a:r>
            <a:endParaRPr sz="36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1225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Stop</a:t>
            </a:r>
            <a:r>
              <a:rPr sz="2400" spc="5" dirty="0">
                <a:latin typeface="+mj-lt"/>
                <a:cs typeface="Carlito"/>
              </a:rPr>
              <a:t> </a:t>
            </a:r>
            <a:r>
              <a:rPr sz="2400" spc="-5" dirty="0">
                <a:latin typeface="+mj-lt"/>
                <a:cs typeface="Carlito"/>
              </a:rPr>
              <a:t>Sweating</a:t>
            </a:r>
            <a:endParaRPr sz="24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770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Rapid</a:t>
            </a:r>
            <a:r>
              <a:rPr sz="2400" spc="15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Pulse</a:t>
            </a:r>
            <a:endParaRPr sz="24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Mental</a:t>
            </a:r>
            <a:r>
              <a:rPr sz="2400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Confusion</a:t>
            </a:r>
            <a:endParaRPr sz="24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Loss of</a:t>
            </a:r>
            <a:r>
              <a:rPr sz="2400" spc="10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Consciousness</a:t>
            </a:r>
            <a:endParaRPr sz="24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400" spc="-10" dirty="0">
                <a:latin typeface="+mj-lt"/>
                <a:cs typeface="Carlito"/>
              </a:rPr>
              <a:t>Convulsions</a:t>
            </a:r>
            <a:endParaRPr sz="24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Body Temperature </a:t>
            </a:r>
            <a:r>
              <a:rPr sz="24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&gt;</a:t>
            </a:r>
            <a:r>
              <a:rPr sz="2400" spc="25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105</a:t>
            </a:r>
            <a:endParaRPr sz="24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Hot, </a:t>
            </a:r>
            <a:r>
              <a:rPr sz="2400" spc="-10" dirty="0">
                <a:latin typeface="+mj-lt"/>
                <a:cs typeface="Carlito"/>
              </a:rPr>
              <a:t>dry</a:t>
            </a:r>
            <a:r>
              <a:rPr sz="2400" spc="30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skin</a:t>
            </a:r>
            <a:endParaRPr sz="24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Can </a:t>
            </a:r>
            <a:r>
              <a:rPr sz="2400" spc="-10" dirty="0">
                <a:latin typeface="+mj-lt"/>
                <a:cs typeface="Carlito"/>
              </a:rPr>
              <a:t>die unless </a:t>
            </a:r>
            <a:r>
              <a:rPr sz="2400" spc="-5" dirty="0">
                <a:latin typeface="+mj-lt"/>
                <a:cs typeface="Carlito"/>
              </a:rPr>
              <a:t>treated</a:t>
            </a:r>
            <a:r>
              <a:rPr sz="2400" spc="50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promptly</a:t>
            </a:r>
            <a:endParaRPr sz="24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121848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3200" b="1" dirty="0">
              <a:solidFill>
                <a:srgbClr val="FEC923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object 19">
            <a:extLst>
              <a:ext uri="{FF2B5EF4-FFF2-40B4-BE49-F238E27FC236}">
                <a16:creationId xmlns:a16="http://schemas.microsoft.com/office/drawing/2014/main" id="{93085179-051B-4FE2-A496-C71DAE730170}"/>
              </a:ext>
            </a:extLst>
          </p:cNvPr>
          <p:cNvSpPr txBox="1"/>
          <p:nvPr/>
        </p:nvSpPr>
        <p:spPr>
          <a:xfrm>
            <a:off x="1064082" y="1548576"/>
            <a:ext cx="5288079" cy="3878113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65"/>
              </a:spcBef>
              <a:buClr>
                <a:schemeClr val="tx1"/>
              </a:buClr>
              <a:buSzPct val="80000"/>
              <a:buChar char="•"/>
              <a:tabLst>
                <a:tab pos="355600" algn="l"/>
              </a:tabLst>
            </a:pP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Heat Stroke -</a:t>
            </a:r>
            <a:r>
              <a:rPr sz="4000" u="heavy" spc="-25" dirty="0"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 </a:t>
            </a: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Treatment</a:t>
            </a:r>
            <a:endParaRPr sz="4000" dirty="0">
              <a:latin typeface="Carlito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745"/>
              </a:spcBef>
              <a:buChar char="-"/>
              <a:tabLst>
                <a:tab pos="546100" algn="l"/>
              </a:tabLst>
            </a:pPr>
            <a:r>
              <a:rPr sz="2800" spc="-10" dirty="0">
                <a:latin typeface="Carlito"/>
                <a:cs typeface="Carlito"/>
              </a:rPr>
              <a:t>Call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911</a:t>
            </a:r>
            <a:endParaRPr sz="2800" dirty="0">
              <a:latin typeface="Carlito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Carlito"/>
                <a:cs typeface="Carlito"/>
              </a:rPr>
              <a:t>Remove victim to a cool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area</a:t>
            </a:r>
            <a:endParaRPr sz="2800" dirty="0">
              <a:latin typeface="Carlito"/>
              <a:cs typeface="Carlito"/>
            </a:endParaRPr>
          </a:p>
          <a:p>
            <a:pPr marL="516890" marR="5080" lvl="1" indent="-161925">
              <a:lnSpc>
                <a:spcPct val="120000"/>
              </a:lnSpc>
              <a:buClr>
                <a:srgbClr val="FFFFFF"/>
              </a:buClr>
              <a:buFont typeface="Carlito"/>
              <a:buChar char="-"/>
              <a:tabLst>
                <a:tab pos="546100" algn="l"/>
              </a:tabLst>
            </a:pPr>
            <a:r>
              <a:rPr dirty="0"/>
              <a:t>	</a:t>
            </a:r>
            <a:r>
              <a:rPr sz="2800" spc="-5" dirty="0">
                <a:latin typeface="Carlito"/>
                <a:cs typeface="Carlito"/>
              </a:rPr>
              <a:t>Soak </a:t>
            </a:r>
            <a:r>
              <a:rPr sz="2800" spc="-10" dirty="0">
                <a:latin typeface="Carlito"/>
                <a:cs typeface="Carlito"/>
              </a:rPr>
              <a:t>clothing </a:t>
            </a:r>
            <a:r>
              <a:rPr sz="2800" spc="-5" dirty="0">
                <a:latin typeface="Carlito"/>
                <a:cs typeface="Carlito"/>
              </a:rPr>
              <a:t>with cool water and fan </a:t>
            </a:r>
            <a:r>
              <a:rPr sz="2800" spc="-10" dirty="0">
                <a:latin typeface="Carlito"/>
                <a:cs typeface="Carlito"/>
              </a:rPr>
              <a:t>vigorously </a:t>
            </a:r>
            <a:r>
              <a:rPr sz="2800" spc="-5" dirty="0">
                <a:latin typeface="Carlito"/>
                <a:cs typeface="Carlito"/>
              </a:rPr>
              <a:t>to increase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cooling</a:t>
            </a:r>
            <a:endParaRPr sz="2800" dirty="0">
              <a:latin typeface="Carlito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800" spc="-10" dirty="0">
                <a:latin typeface="Carlito"/>
                <a:cs typeface="Carlito"/>
              </a:rPr>
              <a:t>Monitor vital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signs</a:t>
            </a:r>
            <a:endParaRPr sz="2800" dirty="0">
              <a:latin typeface="Carlito"/>
              <a:cs typeface="Carlito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8879DAA-73F7-45D3-B01A-65D5F50E8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41" y="2354916"/>
            <a:ext cx="3044594" cy="410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896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Prevention</a:t>
            </a:r>
            <a:r>
              <a:rPr lang="en-US" sz="3200" b="1" spc="-50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Methods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object 24">
            <a:extLst>
              <a:ext uri="{FF2B5EF4-FFF2-40B4-BE49-F238E27FC236}">
                <a16:creationId xmlns:a16="http://schemas.microsoft.com/office/drawing/2014/main" id="{73162E37-9322-463B-9F90-5105BE81CC35}"/>
              </a:ext>
            </a:extLst>
          </p:cNvPr>
          <p:cNvSpPr txBox="1"/>
          <p:nvPr/>
        </p:nvSpPr>
        <p:spPr>
          <a:xfrm>
            <a:off x="1055809" y="1411738"/>
            <a:ext cx="7086242" cy="444500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45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cs typeface="Carlito"/>
              </a:rPr>
              <a:t>Acclimatization</a:t>
            </a:r>
            <a:endParaRPr sz="2500" dirty="0"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35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cs typeface="Carlito"/>
              </a:rPr>
              <a:t>Work </a:t>
            </a:r>
            <a:r>
              <a:rPr sz="2500" dirty="0">
                <a:cs typeface="Carlito"/>
              </a:rPr>
              <a:t>in</a:t>
            </a:r>
            <a:r>
              <a:rPr sz="2500" spc="-50" dirty="0">
                <a:cs typeface="Carlito"/>
              </a:rPr>
              <a:t> </a:t>
            </a:r>
            <a:r>
              <a:rPr sz="2500" dirty="0">
                <a:cs typeface="Carlito"/>
              </a:rPr>
              <a:t>pairs</a:t>
            </a:r>
          </a:p>
          <a:p>
            <a:pPr marL="469900" marR="807085" indent="-457200">
              <a:lnSpc>
                <a:spcPts val="3130"/>
              </a:lnSpc>
              <a:spcBef>
                <a:spcPts val="745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cs typeface="Carlito"/>
              </a:rPr>
              <a:t>Drink plenty </a:t>
            </a:r>
            <a:r>
              <a:rPr sz="2500" dirty="0">
                <a:cs typeface="Carlito"/>
              </a:rPr>
              <a:t>of cool </a:t>
            </a:r>
            <a:r>
              <a:rPr sz="2500" spc="-5" dirty="0">
                <a:cs typeface="Carlito"/>
              </a:rPr>
              <a:t>water </a:t>
            </a:r>
            <a:r>
              <a:rPr sz="2500" dirty="0">
                <a:cs typeface="Carlito"/>
              </a:rPr>
              <a:t>or </a:t>
            </a:r>
            <a:r>
              <a:rPr sz="2500" spc="-5" dirty="0">
                <a:cs typeface="Carlito"/>
              </a:rPr>
              <a:t>electrolyte  replacement </a:t>
            </a:r>
            <a:r>
              <a:rPr sz="2500" dirty="0">
                <a:cs typeface="Carlito"/>
              </a:rPr>
              <a:t>fluids </a:t>
            </a:r>
            <a:r>
              <a:rPr sz="2500" spc="-5" dirty="0">
                <a:cs typeface="Carlito"/>
              </a:rPr>
              <a:t>even </a:t>
            </a:r>
            <a:r>
              <a:rPr sz="2500" dirty="0">
                <a:cs typeface="Carlito"/>
              </a:rPr>
              <a:t>if not thirsty.</a:t>
            </a:r>
            <a:r>
              <a:rPr sz="2500" spc="-105" dirty="0">
                <a:cs typeface="Carlito"/>
              </a:rPr>
              <a:t> </a:t>
            </a:r>
            <a:r>
              <a:rPr sz="2500" spc="-5" dirty="0">
                <a:cs typeface="Carlito"/>
              </a:rPr>
              <a:t>(One  </a:t>
            </a:r>
            <a:r>
              <a:rPr sz="2500" dirty="0">
                <a:cs typeface="Carlito"/>
              </a:rPr>
              <a:t>small </a:t>
            </a:r>
            <a:r>
              <a:rPr sz="2500" spc="-5" dirty="0">
                <a:cs typeface="Carlito"/>
              </a:rPr>
              <a:t>cup every </a:t>
            </a:r>
            <a:r>
              <a:rPr sz="2500" dirty="0">
                <a:cs typeface="Carlito"/>
              </a:rPr>
              <a:t>15-20</a:t>
            </a:r>
            <a:r>
              <a:rPr sz="2500" spc="-50" dirty="0">
                <a:cs typeface="Carlito"/>
              </a:rPr>
              <a:t> </a:t>
            </a:r>
            <a:r>
              <a:rPr sz="2500" spc="-5" dirty="0">
                <a:cs typeface="Carlito"/>
              </a:rPr>
              <a:t>minutes)</a:t>
            </a:r>
            <a:endParaRPr sz="2500" dirty="0">
              <a:cs typeface="Carlito"/>
            </a:endParaRPr>
          </a:p>
          <a:p>
            <a:pPr marL="469900" marR="5080" indent="-457200">
              <a:lnSpc>
                <a:spcPts val="3130"/>
              </a:lnSpc>
              <a:spcBef>
                <a:spcPts val="70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500" dirty="0">
                <a:cs typeface="Carlito"/>
              </a:rPr>
              <a:t>Be able </a:t>
            </a:r>
            <a:r>
              <a:rPr sz="2500" spc="-5" dirty="0">
                <a:cs typeface="Carlito"/>
              </a:rPr>
              <a:t>to recognize early </a:t>
            </a:r>
            <a:r>
              <a:rPr sz="2500" dirty="0">
                <a:cs typeface="Carlito"/>
              </a:rPr>
              <a:t>signs &amp; symptoms of  </a:t>
            </a:r>
            <a:r>
              <a:rPr sz="2500" spc="-5" dirty="0">
                <a:cs typeface="Carlito"/>
              </a:rPr>
              <a:t>heat-induced </a:t>
            </a:r>
            <a:r>
              <a:rPr sz="2500" dirty="0">
                <a:cs typeface="Carlito"/>
              </a:rPr>
              <a:t>illness and </a:t>
            </a:r>
            <a:r>
              <a:rPr sz="2500" spc="-5" dirty="0">
                <a:cs typeface="Carlito"/>
              </a:rPr>
              <a:t>take appropriate </a:t>
            </a:r>
            <a:r>
              <a:rPr sz="2500" dirty="0">
                <a:cs typeface="Carlito"/>
              </a:rPr>
              <a:t>action  </a:t>
            </a:r>
            <a:r>
              <a:rPr sz="2500" spc="-5" dirty="0">
                <a:cs typeface="Carlito"/>
              </a:rPr>
              <a:t>to prevent </a:t>
            </a:r>
            <a:r>
              <a:rPr sz="2500" dirty="0">
                <a:cs typeface="Carlito"/>
              </a:rPr>
              <a:t>serious </a:t>
            </a:r>
            <a:r>
              <a:rPr sz="2500" spc="-5" dirty="0">
                <a:cs typeface="Carlito"/>
              </a:rPr>
              <a:t>heat</a:t>
            </a:r>
            <a:r>
              <a:rPr sz="2500" spc="-40" dirty="0">
                <a:cs typeface="Carlito"/>
              </a:rPr>
              <a:t> </a:t>
            </a:r>
            <a:r>
              <a:rPr sz="2500" spc="-5" dirty="0">
                <a:cs typeface="Carlito"/>
              </a:rPr>
              <a:t>disorders.</a:t>
            </a:r>
            <a:endParaRPr sz="2500" dirty="0">
              <a:cs typeface="Carlito"/>
            </a:endParaRPr>
          </a:p>
          <a:p>
            <a:pPr marL="469900" marR="995044" indent="-457200">
              <a:lnSpc>
                <a:spcPts val="3130"/>
              </a:lnSpc>
              <a:spcBef>
                <a:spcPts val="70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cs typeface="Carlito"/>
              </a:rPr>
              <a:t>Schedule </a:t>
            </a:r>
            <a:r>
              <a:rPr sz="2500" dirty="0">
                <a:cs typeface="Carlito"/>
              </a:rPr>
              <a:t>most </a:t>
            </a:r>
            <a:r>
              <a:rPr sz="2500" spc="-5" dirty="0">
                <a:cs typeface="Carlito"/>
              </a:rPr>
              <a:t>strenuous </a:t>
            </a:r>
            <a:r>
              <a:rPr sz="2500" dirty="0">
                <a:cs typeface="Carlito"/>
              </a:rPr>
              <a:t>work </a:t>
            </a:r>
            <a:r>
              <a:rPr sz="2500" spc="-5" dirty="0">
                <a:cs typeface="Carlito"/>
              </a:rPr>
              <a:t>during the  </a:t>
            </a:r>
            <a:r>
              <a:rPr sz="2500" dirty="0">
                <a:cs typeface="Carlito"/>
              </a:rPr>
              <a:t>coolest </a:t>
            </a:r>
            <a:r>
              <a:rPr sz="2500" spc="-5" dirty="0">
                <a:cs typeface="Carlito"/>
              </a:rPr>
              <a:t>times </a:t>
            </a:r>
            <a:r>
              <a:rPr sz="2500" dirty="0">
                <a:cs typeface="Carlito"/>
              </a:rPr>
              <a:t>of </a:t>
            </a:r>
            <a:r>
              <a:rPr sz="2500" spc="-5" dirty="0">
                <a:cs typeface="Carlito"/>
              </a:rPr>
              <a:t>the</a:t>
            </a:r>
            <a:r>
              <a:rPr sz="2500" spc="-90" dirty="0">
                <a:cs typeface="Carlito"/>
              </a:rPr>
              <a:t> </a:t>
            </a:r>
            <a:r>
              <a:rPr sz="2500" dirty="0">
                <a:cs typeface="Carlito"/>
              </a:rPr>
              <a:t>day.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42416F1C-A9BF-43A2-9118-92B229E324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52554" y="4452024"/>
            <a:ext cx="1984442" cy="192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535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Prevention</a:t>
            </a:r>
            <a:r>
              <a:rPr lang="en-US" sz="3200" b="1" spc="-50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Methods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D185835F-C6CD-4A73-A7F3-C8E0BD14A4A1}"/>
              </a:ext>
            </a:extLst>
          </p:cNvPr>
          <p:cNvSpPr txBox="1"/>
          <p:nvPr/>
        </p:nvSpPr>
        <p:spPr>
          <a:xfrm>
            <a:off x="1075494" y="1581592"/>
            <a:ext cx="7181215" cy="3915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32815" indent="-342900">
              <a:lnSpc>
                <a:spcPct val="100000"/>
              </a:lnSpc>
              <a:spcBef>
                <a:spcPts val="105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spc="-5" dirty="0">
                <a:latin typeface="+mj-lt"/>
                <a:cs typeface="Carlito"/>
              </a:rPr>
              <a:t>Spend </a:t>
            </a:r>
            <a:r>
              <a:rPr sz="2900" dirty="0">
                <a:latin typeface="+mj-lt"/>
                <a:cs typeface="Carlito"/>
              </a:rPr>
              <a:t>as </a:t>
            </a:r>
            <a:r>
              <a:rPr sz="2900" spc="-5" dirty="0">
                <a:latin typeface="+mj-lt"/>
                <a:cs typeface="Carlito"/>
              </a:rPr>
              <a:t>little time </a:t>
            </a:r>
            <a:r>
              <a:rPr sz="2900" dirty="0">
                <a:latin typeface="+mj-lt"/>
                <a:cs typeface="Carlito"/>
              </a:rPr>
              <a:t>as possible in</a:t>
            </a:r>
            <a:r>
              <a:rPr sz="2900" spc="-160" dirty="0">
                <a:latin typeface="+mj-lt"/>
                <a:cs typeface="Carlito"/>
              </a:rPr>
              <a:t> </a:t>
            </a:r>
            <a:r>
              <a:rPr sz="2900" spc="-5" dirty="0">
                <a:latin typeface="+mj-lt"/>
                <a:cs typeface="Carlito"/>
              </a:rPr>
              <a:t>direct  </a:t>
            </a:r>
            <a:r>
              <a:rPr sz="2900" dirty="0">
                <a:latin typeface="+mj-lt"/>
                <a:cs typeface="Carlito"/>
              </a:rPr>
              <a:t>sunlight.</a:t>
            </a: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latin typeface="+mj-lt"/>
                <a:cs typeface="Carlito"/>
              </a:rPr>
              <a:t>Take </a:t>
            </a:r>
            <a:r>
              <a:rPr sz="2900" spc="-5" dirty="0">
                <a:latin typeface="+mj-lt"/>
                <a:cs typeface="Carlito"/>
              </a:rPr>
              <a:t>frequent breaks </a:t>
            </a:r>
            <a:r>
              <a:rPr sz="2900" dirty="0">
                <a:latin typeface="+mj-lt"/>
                <a:cs typeface="Carlito"/>
              </a:rPr>
              <a:t>in cool, </a:t>
            </a:r>
            <a:r>
              <a:rPr sz="2900" spc="-5" dirty="0">
                <a:latin typeface="+mj-lt"/>
                <a:cs typeface="Carlito"/>
              </a:rPr>
              <a:t>shaded</a:t>
            </a:r>
            <a:r>
              <a:rPr sz="2900" spc="-110" dirty="0">
                <a:latin typeface="+mj-lt"/>
                <a:cs typeface="Carlito"/>
              </a:rPr>
              <a:t> </a:t>
            </a:r>
            <a:r>
              <a:rPr sz="2900" dirty="0">
                <a:latin typeface="+mj-lt"/>
                <a:cs typeface="Carlito"/>
              </a:rPr>
              <a:t>areas.</a:t>
            </a: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spc="-5" dirty="0">
                <a:latin typeface="+mj-lt"/>
                <a:cs typeface="Carlito"/>
              </a:rPr>
              <a:t>Wear light, </a:t>
            </a:r>
            <a:r>
              <a:rPr sz="2900" dirty="0">
                <a:latin typeface="+mj-lt"/>
                <a:cs typeface="Carlito"/>
              </a:rPr>
              <a:t>loose </a:t>
            </a:r>
            <a:r>
              <a:rPr sz="2900" spc="-5" dirty="0">
                <a:latin typeface="+mj-lt"/>
                <a:cs typeface="Carlito"/>
              </a:rPr>
              <a:t>fitting,</a:t>
            </a:r>
            <a:r>
              <a:rPr sz="2900" spc="-110" dirty="0">
                <a:latin typeface="+mj-lt"/>
                <a:cs typeface="Carlito"/>
              </a:rPr>
              <a:t> </a:t>
            </a:r>
            <a:r>
              <a:rPr sz="2900" spc="-5" dirty="0">
                <a:latin typeface="+mj-lt"/>
                <a:cs typeface="Carlito"/>
              </a:rPr>
              <a:t>clothing.</a:t>
            </a:r>
            <a:endParaRPr sz="2900" dirty="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latin typeface="+mj-lt"/>
                <a:cs typeface="Carlito"/>
              </a:rPr>
              <a:t>Avoid </a:t>
            </a:r>
            <a:r>
              <a:rPr sz="2900" spc="-5" dirty="0">
                <a:latin typeface="+mj-lt"/>
                <a:cs typeface="Carlito"/>
              </a:rPr>
              <a:t>caffeine, </a:t>
            </a:r>
            <a:r>
              <a:rPr sz="2900" dirty="0">
                <a:latin typeface="+mj-lt"/>
                <a:cs typeface="Carlito"/>
              </a:rPr>
              <a:t>which can </a:t>
            </a:r>
            <a:r>
              <a:rPr sz="2900" spc="-5" dirty="0">
                <a:latin typeface="+mj-lt"/>
                <a:cs typeface="Carlito"/>
              </a:rPr>
              <a:t>make the body</a:t>
            </a:r>
            <a:r>
              <a:rPr sz="2900" spc="-114" dirty="0">
                <a:latin typeface="+mj-lt"/>
                <a:cs typeface="Carlito"/>
              </a:rPr>
              <a:t> </a:t>
            </a:r>
            <a:r>
              <a:rPr sz="2900" dirty="0">
                <a:latin typeface="+mj-lt"/>
                <a:cs typeface="Carlito"/>
              </a:rPr>
              <a:t>lose  </a:t>
            </a:r>
            <a:r>
              <a:rPr sz="2900" spc="-5" dirty="0">
                <a:latin typeface="+mj-lt"/>
                <a:cs typeface="Carlito"/>
              </a:rPr>
              <a:t>water.</a:t>
            </a:r>
            <a:endParaRPr sz="2900" dirty="0">
              <a:latin typeface="+mj-lt"/>
              <a:cs typeface="Carlito"/>
            </a:endParaRPr>
          </a:p>
          <a:p>
            <a:pPr marL="355600" marR="773430" indent="-342900">
              <a:lnSpc>
                <a:spcPct val="100000"/>
              </a:lnSpc>
              <a:spcBef>
                <a:spcPts val="695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latin typeface="+mj-lt"/>
                <a:cs typeface="Carlito"/>
              </a:rPr>
              <a:t>Rotate </a:t>
            </a:r>
            <a:r>
              <a:rPr sz="2900" spc="-5" dirty="0">
                <a:latin typeface="+mj-lt"/>
                <a:cs typeface="Carlito"/>
              </a:rPr>
              <a:t>workers </a:t>
            </a:r>
            <a:r>
              <a:rPr sz="2900" dirty="0">
                <a:latin typeface="+mj-lt"/>
                <a:cs typeface="Carlito"/>
              </a:rPr>
              <a:t>in and out of hot </a:t>
            </a:r>
            <a:r>
              <a:rPr sz="2900" spc="-5" dirty="0">
                <a:latin typeface="+mj-lt"/>
                <a:cs typeface="Carlito"/>
              </a:rPr>
              <a:t>areas</a:t>
            </a:r>
            <a:r>
              <a:rPr sz="2900" spc="-155" dirty="0">
                <a:latin typeface="+mj-lt"/>
                <a:cs typeface="Carlito"/>
              </a:rPr>
              <a:t> </a:t>
            </a:r>
            <a:r>
              <a:rPr sz="2900" dirty="0">
                <a:latin typeface="+mj-lt"/>
                <a:cs typeface="Carlito"/>
              </a:rPr>
              <a:t>if  </a:t>
            </a:r>
            <a:r>
              <a:rPr sz="2900" spc="-5" dirty="0">
                <a:latin typeface="+mj-lt"/>
                <a:cs typeface="Carlito"/>
              </a:rPr>
              <a:t>possible.</a:t>
            </a:r>
            <a:endParaRPr sz="29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220449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 Stress</a:t>
            </a:r>
            <a:r>
              <a:rPr lang="en-US" sz="3200" b="1" spc="-70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Measurement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9AC8E130-FEB3-45B6-BCEB-5865CAC0937E}"/>
              </a:ext>
            </a:extLst>
          </p:cNvPr>
          <p:cNvSpPr txBox="1"/>
          <p:nvPr/>
        </p:nvSpPr>
        <p:spPr>
          <a:xfrm>
            <a:off x="3974719" y="4758156"/>
            <a:ext cx="45573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+mj-lt"/>
                <a:cs typeface="Carlito"/>
              </a:rPr>
              <a:t>Personal Heat Stress</a:t>
            </a:r>
            <a:r>
              <a:rPr sz="3000" spc="-40" dirty="0">
                <a:latin typeface="+mj-lt"/>
                <a:cs typeface="Carlito"/>
              </a:rPr>
              <a:t> </a:t>
            </a:r>
            <a:r>
              <a:rPr sz="3000" spc="-5" dirty="0">
                <a:latin typeface="+mj-lt"/>
                <a:cs typeface="Carlito"/>
              </a:rPr>
              <a:t>Monitor</a:t>
            </a:r>
            <a:endParaRPr sz="3000" dirty="0">
              <a:latin typeface="+mj-lt"/>
              <a:cs typeface="Carlito"/>
            </a:endParaRPr>
          </a:p>
        </p:txBody>
      </p:sp>
      <p:grpSp>
        <p:nvGrpSpPr>
          <p:cNvPr id="10" name="object 8">
            <a:extLst>
              <a:ext uri="{FF2B5EF4-FFF2-40B4-BE49-F238E27FC236}">
                <a16:creationId xmlns:a16="http://schemas.microsoft.com/office/drawing/2014/main" id="{043901B2-9779-477A-B622-5AD1C11C34D9}"/>
              </a:ext>
            </a:extLst>
          </p:cNvPr>
          <p:cNvGrpSpPr/>
          <p:nvPr/>
        </p:nvGrpSpPr>
        <p:grpSpPr>
          <a:xfrm>
            <a:off x="990600" y="1315085"/>
            <a:ext cx="6478905" cy="4227830"/>
            <a:chOff x="990600" y="1676400"/>
            <a:chExt cx="6478905" cy="4227830"/>
          </a:xfrm>
        </p:grpSpPr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028B2199-6028-43B8-8E79-F25735E2118A}"/>
                </a:ext>
              </a:extLst>
            </p:cNvPr>
            <p:cNvSpPr/>
            <p:nvPr/>
          </p:nvSpPr>
          <p:spPr>
            <a:xfrm>
              <a:off x="5410200" y="1676400"/>
              <a:ext cx="2058974" cy="28235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3C768956-FD4F-401D-819F-06DE5EBFE417}"/>
                </a:ext>
              </a:extLst>
            </p:cNvPr>
            <p:cNvSpPr/>
            <p:nvPr/>
          </p:nvSpPr>
          <p:spPr>
            <a:xfrm>
              <a:off x="990600" y="3581400"/>
              <a:ext cx="2363901" cy="23225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7">
            <a:extLst>
              <a:ext uri="{FF2B5EF4-FFF2-40B4-BE49-F238E27FC236}">
                <a16:creationId xmlns:a16="http://schemas.microsoft.com/office/drawing/2014/main" id="{B76E3C22-2F7D-4448-8F39-DCBA915D76F7}"/>
              </a:ext>
            </a:extLst>
          </p:cNvPr>
          <p:cNvSpPr txBox="1"/>
          <p:nvPr/>
        </p:nvSpPr>
        <p:spPr>
          <a:xfrm>
            <a:off x="990600" y="2304571"/>
            <a:ext cx="45573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>
                <a:latin typeface="+mj-lt"/>
                <a:cs typeface="Carlito"/>
              </a:rPr>
              <a:t>Area Heat Stress Monitor</a:t>
            </a:r>
            <a:endParaRPr sz="30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02754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Wet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Bulb </a:t>
            </a:r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Globe Temperature</a:t>
            </a:r>
            <a:r>
              <a:rPr lang="en-US" sz="3200" b="1" spc="-20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Index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1D5520B5-59A1-4B1D-85CB-8ACEFD6A5D4F}"/>
              </a:ext>
            </a:extLst>
          </p:cNvPr>
          <p:cNvSpPr txBox="1"/>
          <p:nvPr/>
        </p:nvSpPr>
        <p:spPr>
          <a:xfrm>
            <a:off x="1055809" y="1427162"/>
            <a:ext cx="7946390" cy="4078039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5600" marR="151765" indent="-342900">
              <a:lnSpc>
                <a:spcPts val="2780"/>
              </a:lnSpc>
              <a:spcBef>
                <a:spcPts val="780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spc="-5" dirty="0">
                <a:cs typeface="Arial"/>
              </a:rPr>
              <a:t>WBGT </a:t>
            </a:r>
            <a:r>
              <a:rPr sz="2900" dirty="0">
                <a:cs typeface="Arial"/>
              </a:rPr>
              <a:t>is a </a:t>
            </a:r>
            <a:r>
              <a:rPr sz="2900" spc="5" dirty="0">
                <a:cs typeface="Arial"/>
              </a:rPr>
              <a:t>number </a:t>
            </a:r>
            <a:r>
              <a:rPr sz="2900" dirty="0">
                <a:cs typeface="Arial"/>
              </a:rPr>
              <a:t>that is calculated as a  combination of humidity, radiant, and</a:t>
            </a:r>
            <a:r>
              <a:rPr sz="2900" spc="-175" dirty="0">
                <a:cs typeface="Arial"/>
              </a:rPr>
              <a:t> </a:t>
            </a:r>
            <a:r>
              <a:rPr sz="2900" dirty="0">
                <a:cs typeface="Arial"/>
              </a:rPr>
              <a:t>ambient  temperature</a:t>
            </a:r>
            <a:r>
              <a:rPr sz="2900" spc="-50" dirty="0">
                <a:cs typeface="Arial"/>
              </a:rPr>
              <a:t> </a:t>
            </a:r>
            <a:r>
              <a:rPr sz="2900" dirty="0">
                <a:cs typeface="Arial"/>
              </a:rPr>
              <a:t>readings.</a:t>
            </a:r>
          </a:p>
          <a:p>
            <a:pPr>
              <a:lnSpc>
                <a:spcPct val="100000"/>
              </a:lnSpc>
              <a:spcBef>
                <a:spcPts val="10"/>
              </a:spcBef>
              <a:buClr>
                <a:schemeClr val="tx1"/>
              </a:buClr>
              <a:buSzPct val="80000"/>
              <a:buFont typeface="Arial"/>
              <a:buChar char="•"/>
            </a:pPr>
            <a:endParaRPr sz="3650" dirty="0">
              <a:cs typeface="Arial"/>
            </a:endParaRPr>
          </a:p>
          <a:p>
            <a:pPr marL="355600" marR="213360" indent="-342900">
              <a:lnSpc>
                <a:spcPct val="80000"/>
              </a:lnSpc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cs typeface="Arial"/>
              </a:rPr>
              <a:t>This </a:t>
            </a:r>
            <a:r>
              <a:rPr sz="2900" spc="5" dirty="0">
                <a:cs typeface="Arial"/>
              </a:rPr>
              <a:t>number </a:t>
            </a:r>
            <a:r>
              <a:rPr sz="2900" dirty="0">
                <a:cs typeface="Arial"/>
              </a:rPr>
              <a:t>is then combined with work</a:t>
            </a:r>
            <a:r>
              <a:rPr sz="2900" spc="-204" dirty="0">
                <a:cs typeface="Arial"/>
              </a:rPr>
              <a:t> </a:t>
            </a:r>
            <a:r>
              <a:rPr sz="2900" dirty="0">
                <a:cs typeface="Arial"/>
              </a:rPr>
              <a:t>load  </a:t>
            </a:r>
            <a:r>
              <a:rPr sz="2900" spc="-5" dirty="0">
                <a:cs typeface="Arial"/>
              </a:rPr>
              <a:t>to </a:t>
            </a:r>
            <a:r>
              <a:rPr sz="2900" dirty="0">
                <a:cs typeface="Arial"/>
              </a:rPr>
              <a:t>determine </a:t>
            </a:r>
            <a:r>
              <a:rPr sz="2900" spc="5" dirty="0">
                <a:cs typeface="Arial"/>
              </a:rPr>
              <a:t>heat </a:t>
            </a:r>
            <a:r>
              <a:rPr sz="2900" dirty="0">
                <a:cs typeface="Arial"/>
              </a:rPr>
              <a:t>stress</a:t>
            </a:r>
            <a:r>
              <a:rPr sz="2900" spc="-135" dirty="0">
                <a:cs typeface="Arial"/>
              </a:rPr>
              <a:t> </a:t>
            </a:r>
            <a:r>
              <a:rPr sz="2900" dirty="0">
                <a:cs typeface="Arial"/>
              </a:rPr>
              <a:t>potential.</a:t>
            </a:r>
          </a:p>
          <a:p>
            <a:pPr>
              <a:lnSpc>
                <a:spcPct val="100000"/>
              </a:lnSpc>
              <a:spcBef>
                <a:spcPts val="35"/>
              </a:spcBef>
              <a:buClr>
                <a:schemeClr val="tx1"/>
              </a:buClr>
              <a:buSzPct val="80000"/>
              <a:buFont typeface="Arial"/>
              <a:buChar char="•"/>
            </a:pPr>
            <a:endParaRPr sz="3600" dirty="0">
              <a:cs typeface="Arial"/>
            </a:endParaRPr>
          </a:p>
          <a:p>
            <a:pPr marL="355600" marR="5080" indent="-342900">
              <a:lnSpc>
                <a:spcPct val="80000"/>
              </a:lnSpc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cs typeface="Arial"/>
              </a:rPr>
              <a:t>The following table displays the</a:t>
            </a:r>
            <a:r>
              <a:rPr sz="2900" spc="-145" dirty="0">
                <a:cs typeface="Arial"/>
              </a:rPr>
              <a:t> </a:t>
            </a:r>
            <a:r>
              <a:rPr sz="2900" dirty="0">
                <a:cs typeface="Arial"/>
              </a:rPr>
              <a:t>recommended  work/rest regimen </a:t>
            </a:r>
            <a:r>
              <a:rPr sz="2900" spc="-5" dirty="0">
                <a:cs typeface="Arial"/>
              </a:rPr>
              <a:t>for </a:t>
            </a:r>
            <a:r>
              <a:rPr sz="2900" dirty="0">
                <a:cs typeface="Arial"/>
              </a:rPr>
              <a:t>corresponding </a:t>
            </a:r>
            <a:r>
              <a:rPr sz="2900" spc="-5" dirty="0">
                <a:cs typeface="Arial"/>
              </a:rPr>
              <a:t>WBGT  </a:t>
            </a:r>
            <a:r>
              <a:rPr sz="2900" dirty="0">
                <a:cs typeface="Arial"/>
              </a:rPr>
              <a:t>values.</a:t>
            </a:r>
          </a:p>
        </p:txBody>
      </p:sp>
    </p:spTree>
    <p:extLst>
      <p:ext uri="{BB962C8B-B14F-4D97-AF65-F5344CB8AC3E}">
        <p14:creationId xmlns:p14="http://schemas.microsoft.com/office/powerpoint/2010/main" val="55690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EC923"/>
                </a:solidFill>
                <a:latin typeface="Garamond" panose="02020404030301010803" pitchFamily="18" charset="0"/>
              </a:rPr>
              <a:t>Individuals At</a:t>
            </a:r>
            <a:r>
              <a:rPr lang="en-US" sz="3200" b="1" spc="-15" dirty="0">
                <a:solidFill>
                  <a:srgbClr val="FEC923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5" dirty="0">
                <a:solidFill>
                  <a:srgbClr val="FEC923"/>
                </a:solidFill>
                <a:latin typeface="Garamond" panose="02020404030301010803" pitchFamily="18" charset="0"/>
              </a:rPr>
              <a:t>Risk</a:t>
            </a:r>
            <a:endParaRPr lang="en-US" sz="2850" b="1" dirty="0">
              <a:solidFill>
                <a:srgbClr val="FEC923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576B1CEE-EB2C-4442-B49A-7048136D40AD}"/>
              </a:ext>
            </a:extLst>
          </p:cNvPr>
          <p:cNvSpPr txBox="1"/>
          <p:nvPr/>
        </p:nvSpPr>
        <p:spPr>
          <a:xfrm>
            <a:off x="1055809" y="1529544"/>
            <a:ext cx="7508875" cy="3736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cs typeface="Carlito"/>
              </a:rPr>
              <a:t>All </a:t>
            </a:r>
            <a:r>
              <a:rPr sz="2800" spc="-10" dirty="0">
                <a:cs typeface="Carlito"/>
              </a:rPr>
              <a:t>individuals </a:t>
            </a:r>
            <a:r>
              <a:rPr sz="2800" spc="-5" dirty="0">
                <a:cs typeface="Carlito"/>
              </a:rPr>
              <a:t>who work </a:t>
            </a:r>
            <a:r>
              <a:rPr sz="2800" spc="-10" dirty="0">
                <a:cs typeface="Carlito"/>
              </a:rPr>
              <a:t>in </a:t>
            </a:r>
            <a:r>
              <a:rPr sz="2800" spc="-5" dirty="0">
                <a:cs typeface="Carlito"/>
              </a:rPr>
              <a:t>hot </a:t>
            </a:r>
            <a:r>
              <a:rPr sz="2800" spc="-10" dirty="0">
                <a:cs typeface="Carlito"/>
              </a:rPr>
              <a:t>environments  (inside </a:t>
            </a:r>
            <a:r>
              <a:rPr sz="2800" spc="-5" dirty="0">
                <a:cs typeface="Carlito"/>
              </a:rPr>
              <a:t>and </a:t>
            </a:r>
            <a:r>
              <a:rPr sz="2800" spc="-10" dirty="0">
                <a:cs typeface="Carlito"/>
              </a:rPr>
              <a:t>outside) </a:t>
            </a:r>
            <a:r>
              <a:rPr sz="2800" spc="-5" dirty="0">
                <a:cs typeface="Carlito"/>
              </a:rPr>
              <a:t>are at </a:t>
            </a:r>
            <a:r>
              <a:rPr sz="2800" spc="-10" dirty="0">
                <a:cs typeface="Carlito"/>
              </a:rPr>
              <a:t>risk </a:t>
            </a:r>
            <a:r>
              <a:rPr sz="2800" spc="-5" dirty="0">
                <a:cs typeface="Carlito"/>
              </a:rPr>
              <a:t>of </a:t>
            </a:r>
            <a:r>
              <a:rPr sz="2800" spc="-10" dirty="0">
                <a:cs typeface="Carlito"/>
              </a:rPr>
              <a:t>developing </a:t>
            </a:r>
            <a:r>
              <a:rPr sz="2800" spc="-5" dirty="0">
                <a:cs typeface="Carlito"/>
              </a:rPr>
              <a:t>heat  </a:t>
            </a:r>
            <a:r>
              <a:rPr sz="2800" spc="-10" dirty="0">
                <a:cs typeface="Carlito"/>
              </a:rPr>
              <a:t>stress.</a:t>
            </a:r>
            <a:endParaRPr sz="2800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chemeClr val="tx1"/>
              </a:buClr>
              <a:buSzPct val="80000"/>
              <a:buFont typeface="Carlito"/>
              <a:buChar char="•"/>
            </a:pPr>
            <a:endParaRPr sz="1500" dirty="0">
              <a:cs typeface="Carlito"/>
            </a:endParaRPr>
          </a:p>
          <a:p>
            <a:pPr marL="355600" marR="817244" indent="-342900">
              <a:lnSpc>
                <a:spcPct val="100000"/>
              </a:lnSpc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cs typeface="Carlito"/>
              </a:rPr>
              <a:t>More </a:t>
            </a:r>
            <a:r>
              <a:rPr sz="2800" spc="-10" dirty="0">
                <a:cs typeface="Carlito"/>
              </a:rPr>
              <a:t>intense </a:t>
            </a:r>
            <a:r>
              <a:rPr sz="2800" spc="-5" dirty="0">
                <a:cs typeface="Carlito"/>
              </a:rPr>
              <a:t>and </a:t>
            </a:r>
            <a:r>
              <a:rPr sz="2800" spc="-10" dirty="0">
                <a:cs typeface="Carlito"/>
              </a:rPr>
              <a:t>strenuous </a:t>
            </a:r>
            <a:r>
              <a:rPr sz="2800" spc="-5" dirty="0">
                <a:cs typeface="Carlito"/>
              </a:rPr>
              <a:t>workloads, </a:t>
            </a:r>
            <a:r>
              <a:rPr sz="2800" spc="-10" dirty="0">
                <a:cs typeface="Carlito"/>
              </a:rPr>
              <a:t>put  individuals </a:t>
            </a:r>
            <a:r>
              <a:rPr sz="2800" spc="-5" dirty="0">
                <a:cs typeface="Carlito"/>
              </a:rPr>
              <a:t>at a greater</a:t>
            </a:r>
            <a:r>
              <a:rPr sz="2800" spc="50" dirty="0">
                <a:cs typeface="Carlito"/>
              </a:rPr>
              <a:t> </a:t>
            </a:r>
            <a:r>
              <a:rPr sz="2800" spc="-10" dirty="0">
                <a:cs typeface="Carlito"/>
              </a:rPr>
              <a:t>risk.</a:t>
            </a:r>
            <a:br>
              <a:rPr lang="en-US" sz="2800" spc="-10" dirty="0">
                <a:cs typeface="Carlito"/>
              </a:rPr>
            </a:br>
            <a:endParaRPr lang="en-US" sz="2800" spc="-10" dirty="0">
              <a:cs typeface="Carlito"/>
            </a:endParaRPr>
          </a:p>
          <a:p>
            <a:pPr marL="355600" marR="817244" indent="-342900">
              <a:lnSpc>
                <a:spcPct val="100000"/>
              </a:lnSpc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endParaRPr sz="200" dirty="0">
              <a:cs typeface="Carlito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80000"/>
              <a:buFont typeface="Carlito"/>
              <a:buChar char="•"/>
            </a:pPr>
            <a:endParaRPr sz="100" dirty="0">
              <a:cs typeface="Carlito"/>
            </a:endParaRPr>
          </a:p>
          <a:p>
            <a:pPr marL="355600" marR="328295" indent="-342900">
              <a:lnSpc>
                <a:spcPct val="100000"/>
              </a:lnSpc>
              <a:spcBef>
                <a:spcPts val="5"/>
              </a:spcBef>
              <a:buClr>
                <a:schemeClr val="tx1"/>
              </a:buClr>
              <a:buSzPct val="80000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cs typeface="Carlito"/>
              </a:rPr>
              <a:t>Wearing PPE </a:t>
            </a:r>
            <a:r>
              <a:rPr sz="2800" spc="-5" dirty="0">
                <a:cs typeface="Carlito"/>
              </a:rPr>
              <a:t>such as </a:t>
            </a:r>
            <a:r>
              <a:rPr sz="2800" spc="-10" dirty="0">
                <a:cs typeface="Carlito"/>
              </a:rPr>
              <a:t>respirators </a:t>
            </a:r>
            <a:r>
              <a:rPr sz="2800" spc="-5" dirty="0">
                <a:cs typeface="Carlito"/>
              </a:rPr>
              <a:t>and protective  </a:t>
            </a:r>
            <a:r>
              <a:rPr sz="2800" spc="-10" dirty="0">
                <a:cs typeface="Carlito"/>
              </a:rPr>
              <a:t>suits </a:t>
            </a:r>
            <a:r>
              <a:rPr sz="2800" spc="-5" dirty="0">
                <a:cs typeface="Carlito"/>
              </a:rPr>
              <a:t>can </a:t>
            </a:r>
            <a:r>
              <a:rPr sz="2800" spc="-10" dirty="0">
                <a:cs typeface="Carlito"/>
              </a:rPr>
              <a:t>also </a:t>
            </a:r>
            <a:r>
              <a:rPr sz="2800" spc="-5" dirty="0">
                <a:cs typeface="Carlito"/>
              </a:rPr>
              <a:t>increase </a:t>
            </a:r>
            <a:r>
              <a:rPr sz="2800" spc="-10" dirty="0">
                <a:cs typeface="Carlito"/>
              </a:rPr>
              <a:t>this</a:t>
            </a:r>
            <a:r>
              <a:rPr sz="2800" spc="90" dirty="0">
                <a:cs typeface="Carlito"/>
              </a:rPr>
              <a:t> </a:t>
            </a:r>
            <a:r>
              <a:rPr sz="2800" spc="-10" dirty="0">
                <a:cs typeface="Carlito"/>
              </a:rPr>
              <a:t>risk.</a:t>
            </a:r>
            <a:endParaRPr sz="2800" dirty="0"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874164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Work/Rest</a:t>
            </a:r>
            <a:r>
              <a:rPr lang="en-US" sz="3200" b="1" spc="-70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Regimen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object 215">
            <a:extLst>
              <a:ext uri="{FF2B5EF4-FFF2-40B4-BE49-F238E27FC236}">
                <a16:creationId xmlns:a16="http://schemas.microsoft.com/office/drawing/2014/main" id="{615BD399-9F58-4F22-95DA-7DA03A770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47663"/>
              </p:ext>
            </p:extLst>
          </p:nvPr>
        </p:nvGraphicFramePr>
        <p:xfrm>
          <a:off x="781638" y="1653375"/>
          <a:ext cx="7623807" cy="4083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8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44270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1892300" algn="l"/>
                        </a:tabLst>
                      </a:pPr>
                      <a:r>
                        <a:rPr sz="1000" u="dash" dirty="0">
                          <a:solidFill>
                            <a:srgbClr val="003399"/>
                          </a:solidFill>
                          <a:uFill>
                            <a:solidFill>
                              <a:srgbClr val="003298"/>
                            </a:solidFill>
                          </a:uFill>
                          <a:latin typeface="Verdana"/>
                          <a:cs typeface="Verdana"/>
                        </a:rPr>
                        <a:t> 	</a:t>
                      </a:r>
                      <a:r>
                        <a:rPr sz="1000" spc="-2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Work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1136015" algn="l"/>
                        </a:tabLst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Load*</a:t>
                      </a:r>
                      <a:r>
                        <a:rPr sz="1000" spc="2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u="dash" dirty="0">
                          <a:solidFill>
                            <a:srgbClr val="003399"/>
                          </a:solidFill>
                          <a:uFill>
                            <a:solidFill>
                              <a:srgbClr val="003298"/>
                            </a:solidFill>
                          </a:uFill>
                          <a:latin typeface="Verdana"/>
                          <a:cs typeface="Verdana"/>
                        </a:rPr>
                        <a:t> 	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b="1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Work/rest</a:t>
                      </a:r>
                      <a:r>
                        <a:rPr sz="1000" b="1" spc="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regimen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b="1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Light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b="1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Moderate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b="1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Heavy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Continuous</a:t>
                      </a:r>
                      <a:r>
                        <a:rPr sz="1000" spc="2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work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30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0°C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(86°F)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26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7°C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(80°F)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25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0°C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(77°F)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75%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Work,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25%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rest, each</a:t>
                      </a:r>
                      <a:r>
                        <a:rPr sz="1000" spc="9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hour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30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6°C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(87°F)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28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0°C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(82°F)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25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9°C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(78°F)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50%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Work,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50%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rest, each</a:t>
                      </a:r>
                      <a:r>
                        <a:rPr sz="1000" spc="9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hour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31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4°C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(89°F)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29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4°C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(85°F)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27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9°C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(82°F)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25%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Work,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75%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rest, each</a:t>
                      </a:r>
                      <a:r>
                        <a:rPr sz="1000" spc="9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hour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32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(90°F)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31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1°C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(88°F)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30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.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0°C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3399"/>
                      </a:solidFill>
                      <a:prstDash val="solid"/>
                    </a:lnL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(86°F)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1026">
                <a:tc gridSpan="7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*Values are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°C and °F,</a:t>
                      </a:r>
                      <a:r>
                        <a:rPr sz="1000" spc="1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WBGT.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0805" marR="90805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These TLV's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are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based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on the assumption that nearly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all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acclimatized,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fully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clothed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workers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with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adequate water  and salt intake should be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able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to function effectively under the given working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conditions without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exceeding a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deep 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body temperature of 38°C (100.4° F). They are also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based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on the assumption that the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WBGT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of the resting place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is 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the same or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very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close to that of the workplace.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Where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WBGT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of the work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area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is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different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from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that of the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rest  area,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 time-weighted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average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should be used (consult the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ACGIH </a:t>
                      </a:r>
                      <a:r>
                        <a:rPr sz="1000" i="1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1992-1993 Threshold Limit Values </a:t>
                      </a:r>
                      <a:r>
                        <a:rPr sz="1000" i="1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for </a:t>
                      </a:r>
                      <a:r>
                        <a:rPr sz="1000" i="1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Chemical  Substances and Physical Agents and Biological </a:t>
                      </a:r>
                      <a:r>
                        <a:rPr sz="1000" i="1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Exposure </a:t>
                      </a:r>
                      <a:r>
                        <a:rPr sz="1000" i="1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Indices</a:t>
                      </a:r>
                      <a:r>
                        <a:rPr sz="1000" i="1" spc="23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(1992).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90805" marR="116205">
                        <a:lnSpc>
                          <a:spcPct val="99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These TLV's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apply to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physically fit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and acclimatized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individuals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wearing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light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summer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clothing.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If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heavier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clothing 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that impedes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sweat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or has a higher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insulation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value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is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required, the permissible heat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exposure TLV's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Table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III:4- 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2 must be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reduced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by the corrections shown </a:t>
                      </a:r>
                      <a:r>
                        <a:rPr sz="100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Table</a:t>
                      </a:r>
                      <a:r>
                        <a:rPr sz="1000" spc="18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003399"/>
                          </a:solidFill>
                          <a:latin typeface="Verdana"/>
                          <a:cs typeface="Verdana"/>
                        </a:rPr>
                        <a:t>III:4-3.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9525">
                      <a:solidFill>
                        <a:srgbClr val="003399"/>
                      </a:solidFill>
                      <a:prstDash val="solid"/>
                    </a:lnL>
                    <a:lnR w="9525">
                      <a:solidFill>
                        <a:srgbClr val="003399"/>
                      </a:solidFill>
                      <a:prstDash val="solid"/>
                    </a:lnR>
                    <a:lnT w="9525">
                      <a:solidFill>
                        <a:srgbClr val="003399"/>
                      </a:solidFill>
                      <a:prstDash val="solid"/>
                    </a:lnT>
                    <a:lnB w="9525">
                      <a:solidFill>
                        <a:srgbClr val="00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213">
            <a:extLst>
              <a:ext uri="{FF2B5EF4-FFF2-40B4-BE49-F238E27FC236}">
                <a16:creationId xmlns:a16="http://schemas.microsoft.com/office/drawing/2014/main" id="{39A025FC-D629-455B-BF24-60866A47C30C}"/>
              </a:ext>
            </a:extLst>
          </p:cNvPr>
          <p:cNvSpPr txBox="1"/>
          <p:nvPr/>
        </p:nvSpPr>
        <p:spPr>
          <a:xfrm>
            <a:off x="2474436" y="1339634"/>
            <a:ext cx="50577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PERMISSIBLE HEAT EXPOSURE THRESHOLD </a:t>
            </a:r>
            <a:r>
              <a:rPr sz="1200" b="1" dirty="0">
                <a:latin typeface="Verdana"/>
                <a:cs typeface="Verdana"/>
              </a:rPr>
              <a:t>LIMIT</a:t>
            </a:r>
            <a:r>
              <a:rPr sz="1200" b="1" spc="-30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VALUES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0" name="object 214">
            <a:extLst>
              <a:ext uri="{FF2B5EF4-FFF2-40B4-BE49-F238E27FC236}">
                <a16:creationId xmlns:a16="http://schemas.microsoft.com/office/drawing/2014/main" id="{58544F18-FE8D-46A8-A150-99D2F0777229}"/>
              </a:ext>
            </a:extLst>
          </p:cNvPr>
          <p:cNvSpPr txBox="1"/>
          <p:nvPr/>
        </p:nvSpPr>
        <p:spPr>
          <a:xfrm>
            <a:off x="1966436" y="5852670"/>
            <a:ext cx="12700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" dirty="0">
                <a:latin typeface="Verdana"/>
                <a:cs typeface="Verdana"/>
              </a:rPr>
              <a:t>Source: </a:t>
            </a:r>
            <a:r>
              <a:rPr sz="900" spc="-5" dirty="0">
                <a:latin typeface="Verdana"/>
                <a:cs typeface="Verdana"/>
              </a:rPr>
              <a:t>ACGIH</a:t>
            </a:r>
            <a:r>
              <a:rPr sz="900" spc="-50" dirty="0">
                <a:latin typeface="Verdana"/>
                <a:cs typeface="Verdana"/>
              </a:rPr>
              <a:t> </a:t>
            </a:r>
            <a:r>
              <a:rPr sz="900" dirty="0">
                <a:latin typeface="Verdana"/>
                <a:cs typeface="Verdana"/>
              </a:rPr>
              <a:t>1992.</a:t>
            </a:r>
          </a:p>
        </p:txBody>
      </p:sp>
    </p:spTree>
    <p:extLst>
      <p:ext uri="{BB962C8B-B14F-4D97-AF65-F5344CB8AC3E}">
        <p14:creationId xmlns:p14="http://schemas.microsoft.com/office/powerpoint/2010/main" val="4245519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Heat Stress</a:t>
            </a:r>
            <a:r>
              <a:rPr lang="en-US" sz="3200" b="1" spc="-7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Monitoring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E0F1E6F4-690B-4162-8FFF-4FA42AFF24AA}"/>
              </a:ext>
            </a:extLst>
          </p:cNvPr>
          <p:cNvSpPr txBox="1"/>
          <p:nvPr/>
        </p:nvSpPr>
        <p:spPr>
          <a:xfrm>
            <a:off x="1108075" y="2154745"/>
            <a:ext cx="4625975" cy="2952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+mj-lt"/>
                <a:cs typeface="Arial"/>
              </a:rPr>
              <a:t>If </a:t>
            </a:r>
            <a:r>
              <a:rPr sz="3200" dirty="0">
                <a:latin typeface="+mj-lt"/>
                <a:cs typeface="Arial"/>
              </a:rPr>
              <a:t>you </a:t>
            </a:r>
            <a:r>
              <a:rPr sz="3200" spc="-5" dirty="0">
                <a:latin typeface="+mj-lt"/>
                <a:cs typeface="Arial"/>
              </a:rPr>
              <a:t>are unsure of </a:t>
            </a:r>
            <a:r>
              <a:rPr sz="3200" spc="-10" dirty="0">
                <a:latin typeface="+mj-lt"/>
                <a:cs typeface="Arial"/>
              </a:rPr>
              <a:t>the  </a:t>
            </a:r>
            <a:r>
              <a:rPr sz="3200" spc="-5" dirty="0">
                <a:latin typeface="+mj-lt"/>
                <a:cs typeface="Arial"/>
              </a:rPr>
              <a:t>Heat Stress Potential</a:t>
            </a:r>
            <a:r>
              <a:rPr sz="3200" spc="-80" dirty="0">
                <a:latin typeface="+mj-lt"/>
                <a:cs typeface="Arial"/>
              </a:rPr>
              <a:t> </a:t>
            </a:r>
            <a:r>
              <a:rPr sz="3200" spc="-10" dirty="0">
                <a:latin typeface="+mj-lt"/>
                <a:cs typeface="Arial"/>
              </a:rPr>
              <a:t>that  </a:t>
            </a:r>
            <a:r>
              <a:rPr sz="3200" spc="-5" dirty="0">
                <a:latin typeface="+mj-lt"/>
                <a:cs typeface="Arial"/>
              </a:rPr>
              <a:t>your employees are  exposed to, contact  </a:t>
            </a:r>
            <a:r>
              <a:rPr sz="3200" dirty="0">
                <a:latin typeface="+mj-lt"/>
                <a:cs typeface="Arial"/>
              </a:rPr>
              <a:t>EH&amp;S </a:t>
            </a:r>
            <a:r>
              <a:rPr sz="3200" spc="-5" dirty="0">
                <a:latin typeface="+mj-lt"/>
                <a:cs typeface="Arial"/>
              </a:rPr>
              <a:t>to conduct </a:t>
            </a:r>
            <a:r>
              <a:rPr sz="3200" spc="-10" dirty="0">
                <a:latin typeface="+mj-lt"/>
                <a:cs typeface="Arial"/>
              </a:rPr>
              <a:t>Heat  </a:t>
            </a:r>
            <a:r>
              <a:rPr sz="3200" spc="-5" dirty="0">
                <a:latin typeface="+mj-lt"/>
                <a:cs typeface="Arial"/>
              </a:rPr>
              <a:t>Stress</a:t>
            </a:r>
            <a:r>
              <a:rPr sz="3200" spc="-25" dirty="0">
                <a:latin typeface="+mj-lt"/>
                <a:cs typeface="Arial"/>
              </a:rPr>
              <a:t> </a:t>
            </a:r>
            <a:r>
              <a:rPr sz="3200" spc="-10" dirty="0">
                <a:latin typeface="+mj-lt"/>
                <a:cs typeface="Arial"/>
              </a:rPr>
              <a:t>Monitoring.</a:t>
            </a:r>
            <a:endParaRPr sz="3200" dirty="0">
              <a:latin typeface="+mj-lt"/>
              <a:cs typeface="Arial"/>
            </a:endParaRPr>
          </a:p>
        </p:txBody>
      </p:sp>
      <p:sp>
        <p:nvSpPr>
          <p:cNvPr id="9" name="object 12">
            <a:extLst>
              <a:ext uri="{FF2B5EF4-FFF2-40B4-BE49-F238E27FC236}">
                <a16:creationId xmlns:a16="http://schemas.microsoft.com/office/drawing/2014/main" id="{7C26D776-E047-4768-87C4-C83C1002413B}"/>
              </a:ext>
            </a:extLst>
          </p:cNvPr>
          <p:cNvSpPr/>
          <p:nvPr/>
        </p:nvSpPr>
        <p:spPr>
          <a:xfrm>
            <a:off x="6324600" y="2438400"/>
            <a:ext cx="1946528" cy="2667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6819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0F1DA9-E1FF-456C-96E7-7A582052F0B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042" y="5970726"/>
            <a:ext cx="1346534" cy="76159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49F9D33-67A0-4863-9757-089F270A7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309" y="3156276"/>
            <a:ext cx="7200900" cy="380999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	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b="1" i="1" dirty="0">
                <a:latin typeface="Lucida Bright" panose="02040602050505020304" pitchFamily="18" charset="0"/>
              </a:rPr>
              <a:t>211 South Jarvis Street, Suite 102, Greenville NC 27858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Calibri" panose="020F0502020204030204" pitchFamily="34" charset="0"/>
              </a:rPr>
              <a:t>					</a:t>
            </a:r>
            <a:r>
              <a:rPr lang="en-US" sz="2900" dirty="0">
                <a:latin typeface="Calibri" panose="020F0502020204030204" pitchFamily="34" charset="0"/>
              </a:rPr>
              <a:t>Online: </a:t>
            </a:r>
            <a:r>
              <a:rPr lang="en-US" sz="2900" dirty="0">
                <a:latin typeface="Calibri" panose="020F0502020204030204" pitchFamily="34" charset="0"/>
                <a:hlinkClick r:id="rId3"/>
              </a:rPr>
              <a:t>www.ecu.edu/oehs</a:t>
            </a:r>
            <a:endParaRPr lang="en-US" sz="29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>
                <a:latin typeface="Calibri" panose="020F0502020204030204" pitchFamily="34" charset="0"/>
              </a:rPr>
              <a:t>					Email:   </a:t>
            </a:r>
            <a:r>
              <a:rPr lang="en-US" sz="2900" dirty="0">
                <a:latin typeface="Calibri" panose="020F0502020204030204" pitchFamily="34" charset="0"/>
                <a:hlinkClick r:id="rId4"/>
              </a:rPr>
              <a:t>safety@ecu.edu</a:t>
            </a:r>
            <a:endParaRPr lang="en-US" sz="29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>
                <a:latin typeface="Calibri" panose="020F0502020204030204" pitchFamily="34" charset="0"/>
              </a:rPr>
              <a:t>					Phone: (252) 328-6166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F943DABE-F53F-44F7-8ACF-4B91B0BC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545" y="4064296"/>
            <a:ext cx="3842427" cy="77086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Questions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FB144E-E1DF-4A5B-B0C4-3EEA2D547D52}"/>
              </a:ext>
            </a:extLst>
          </p:cNvPr>
          <p:cNvSpPr/>
          <p:nvPr/>
        </p:nvSpPr>
        <p:spPr>
          <a:xfrm>
            <a:off x="3385226" y="2108411"/>
            <a:ext cx="2446916" cy="1015663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marL="266700">
              <a:lnSpc>
                <a:spcPct val="100000"/>
              </a:lnSpc>
            </a:pPr>
            <a:r>
              <a:rPr lang="en-US" sz="6000" b="1" u="heavy" dirty="0">
                <a:solidFill>
                  <a:srgbClr val="FFFF00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QUIZ</a:t>
            </a:r>
            <a:endParaRPr lang="en-US" sz="60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72972A-7F36-400A-9CB8-8B0B79158E0B}"/>
              </a:ext>
            </a:extLst>
          </p:cNvPr>
          <p:cNvSpPr/>
          <p:nvPr/>
        </p:nvSpPr>
        <p:spPr>
          <a:xfrm>
            <a:off x="778213" y="1025163"/>
            <a:ext cx="845350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>
              <a:lnSpc>
                <a:spcPct val="100000"/>
              </a:lnSpc>
              <a:spcBef>
                <a:spcPts val="505"/>
              </a:spcBef>
              <a:tabLst>
                <a:tab pos="266065" algn="l"/>
                <a:tab pos="266700" algn="l"/>
              </a:tabLst>
            </a:pPr>
            <a:r>
              <a:rPr lang="en-US" sz="2500" dirty="0">
                <a:latin typeface="+mj-lt"/>
                <a:cs typeface="Arial"/>
              </a:rPr>
              <a:t>To </a:t>
            </a:r>
            <a:r>
              <a:rPr lang="en-US" sz="2500" spc="-5" dirty="0">
                <a:latin typeface="+mj-lt"/>
                <a:cs typeface="Arial"/>
              </a:rPr>
              <a:t>receive credit for this training please complete the</a:t>
            </a:r>
            <a:r>
              <a:rPr lang="en-US" sz="2500" spc="-20" dirty="0">
                <a:latin typeface="+mj-lt"/>
                <a:cs typeface="Arial"/>
              </a:rPr>
              <a:t> </a:t>
            </a:r>
            <a:r>
              <a:rPr lang="en-US" sz="2500" spc="-5" dirty="0">
                <a:latin typeface="+mj-lt"/>
                <a:cs typeface="Arial"/>
              </a:rPr>
              <a:t>linked</a:t>
            </a:r>
            <a:endParaRPr lang="en-US" sz="25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637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EC923"/>
                </a:solidFill>
                <a:latin typeface="Garamond" panose="02020404030301010803" pitchFamily="18" charset="0"/>
              </a:rPr>
              <a:t>Contributing Factors</a:t>
            </a:r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7E793B26-B218-47E5-A6FB-6EE59EEAF19F}"/>
              </a:ext>
            </a:extLst>
          </p:cNvPr>
          <p:cNvSpPr txBox="1"/>
          <p:nvPr/>
        </p:nvSpPr>
        <p:spPr>
          <a:xfrm>
            <a:off x="1055809" y="1462389"/>
            <a:ext cx="5655310" cy="4144082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94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32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Environmental</a:t>
            </a:r>
            <a:r>
              <a:rPr sz="3200" u="heavy" spc="20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 </a:t>
            </a:r>
            <a:r>
              <a:rPr sz="32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Factors</a:t>
            </a:r>
            <a:endParaRPr sz="32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9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Temperature</a:t>
            </a:r>
            <a:endParaRPr sz="28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10" dirty="0">
                <a:latin typeface="+mj-lt"/>
                <a:cs typeface="Carlito"/>
              </a:rPr>
              <a:t>Humidity</a:t>
            </a:r>
            <a:endParaRPr sz="28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Radiant</a:t>
            </a:r>
            <a:r>
              <a:rPr sz="2800" spc="10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Heat</a:t>
            </a:r>
            <a:endParaRPr sz="28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Air</a:t>
            </a:r>
            <a:r>
              <a:rPr sz="2800" spc="5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Velocity</a:t>
            </a:r>
            <a:endParaRPr sz="2800" dirty="0">
              <a:latin typeface="+mj-lt"/>
              <a:cs typeface="Carlito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3850" dirty="0">
              <a:latin typeface="+mj-lt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2800" spc="-5" dirty="0">
                <a:latin typeface="+mj-lt"/>
                <a:cs typeface="Carlito"/>
              </a:rPr>
              <a:t>Temperature </a:t>
            </a:r>
            <a:r>
              <a:rPr sz="2800" spc="-10" dirty="0">
                <a:latin typeface="+mj-lt"/>
                <a:cs typeface="Carlito"/>
              </a:rPr>
              <a:t>is </a:t>
            </a:r>
            <a:r>
              <a:rPr sz="2800" spc="-5" dirty="0">
                <a:latin typeface="+mj-lt"/>
                <a:cs typeface="Carlito"/>
              </a:rPr>
              <a:t>not </a:t>
            </a:r>
            <a:r>
              <a:rPr sz="2800" spc="-10" dirty="0">
                <a:latin typeface="+mj-lt"/>
                <a:cs typeface="Carlito"/>
              </a:rPr>
              <a:t>the only</a:t>
            </a:r>
            <a:r>
              <a:rPr sz="2800" spc="95" dirty="0">
                <a:latin typeface="+mj-lt"/>
                <a:cs typeface="Carlito"/>
              </a:rPr>
              <a:t> </a:t>
            </a:r>
            <a:r>
              <a:rPr sz="2800" spc="-10" dirty="0">
                <a:latin typeface="+mj-lt"/>
                <a:cs typeface="Carlito"/>
              </a:rPr>
              <a:t>indicator!!</a:t>
            </a:r>
            <a:endParaRPr sz="2800" dirty="0">
              <a:latin typeface="+mj-lt"/>
              <a:cs typeface="Carlito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9B950D4-E087-4706-BAB6-992116003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954" y="2294757"/>
            <a:ext cx="3424130" cy="226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64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EC923"/>
                </a:solidFill>
                <a:latin typeface="Garamond" panose="02020404030301010803" pitchFamily="18" charset="0"/>
              </a:rPr>
              <a:t>Contributing Factors</a:t>
            </a:r>
          </a:p>
        </p:txBody>
      </p:sp>
      <p:sp>
        <p:nvSpPr>
          <p:cNvPr id="6" name="object 22">
            <a:extLst>
              <a:ext uri="{FF2B5EF4-FFF2-40B4-BE49-F238E27FC236}">
                <a16:creationId xmlns:a16="http://schemas.microsoft.com/office/drawing/2014/main" id="{F540AA74-34E4-40A2-826B-F9F11E8977E5}"/>
              </a:ext>
            </a:extLst>
          </p:cNvPr>
          <p:cNvSpPr txBox="1"/>
          <p:nvPr/>
        </p:nvSpPr>
        <p:spPr>
          <a:xfrm>
            <a:off x="1055809" y="1478740"/>
            <a:ext cx="7134859" cy="3599179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25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600" u="heavy" spc="-5" dirty="0">
                <a:uFill>
                  <a:solidFill>
                    <a:srgbClr val="FFFFFF"/>
                  </a:solidFill>
                </a:uFill>
                <a:cs typeface="Carlito"/>
              </a:rPr>
              <a:t>Personal</a:t>
            </a:r>
            <a:r>
              <a:rPr sz="3600" u="heavy" spc="-15" dirty="0">
                <a:uFill>
                  <a:solidFill>
                    <a:srgbClr val="FFFFFF"/>
                  </a:solidFill>
                </a:uFill>
                <a:cs typeface="Carlito"/>
              </a:rPr>
              <a:t> </a:t>
            </a:r>
            <a:r>
              <a:rPr sz="3600" u="heavy" spc="-5" dirty="0">
                <a:uFill>
                  <a:solidFill>
                    <a:srgbClr val="FFFFFF"/>
                  </a:solidFill>
                </a:uFill>
                <a:cs typeface="Carlito"/>
              </a:rPr>
              <a:t>Factors</a:t>
            </a:r>
            <a:endParaRPr sz="3600" dirty="0">
              <a:cs typeface="Carlito"/>
            </a:endParaRPr>
          </a:p>
          <a:p>
            <a:pPr marL="1003300" lvl="2" indent="-190500">
              <a:spcBef>
                <a:spcPts val="715"/>
              </a:spcBef>
              <a:buChar char="-"/>
              <a:tabLst>
                <a:tab pos="546100" algn="l"/>
              </a:tabLst>
            </a:pPr>
            <a:r>
              <a:rPr sz="2800" spc="-5" dirty="0">
                <a:cs typeface="Carlito"/>
              </a:rPr>
              <a:t>Age</a:t>
            </a:r>
            <a:endParaRPr sz="2800" dirty="0">
              <a:cs typeface="Carlito"/>
            </a:endParaRPr>
          </a:p>
          <a:p>
            <a:pPr marL="1003300" lvl="2" indent="-190500"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800" spc="-10" dirty="0">
                <a:cs typeface="Carlito"/>
              </a:rPr>
              <a:t>Weight</a:t>
            </a:r>
            <a:endParaRPr sz="2800" dirty="0">
              <a:cs typeface="Carlito"/>
            </a:endParaRPr>
          </a:p>
          <a:p>
            <a:pPr marL="1003300" lvl="2" indent="-190500"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cs typeface="Carlito"/>
              </a:rPr>
              <a:t>Fitness</a:t>
            </a:r>
            <a:endParaRPr sz="2800" dirty="0">
              <a:cs typeface="Carlito"/>
            </a:endParaRPr>
          </a:p>
          <a:p>
            <a:pPr marL="812800" marR="5080" lvl="2" algn="just"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800" spc="-5" dirty="0">
                <a:cs typeface="Carlito"/>
              </a:rPr>
              <a:t>Acclimatization – increased tolerance to heat</a:t>
            </a:r>
            <a:r>
              <a:rPr lang="en-US" sz="2800" spc="-5" dirty="0">
                <a:cs typeface="Carlito"/>
              </a:rPr>
              <a:t> </a:t>
            </a:r>
            <a:r>
              <a:rPr sz="2800" spc="-5" dirty="0">
                <a:cs typeface="Carlito"/>
              </a:rPr>
              <a:t>that comes</a:t>
            </a:r>
            <a:r>
              <a:rPr lang="en-US" sz="2800" spc="-5" dirty="0">
                <a:cs typeface="Carlito"/>
              </a:rPr>
              <a:t> </a:t>
            </a:r>
            <a:r>
              <a:rPr sz="2800" spc="-5" dirty="0">
                <a:cs typeface="Carlito"/>
              </a:rPr>
              <a:t>from</a:t>
            </a:r>
            <a:r>
              <a:rPr lang="en-US" sz="2800" spc="-5" dirty="0">
                <a:cs typeface="Carlito"/>
              </a:rPr>
              <a:t> </a:t>
            </a:r>
            <a:r>
              <a:rPr sz="2800" spc="-5" dirty="0">
                <a:cs typeface="Carlito"/>
              </a:rPr>
              <a:t>working </a:t>
            </a:r>
            <a:r>
              <a:rPr sz="2800" spc="-10" dirty="0">
                <a:cs typeface="Carlito"/>
              </a:rPr>
              <a:t>in </a:t>
            </a:r>
            <a:r>
              <a:rPr sz="2800" spc="-5" dirty="0">
                <a:cs typeface="Carlito"/>
              </a:rPr>
              <a:t>a hot </a:t>
            </a:r>
            <a:r>
              <a:rPr sz="2800" spc="-10" dirty="0">
                <a:cs typeface="Carlito"/>
              </a:rPr>
              <a:t>environment  </a:t>
            </a:r>
            <a:r>
              <a:rPr sz="2800" spc="-5" dirty="0">
                <a:cs typeface="Carlito"/>
              </a:rPr>
              <a:t>for a </a:t>
            </a:r>
            <a:r>
              <a:rPr sz="2800" spc="-10" dirty="0">
                <a:cs typeface="Carlito"/>
              </a:rPr>
              <a:t>period </a:t>
            </a:r>
            <a:r>
              <a:rPr sz="2800" spc="-5" dirty="0">
                <a:cs typeface="Carlito"/>
              </a:rPr>
              <a:t>1-2</a:t>
            </a:r>
            <a:r>
              <a:rPr sz="2800" spc="60" dirty="0">
                <a:cs typeface="Carlito"/>
              </a:rPr>
              <a:t> </a:t>
            </a:r>
            <a:r>
              <a:rPr sz="2800" spc="-5" dirty="0">
                <a:cs typeface="Carlito"/>
              </a:rPr>
              <a:t>weeks.</a:t>
            </a:r>
            <a:endParaRPr sz="2800" dirty="0">
              <a:cs typeface="Carlito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3241B19-7E74-4A92-B4D1-6CA75882A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976" y="1605072"/>
            <a:ext cx="3093104" cy="204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99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EC923"/>
                </a:solidFill>
                <a:latin typeface="Garamond" panose="02020404030301010803" pitchFamily="18" charset="0"/>
              </a:rPr>
              <a:t>The Body’s </a:t>
            </a:r>
            <a:r>
              <a:rPr lang="en-US" sz="3200" b="1" spc="-10" dirty="0">
                <a:solidFill>
                  <a:srgbClr val="FEC923"/>
                </a:solidFill>
                <a:latin typeface="Garamond" panose="02020404030301010803" pitchFamily="18" charset="0"/>
              </a:rPr>
              <a:t>Response </a:t>
            </a:r>
            <a:r>
              <a:rPr lang="en-US" sz="3200" b="1" dirty="0">
                <a:solidFill>
                  <a:srgbClr val="FEC923"/>
                </a:solidFill>
                <a:latin typeface="Garamond" panose="02020404030301010803" pitchFamily="18" charset="0"/>
              </a:rPr>
              <a:t>to</a:t>
            </a:r>
            <a:r>
              <a:rPr lang="en-US" sz="3200" b="1" spc="35" dirty="0">
                <a:solidFill>
                  <a:srgbClr val="FEC923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5" dirty="0">
                <a:solidFill>
                  <a:srgbClr val="FEC923"/>
                </a:solidFill>
                <a:latin typeface="Garamond" panose="02020404030301010803" pitchFamily="18" charset="0"/>
              </a:rPr>
              <a:t>Heat</a:t>
            </a:r>
            <a:endParaRPr lang="en-US" sz="2850" b="1" dirty="0">
              <a:solidFill>
                <a:srgbClr val="FEC923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object 19">
            <a:extLst>
              <a:ext uri="{FF2B5EF4-FFF2-40B4-BE49-F238E27FC236}">
                <a16:creationId xmlns:a16="http://schemas.microsoft.com/office/drawing/2014/main" id="{84A04DF0-32CA-4373-A108-13B0A19E22D4}"/>
              </a:ext>
            </a:extLst>
          </p:cNvPr>
          <p:cNvSpPr txBox="1"/>
          <p:nvPr/>
        </p:nvSpPr>
        <p:spPr>
          <a:xfrm>
            <a:off x="959665" y="1476364"/>
            <a:ext cx="7756317" cy="4461477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09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8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Increased Blood</a:t>
            </a:r>
            <a:r>
              <a:rPr sz="2800" u="heavy" spc="-10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 </a:t>
            </a:r>
            <a:r>
              <a:rPr sz="28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Circulation</a:t>
            </a:r>
            <a:endParaRPr sz="2800" dirty="0">
              <a:latin typeface="+mj-lt"/>
              <a:cs typeface="Carlito"/>
            </a:endParaRPr>
          </a:p>
          <a:p>
            <a:pPr marL="355600" marR="5080" lvl="1">
              <a:lnSpc>
                <a:spcPts val="3020"/>
              </a:lnSpc>
              <a:spcBef>
                <a:spcPts val="735"/>
              </a:spcBef>
              <a:buChar char="-"/>
              <a:tabLst>
                <a:tab pos="546100" algn="l"/>
                <a:tab pos="7402195" algn="l"/>
              </a:tabLst>
            </a:pPr>
            <a:r>
              <a:rPr sz="2400" spc="-5" dirty="0">
                <a:latin typeface="+mj-lt"/>
                <a:cs typeface="Carlito"/>
              </a:rPr>
              <a:t>B</a:t>
            </a:r>
            <a:r>
              <a:rPr sz="2400" spc="-15" dirty="0">
                <a:latin typeface="+mj-lt"/>
                <a:cs typeface="Carlito"/>
              </a:rPr>
              <a:t>l</a:t>
            </a:r>
            <a:r>
              <a:rPr sz="2400" spc="-5" dirty="0">
                <a:latin typeface="+mj-lt"/>
                <a:cs typeface="Carlito"/>
              </a:rPr>
              <a:t>ood</a:t>
            </a:r>
            <a:r>
              <a:rPr sz="2400" spc="10" dirty="0">
                <a:latin typeface="+mj-lt"/>
                <a:cs typeface="Carlito"/>
              </a:rPr>
              <a:t> </a:t>
            </a:r>
            <a:r>
              <a:rPr sz="2400" spc="-15" dirty="0">
                <a:latin typeface="+mj-lt"/>
                <a:cs typeface="Carlito"/>
              </a:rPr>
              <a:t>i</a:t>
            </a:r>
            <a:r>
              <a:rPr sz="2400" spc="-5" dirty="0">
                <a:latin typeface="+mj-lt"/>
                <a:cs typeface="Carlito"/>
              </a:rPr>
              <a:t>s</a:t>
            </a:r>
            <a:r>
              <a:rPr sz="2400" spc="10" dirty="0">
                <a:latin typeface="+mj-lt"/>
                <a:cs typeface="Carlito"/>
              </a:rPr>
              <a:t> </a:t>
            </a:r>
            <a:r>
              <a:rPr sz="2400" dirty="0">
                <a:latin typeface="+mj-lt"/>
                <a:cs typeface="Carlito"/>
              </a:rPr>
              <a:t>c</a:t>
            </a:r>
            <a:r>
              <a:rPr sz="2400" spc="-15" dirty="0">
                <a:latin typeface="+mj-lt"/>
                <a:cs typeface="Carlito"/>
              </a:rPr>
              <a:t>i</a:t>
            </a:r>
            <a:r>
              <a:rPr sz="2400" spc="-10" dirty="0">
                <a:latin typeface="+mj-lt"/>
                <a:cs typeface="Carlito"/>
              </a:rPr>
              <a:t>r</a:t>
            </a:r>
            <a:r>
              <a:rPr sz="2400" dirty="0">
                <a:latin typeface="+mj-lt"/>
                <a:cs typeface="Carlito"/>
              </a:rPr>
              <a:t>c</a:t>
            </a:r>
            <a:r>
              <a:rPr sz="2400" spc="-10" dirty="0">
                <a:latin typeface="+mj-lt"/>
                <a:cs typeface="Carlito"/>
              </a:rPr>
              <a:t>u</a:t>
            </a:r>
            <a:r>
              <a:rPr sz="2400" spc="-15" dirty="0">
                <a:latin typeface="+mj-lt"/>
                <a:cs typeface="Carlito"/>
              </a:rPr>
              <a:t>l</a:t>
            </a:r>
            <a:r>
              <a:rPr sz="2400" spc="-5" dirty="0">
                <a:latin typeface="+mj-lt"/>
                <a:cs typeface="Carlito"/>
              </a:rPr>
              <a:t>a</a:t>
            </a:r>
            <a:r>
              <a:rPr sz="2400" spc="-10" dirty="0">
                <a:latin typeface="+mj-lt"/>
                <a:cs typeface="Carlito"/>
              </a:rPr>
              <a:t>t</a:t>
            </a:r>
            <a:r>
              <a:rPr sz="2400" spc="-5" dirty="0">
                <a:latin typeface="+mj-lt"/>
                <a:cs typeface="Carlito"/>
              </a:rPr>
              <a:t>ed</a:t>
            </a:r>
            <a:r>
              <a:rPr sz="2400" spc="20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t</a:t>
            </a:r>
            <a:r>
              <a:rPr sz="2400" spc="-5" dirty="0">
                <a:latin typeface="+mj-lt"/>
                <a:cs typeface="Carlito"/>
              </a:rPr>
              <a:t>o</a:t>
            </a:r>
            <a:r>
              <a:rPr sz="2400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th</a:t>
            </a:r>
            <a:r>
              <a:rPr sz="2400" spc="-5" dirty="0">
                <a:latin typeface="+mj-lt"/>
                <a:cs typeface="Carlito"/>
              </a:rPr>
              <a:t>e</a:t>
            </a:r>
            <a:r>
              <a:rPr sz="2400" spc="15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s</a:t>
            </a:r>
            <a:r>
              <a:rPr sz="2400" spc="-5" dirty="0">
                <a:latin typeface="+mj-lt"/>
                <a:cs typeface="Carlito"/>
              </a:rPr>
              <a:t>k</a:t>
            </a:r>
            <a:r>
              <a:rPr sz="2400" spc="-15" dirty="0">
                <a:latin typeface="+mj-lt"/>
                <a:cs typeface="Carlito"/>
              </a:rPr>
              <a:t>i</a:t>
            </a:r>
            <a:r>
              <a:rPr sz="2400" spc="-5" dirty="0">
                <a:latin typeface="+mj-lt"/>
                <a:cs typeface="Carlito"/>
              </a:rPr>
              <a:t>n</a:t>
            </a:r>
            <a:r>
              <a:rPr sz="2400" spc="20" dirty="0">
                <a:latin typeface="+mj-lt"/>
                <a:cs typeface="Carlito"/>
              </a:rPr>
              <a:t> </a:t>
            </a:r>
            <a:r>
              <a:rPr sz="2400" dirty="0">
                <a:latin typeface="+mj-lt"/>
                <a:cs typeface="Carlito"/>
              </a:rPr>
              <a:t>w</a:t>
            </a:r>
            <a:r>
              <a:rPr sz="2400" spc="-10" dirty="0">
                <a:latin typeface="+mj-lt"/>
                <a:cs typeface="Carlito"/>
              </a:rPr>
              <a:t>h</a:t>
            </a:r>
            <a:r>
              <a:rPr sz="2400" spc="-15" dirty="0">
                <a:latin typeface="+mj-lt"/>
                <a:cs typeface="Carlito"/>
              </a:rPr>
              <a:t>i</a:t>
            </a:r>
            <a:r>
              <a:rPr sz="2400" spc="-5" dirty="0">
                <a:latin typeface="+mj-lt"/>
                <a:cs typeface="Carlito"/>
              </a:rPr>
              <a:t>ch</a:t>
            </a:r>
            <a:r>
              <a:rPr sz="2400" spc="10" dirty="0">
                <a:latin typeface="+mj-lt"/>
                <a:cs typeface="Carlito"/>
              </a:rPr>
              <a:t> </a:t>
            </a:r>
            <a:r>
              <a:rPr sz="2400" spc="-15" dirty="0">
                <a:latin typeface="+mj-lt"/>
                <a:cs typeface="Carlito"/>
              </a:rPr>
              <a:t>in</a:t>
            </a:r>
            <a:r>
              <a:rPr sz="2400" dirty="0">
                <a:latin typeface="+mj-lt"/>
                <a:cs typeface="Carlito"/>
              </a:rPr>
              <a:t>c</a:t>
            </a:r>
            <a:r>
              <a:rPr sz="2400" spc="-10" dirty="0">
                <a:latin typeface="+mj-lt"/>
                <a:cs typeface="Carlito"/>
              </a:rPr>
              <a:t>r</a:t>
            </a:r>
            <a:r>
              <a:rPr sz="2400" spc="-5" dirty="0">
                <a:latin typeface="+mj-lt"/>
                <a:cs typeface="Carlito"/>
              </a:rPr>
              <a:t>ea</a:t>
            </a:r>
            <a:r>
              <a:rPr sz="2400" spc="-10" dirty="0">
                <a:latin typeface="+mj-lt"/>
                <a:cs typeface="Carlito"/>
              </a:rPr>
              <a:t>s</a:t>
            </a:r>
            <a:r>
              <a:rPr sz="2400" spc="-5" dirty="0">
                <a:latin typeface="+mj-lt"/>
                <a:cs typeface="Carlito"/>
              </a:rPr>
              <a:t>es</a:t>
            </a:r>
            <a:r>
              <a:rPr lang="en-US" sz="2400" spc="-5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s</a:t>
            </a:r>
            <a:r>
              <a:rPr sz="2400" spc="-5" dirty="0">
                <a:latin typeface="+mj-lt"/>
                <a:cs typeface="Carlito"/>
              </a:rPr>
              <a:t>k</a:t>
            </a:r>
            <a:r>
              <a:rPr sz="2400" spc="-15" dirty="0">
                <a:latin typeface="+mj-lt"/>
                <a:cs typeface="Carlito"/>
              </a:rPr>
              <a:t>in  </a:t>
            </a:r>
            <a:r>
              <a:rPr sz="2400" spc="-5" dirty="0">
                <a:latin typeface="+mj-lt"/>
                <a:cs typeface="Carlito"/>
              </a:rPr>
              <a:t>temperature and allows the body to </a:t>
            </a:r>
            <a:r>
              <a:rPr sz="2400" spc="-10" dirty="0">
                <a:latin typeface="+mj-lt"/>
                <a:cs typeface="Carlito"/>
              </a:rPr>
              <a:t>give </a:t>
            </a:r>
            <a:r>
              <a:rPr sz="2400" spc="-5" dirty="0">
                <a:latin typeface="+mj-lt"/>
                <a:cs typeface="Carlito"/>
              </a:rPr>
              <a:t>off excess</a:t>
            </a:r>
            <a:r>
              <a:rPr lang="en-US" sz="2400" spc="-5" dirty="0">
                <a:latin typeface="+mj-lt"/>
                <a:cs typeface="Carlito"/>
              </a:rPr>
              <a:t> </a:t>
            </a:r>
            <a:r>
              <a:rPr sz="2400" spc="-5" dirty="0">
                <a:latin typeface="+mj-lt"/>
                <a:cs typeface="Carlito"/>
              </a:rPr>
              <a:t>heat through </a:t>
            </a:r>
            <a:r>
              <a:rPr sz="2400" spc="-10" dirty="0">
                <a:latin typeface="+mj-lt"/>
                <a:cs typeface="Carlito"/>
              </a:rPr>
              <a:t>the</a:t>
            </a:r>
            <a:r>
              <a:rPr sz="2400" spc="50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skin.</a:t>
            </a:r>
            <a:br>
              <a:rPr lang="en-US" sz="2400" spc="-10" dirty="0">
                <a:latin typeface="+mj-lt"/>
                <a:cs typeface="Carlito"/>
              </a:rPr>
            </a:br>
            <a:endParaRPr lang="en-US" sz="2000" spc="-1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300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This </a:t>
            </a:r>
            <a:r>
              <a:rPr sz="2400" spc="-10" dirty="0">
                <a:latin typeface="+mj-lt"/>
                <a:cs typeface="Carlito"/>
              </a:rPr>
              <a:t>is </a:t>
            </a:r>
            <a:r>
              <a:rPr sz="2400" spc="-5" dirty="0">
                <a:latin typeface="+mj-lt"/>
                <a:cs typeface="Carlito"/>
              </a:rPr>
              <a:t>why your face </a:t>
            </a:r>
            <a:r>
              <a:rPr sz="2400" spc="-10" dirty="0">
                <a:latin typeface="+mj-lt"/>
                <a:cs typeface="Carlito"/>
              </a:rPr>
              <a:t>turns </a:t>
            </a:r>
            <a:r>
              <a:rPr sz="2400" spc="-5" dirty="0">
                <a:latin typeface="+mj-lt"/>
                <a:cs typeface="Carlito"/>
              </a:rPr>
              <a:t>red when you are</a:t>
            </a:r>
            <a:r>
              <a:rPr sz="2400" spc="135" dirty="0">
                <a:latin typeface="+mj-lt"/>
                <a:cs typeface="Carlito"/>
              </a:rPr>
              <a:t> </a:t>
            </a:r>
            <a:r>
              <a:rPr sz="2400" spc="-5" dirty="0">
                <a:latin typeface="+mj-lt"/>
                <a:cs typeface="Carlito"/>
              </a:rPr>
              <a:t>hot.</a:t>
            </a:r>
            <a:endParaRPr lang="en-US" sz="2400" spc="-5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300"/>
              </a:spcBef>
              <a:buChar char="-"/>
              <a:tabLst>
                <a:tab pos="546100" algn="l"/>
              </a:tabLst>
            </a:pPr>
            <a:endParaRPr sz="800" dirty="0">
              <a:latin typeface="+mj-lt"/>
              <a:cs typeface="Carlito"/>
            </a:endParaRPr>
          </a:p>
          <a:p>
            <a:pPr marL="355600" marR="145415" lvl="1">
              <a:lnSpc>
                <a:spcPts val="3020"/>
              </a:lnSpc>
              <a:spcBef>
                <a:spcPts val="720"/>
              </a:spcBef>
              <a:buChar char="-"/>
              <a:tabLst>
                <a:tab pos="546100" algn="l"/>
              </a:tabLst>
            </a:pPr>
            <a:r>
              <a:rPr sz="2400" spc="-5" dirty="0">
                <a:latin typeface="+mj-lt"/>
                <a:cs typeface="Carlito"/>
              </a:rPr>
              <a:t>However, </a:t>
            </a:r>
            <a:r>
              <a:rPr sz="2400" spc="-10" dirty="0">
                <a:latin typeface="+mj-lt"/>
                <a:cs typeface="Carlito"/>
              </a:rPr>
              <a:t>physical </a:t>
            </a:r>
            <a:r>
              <a:rPr sz="2400" spc="-5" dirty="0">
                <a:latin typeface="+mj-lt"/>
                <a:cs typeface="Carlito"/>
              </a:rPr>
              <a:t>labor </a:t>
            </a:r>
            <a:r>
              <a:rPr sz="2400" spc="-10" dirty="0">
                <a:latin typeface="+mj-lt"/>
                <a:cs typeface="Carlito"/>
              </a:rPr>
              <a:t>requires </a:t>
            </a:r>
            <a:r>
              <a:rPr sz="2400" spc="-5" dirty="0">
                <a:latin typeface="+mj-lt"/>
                <a:cs typeface="Carlito"/>
              </a:rPr>
              <a:t>blood to fuel </a:t>
            </a:r>
            <a:r>
              <a:rPr sz="2400" spc="-10" dirty="0">
                <a:latin typeface="+mj-lt"/>
                <a:cs typeface="Carlito"/>
              </a:rPr>
              <a:t>the  muscles; </a:t>
            </a:r>
            <a:r>
              <a:rPr sz="2400" spc="-5" dirty="0">
                <a:latin typeface="+mj-lt"/>
                <a:cs typeface="Carlito"/>
              </a:rPr>
              <a:t>therefore, </a:t>
            </a:r>
            <a:r>
              <a:rPr sz="2400" spc="-10" dirty="0">
                <a:latin typeface="+mj-lt"/>
                <a:cs typeface="Carlito"/>
              </a:rPr>
              <a:t>less </a:t>
            </a:r>
            <a:r>
              <a:rPr sz="2400" spc="-5" dirty="0">
                <a:latin typeface="+mj-lt"/>
                <a:cs typeface="Carlito"/>
              </a:rPr>
              <a:t>blood </a:t>
            </a:r>
            <a:r>
              <a:rPr sz="2400" spc="-10" dirty="0">
                <a:latin typeface="+mj-lt"/>
                <a:cs typeface="Carlito"/>
              </a:rPr>
              <a:t>is available </a:t>
            </a:r>
            <a:r>
              <a:rPr sz="2400" spc="-5" dirty="0">
                <a:latin typeface="+mj-lt"/>
                <a:cs typeface="Carlito"/>
              </a:rPr>
              <a:t>to </a:t>
            </a:r>
            <a:r>
              <a:rPr sz="2400" spc="-10" dirty="0">
                <a:latin typeface="+mj-lt"/>
                <a:cs typeface="Carlito"/>
              </a:rPr>
              <a:t>flow </a:t>
            </a:r>
            <a:r>
              <a:rPr sz="2400" spc="-5" dirty="0">
                <a:latin typeface="+mj-lt"/>
                <a:cs typeface="Carlito"/>
              </a:rPr>
              <a:t>to  </a:t>
            </a:r>
            <a:r>
              <a:rPr sz="2400" spc="-10" dirty="0">
                <a:latin typeface="+mj-lt"/>
                <a:cs typeface="Carlito"/>
              </a:rPr>
              <a:t>the skin </a:t>
            </a:r>
            <a:r>
              <a:rPr sz="2400" spc="-5" dirty="0">
                <a:latin typeface="+mj-lt"/>
                <a:cs typeface="Carlito"/>
              </a:rPr>
              <a:t>surface and because of </a:t>
            </a:r>
            <a:r>
              <a:rPr sz="2400" spc="-10" dirty="0">
                <a:latin typeface="+mj-lt"/>
                <a:cs typeface="Carlito"/>
              </a:rPr>
              <a:t>this, less </a:t>
            </a:r>
            <a:r>
              <a:rPr sz="2400" spc="-5" dirty="0">
                <a:latin typeface="+mj-lt"/>
                <a:cs typeface="Carlito"/>
              </a:rPr>
              <a:t>heat </a:t>
            </a:r>
            <a:r>
              <a:rPr sz="2400" spc="-15" dirty="0">
                <a:latin typeface="+mj-lt"/>
                <a:cs typeface="Carlito"/>
              </a:rPr>
              <a:t>is </a:t>
            </a:r>
            <a:r>
              <a:rPr sz="2400" spc="-5" dirty="0">
                <a:latin typeface="+mj-lt"/>
                <a:cs typeface="Carlito"/>
              </a:rPr>
              <a:t>released from the</a:t>
            </a:r>
            <a:r>
              <a:rPr sz="2400" spc="25" dirty="0">
                <a:latin typeface="+mj-lt"/>
                <a:cs typeface="Carlito"/>
              </a:rPr>
              <a:t> </a:t>
            </a:r>
            <a:r>
              <a:rPr sz="2400" spc="-10" dirty="0">
                <a:latin typeface="+mj-lt"/>
                <a:cs typeface="Carlito"/>
              </a:rPr>
              <a:t>body.</a:t>
            </a:r>
            <a:endParaRPr sz="24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4971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The Body’s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Response </a:t>
            </a:r>
            <a:r>
              <a:rPr lang="en-US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to</a:t>
            </a:r>
            <a:r>
              <a:rPr lang="en-US" sz="3200" b="1" spc="3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AB150F4C-029B-4BC9-8528-1B3920A84962}"/>
              </a:ext>
            </a:extLst>
          </p:cNvPr>
          <p:cNvSpPr txBox="1"/>
          <p:nvPr/>
        </p:nvSpPr>
        <p:spPr>
          <a:xfrm>
            <a:off x="1055809" y="1438099"/>
            <a:ext cx="7381240" cy="400939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Clr>
                <a:schemeClr val="tx1"/>
              </a:buClr>
              <a:buSzPct val="80000"/>
              <a:buChar char="•"/>
              <a:tabLst>
                <a:tab pos="355600" algn="l"/>
              </a:tabLst>
            </a:pPr>
            <a:r>
              <a:rPr sz="3600" u="heavy" spc="-5" dirty="0">
                <a:uFill>
                  <a:solidFill>
                    <a:srgbClr val="FFFFFF"/>
                  </a:solidFill>
                </a:uFill>
                <a:latin typeface="Calibri (Body)"/>
                <a:cs typeface="Carlito"/>
              </a:rPr>
              <a:t>Sweating</a:t>
            </a:r>
            <a:endParaRPr sz="3600" dirty="0">
              <a:latin typeface="Calibri (Body)"/>
              <a:cs typeface="Carlito"/>
            </a:endParaRPr>
          </a:p>
          <a:p>
            <a:pPr marL="355600" marR="301625" lvl="1">
              <a:lnSpc>
                <a:spcPct val="100400"/>
              </a:lnSpc>
              <a:spcBef>
                <a:spcPts val="780"/>
              </a:spcBef>
              <a:buSzPct val="114285"/>
              <a:buChar char="-"/>
              <a:tabLst>
                <a:tab pos="572135" algn="l"/>
              </a:tabLst>
            </a:pPr>
            <a:r>
              <a:rPr sz="2800" spc="-5" dirty="0">
                <a:latin typeface="Calibri (Body)"/>
                <a:cs typeface="Carlito"/>
              </a:rPr>
              <a:t>Sweating </a:t>
            </a:r>
            <a:r>
              <a:rPr sz="2800" spc="-10" dirty="0">
                <a:latin typeface="Calibri (Body)"/>
                <a:cs typeface="Carlito"/>
              </a:rPr>
              <a:t>is </a:t>
            </a:r>
            <a:r>
              <a:rPr sz="2800" spc="-5" dirty="0">
                <a:latin typeface="Calibri (Body)"/>
                <a:cs typeface="Carlito"/>
              </a:rPr>
              <a:t>an effective way to cool the body  when </a:t>
            </a:r>
            <a:r>
              <a:rPr sz="2800" spc="-10" dirty="0">
                <a:latin typeface="Calibri (Body)"/>
                <a:cs typeface="Carlito"/>
              </a:rPr>
              <a:t>humidity is relatively</a:t>
            </a:r>
            <a:r>
              <a:rPr sz="2800" spc="75" dirty="0">
                <a:latin typeface="Calibri (Body)"/>
                <a:cs typeface="Carlito"/>
              </a:rPr>
              <a:t> </a:t>
            </a:r>
            <a:r>
              <a:rPr sz="2800" spc="-5" dirty="0">
                <a:latin typeface="Calibri (Body)"/>
                <a:cs typeface="Carlito"/>
              </a:rPr>
              <a:t>low.</a:t>
            </a:r>
            <a:endParaRPr sz="2800" dirty="0">
              <a:latin typeface="Calibri (Body)"/>
              <a:cs typeface="Carlito"/>
            </a:endParaRPr>
          </a:p>
          <a:p>
            <a:pPr marL="355600" marR="5080" lvl="1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Calibri (Body)"/>
                <a:cs typeface="Carlito"/>
              </a:rPr>
              <a:t>Sweating </a:t>
            </a:r>
            <a:r>
              <a:rPr sz="2800" spc="-10" dirty="0">
                <a:latin typeface="Calibri (Body)"/>
                <a:cs typeface="Carlito"/>
              </a:rPr>
              <a:t>is </a:t>
            </a:r>
            <a:r>
              <a:rPr sz="2800" spc="-5" dirty="0">
                <a:latin typeface="Calibri (Body)"/>
                <a:cs typeface="Carlito"/>
              </a:rPr>
              <a:t>most effective when the sweat  evaporates from the skin rather than </a:t>
            </a:r>
            <a:r>
              <a:rPr sz="2800" spc="-10" dirty="0">
                <a:latin typeface="Calibri (Body)"/>
                <a:cs typeface="Carlito"/>
              </a:rPr>
              <a:t>drips </a:t>
            </a:r>
            <a:r>
              <a:rPr sz="2800" spc="-5" dirty="0">
                <a:latin typeface="Calibri (Body)"/>
                <a:cs typeface="Carlito"/>
              </a:rPr>
              <a:t>off or  </a:t>
            </a:r>
            <a:r>
              <a:rPr sz="2800" spc="-10" dirty="0">
                <a:latin typeface="Calibri (Body)"/>
                <a:cs typeface="Carlito"/>
              </a:rPr>
              <a:t>is </a:t>
            </a:r>
            <a:r>
              <a:rPr sz="2800" spc="-5" dirty="0">
                <a:latin typeface="Calibri (Body)"/>
                <a:cs typeface="Carlito"/>
              </a:rPr>
              <a:t>wiped</a:t>
            </a:r>
            <a:r>
              <a:rPr sz="2800" spc="25" dirty="0">
                <a:latin typeface="Calibri (Body)"/>
                <a:cs typeface="Carlito"/>
              </a:rPr>
              <a:t> </a:t>
            </a:r>
            <a:r>
              <a:rPr sz="2800" spc="-5" dirty="0">
                <a:latin typeface="Calibri (Body)"/>
                <a:cs typeface="Carlito"/>
              </a:rPr>
              <a:t>off.</a:t>
            </a:r>
            <a:endParaRPr sz="2800" dirty="0">
              <a:latin typeface="Calibri (Body)"/>
              <a:cs typeface="Carlito"/>
            </a:endParaRPr>
          </a:p>
          <a:p>
            <a:pPr marL="355600" marR="161925" lvl="1">
              <a:lnSpc>
                <a:spcPct val="100000"/>
              </a:lnSpc>
              <a:spcBef>
                <a:spcPts val="675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Calibri (Body)"/>
                <a:cs typeface="Carlito"/>
              </a:rPr>
              <a:t>A young </a:t>
            </a:r>
            <a:r>
              <a:rPr sz="2800" spc="-10" dirty="0">
                <a:latin typeface="Calibri (Body)"/>
                <a:cs typeface="Carlito"/>
              </a:rPr>
              <a:t>male </a:t>
            </a:r>
            <a:r>
              <a:rPr sz="2800" spc="-5" dirty="0">
                <a:latin typeface="Calibri (Body)"/>
                <a:cs typeface="Carlito"/>
              </a:rPr>
              <a:t>can sweat as much as one quart  per hour. (2-3 </a:t>
            </a:r>
            <a:r>
              <a:rPr sz="2800" spc="-10" dirty="0">
                <a:latin typeface="Calibri (Body)"/>
                <a:cs typeface="Carlito"/>
              </a:rPr>
              <a:t>gallons </a:t>
            </a:r>
            <a:r>
              <a:rPr sz="2800" spc="-5" dirty="0">
                <a:latin typeface="Calibri (Body)"/>
                <a:cs typeface="Carlito"/>
              </a:rPr>
              <a:t>per</a:t>
            </a:r>
            <a:r>
              <a:rPr sz="2800" spc="100" dirty="0">
                <a:latin typeface="Calibri (Body)"/>
                <a:cs typeface="Carlito"/>
              </a:rPr>
              <a:t> </a:t>
            </a:r>
            <a:r>
              <a:rPr sz="2800" spc="-10" dirty="0">
                <a:latin typeface="Calibri (Body)"/>
                <a:cs typeface="Carlito"/>
              </a:rPr>
              <a:t>day)</a:t>
            </a:r>
            <a:endParaRPr sz="2800" dirty="0">
              <a:latin typeface="Calibri (Body)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4922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9E805A46-9B99-447F-B3DB-C91010C947C9}"/>
              </a:ext>
            </a:extLst>
          </p:cNvPr>
          <p:cNvSpPr txBox="1"/>
          <p:nvPr/>
        </p:nvSpPr>
        <p:spPr>
          <a:xfrm>
            <a:off x="1055809" y="1697214"/>
            <a:ext cx="3392804" cy="3239348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96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600" spc="-5" dirty="0">
                <a:cs typeface="Carlito"/>
              </a:rPr>
              <a:t>Heat</a:t>
            </a:r>
            <a:r>
              <a:rPr sz="3600" spc="-30" dirty="0">
                <a:cs typeface="Carlito"/>
              </a:rPr>
              <a:t> </a:t>
            </a:r>
            <a:r>
              <a:rPr sz="3600" spc="-5" dirty="0">
                <a:cs typeface="Carlito"/>
              </a:rPr>
              <a:t>Rash</a:t>
            </a:r>
            <a:endParaRPr sz="3600" dirty="0">
              <a:cs typeface="Carlito"/>
            </a:endParaRPr>
          </a:p>
          <a:p>
            <a:pPr marL="584200" indent="-571500">
              <a:lnSpc>
                <a:spcPct val="100000"/>
              </a:lnSpc>
              <a:spcBef>
                <a:spcPts val="865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600" spc="-5" dirty="0">
                <a:cs typeface="Carlito"/>
              </a:rPr>
              <a:t>Heat</a:t>
            </a:r>
            <a:r>
              <a:rPr sz="3600" spc="-35" dirty="0">
                <a:cs typeface="Carlito"/>
              </a:rPr>
              <a:t> </a:t>
            </a:r>
            <a:r>
              <a:rPr sz="3600" dirty="0">
                <a:cs typeface="Carlito"/>
              </a:rPr>
              <a:t>Cramps</a:t>
            </a:r>
          </a:p>
          <a:p>
            <a:pPr marL="584200" indent="-571500">
              <a:lnSpc>
                <a:spcPct val="100000"/>
              </a:lnSpc>
              <a:spcBef>
                <a:spcPts val="865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600" spc="-5" dirty="0">
                <a:cs typeface="Carlito"/>
              </a:rPr>
              <a:t>Heat</a:t>
            </a:r>
            <a:r>
              <a:rPr sz="3600" spc="-75" dirty="0">
                <a:cs typeface="Carlito"/>
              </a:rPr>
              <a:t> </a:t>
            </a:r>
            <a:r>
              <a:rPr sz="3600" spc="-5" dirty="0">
                <a:cs typeface="Carlito"/>
              </a:rPr>
              <a:t>Exhaustion</a:t>
            </a:r>
            <a:endParaRPr sz="3600" dirty="0">
              <a:cs typeface="Carlito"/>
            </a:endParaRPr>
          </a:p>
          <a:p>
            <a:pPr marL="584200" indent="-571500">
              <a:lnSpc>
                <a:spcPct val="100000"/>
              </a:lnSpc>
              <a:spcBef>
                <a:spcPts val="865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600" dirty="0">
                <a:cs typeface="Carlito"/>
              </a:rPr>
              <a:t>Heat</a:t>
            </a:r>
            <a:r>
              <a:rPr sz="3600" spc="-30" dirty="0">
                <a:cs typeface="Carlito"/>
              </a:rPr>
              <a:t> </a:t>
            </a:r>
            <a:r>
              <a:rPr sz="3600" spc="-5" dirty="0">
                <a:cs typeface="Carlito"/>
              </a:rPr>
              <a:t>Stroke</a:t>
            </a:r>
            <a:endParaRPr sz="3600" dirty="0">
              <a:cs typeface="Carlito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698F85B-A6D3-4C5B-B341-5DB89461FB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96650" y="2509734"/>
            <a:ext cx="3385614" cy="303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52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5373276B-B3E7-477F-A811-44B3FCAC6A76}"/>
              </a:ext>
            </a:extLst>
          </p:cNvPr>
          <p:cNvSpPr txBox="1"/>
          <p:nvPr/>
        </p:nvSpPr>
        <p:spPr>
          <a:xfrm>
            <a:off x="1055809" y="1370433"/>
            <a:ext cx="7444740" cy="4341495"/>
          </a:xfrm>
          <a:prstGeom prst="rect">
            <a:avLst/>
          </a:prstGeom>
        </p:spPr>
        <p:txBody>
          <a:bodyPr vert="horz" wrap="square" lIns="0" tIns="3200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520"/>
              </a:spcBef>
              <a:buClr>
                <a:schemeClr val="tx1"/>
              </a:buClr>
              <a:buSzPct val="80000"/>
              <a:buChar char="•"/>
              <a:tabLst>
                <a:tab pos="355600" algn="l"/>
              </a:tabLst>
            </a:pP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Heat</a:t>
            </a:r>
            <a:r>
              <a:rPr sz="4000" u="heavy" spc="-20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 </a:t>
            </a:r>
            <a:r>
              <a:rPr sz="4000" u="heavy" spc="-5" dirty="0">
                <a:uFill>
                  <a:solidFill>
                    <a:srgbClr val="FFFFFF"/>
                  </a:solidFill>
                </a:uFill>
                <a:latin typeface="+mj-lt"/>
                <a:cs typeface="Carlito"/>
              </a:rPr>
              <a:t>Rash</a:t>
            </a:r>
            <a:endParaRPr sz="4000" dirty="0">
              <a:latin typeface="+mj-lt"/>
              <a:cs typeface="Carlito"/>
            </a:endParaRPr>
          </a:p>
          <a:p>
            <a:pPr marL="546100" lvl="1" indent="-190500">
              <a:lnSpc>
                <a:spcPct val="100000"/>
              </a:lnSpc>
              <a:spcBef>
                <a:spcPts val="1689"/>
              </a:spcBef>
              <a:buChar char="-"/>
              <a:tabLst>
                <a:tab pos="546100" algn="l"/>
              </a:tabLst>
            </a:pPr>
            <a:r>
              <a:rPr sz="2800" spc="-10" dirty="0">
                <a:latin typeface="+mj-lt"/>
                <a:cs typeface="Carlito"/>
              </a:rPr>
              <a:t>Also </a:t>
            </a:r>
            <a:r>
              <a:rPr sz="2800" spc="-5" dirty="0">
                <a:latin typeface="+mj-lt"/>
                <a:cs typeface="Carlito"/>
              </a:rPr>
              <a:t>known as “Prickly</a:t>
            </a:r>
            <a:r>
              <a:rPr sz="2800" spc="60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Heat.”</a:t>
            </a:r>
            <a:endParaRPr sz="2800" dirty="0">
              <a:latin typeface="+mj-lt"/>
              <a:cs typeface="Carlito"/>
            </a:endParaRPr>
          </a:p>
          <a:p>
            <a:pPr marL="355600" marR="168910" lvl="1">
              <a:lnSpc>
                <a:spcPct val="100000"/>
              </a:lnSpc>
              <a:spcBef>
                <a:spcPts val="88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Occurs when sweat cannot freely evaporate  from </a:t>
            </a:r>
            <a:r>
              <a:rPr sz="2800" spc="-10" dirty="0">
                <a:latin typeface="+mj-lt"/>
                <a:cs typeface="Carlito"/>
              </a:rPr>
              <a:t>the skin </a:t>
            </a:r>
            <a:r>
              <a:rPr sz="2800" spc="-5" dirty="0">
                <a:latin typeface="+mj-lt"/>
                <a:cs typeface="Carlito"/>
              </a:rPr>
              <a:t>and sweat ducts become </a:t>
            </a:r>
            <a:r>
              <a:rPr sz="2800" spc="-10" dirty="0">
                <a:latin typeface="+mj-lt"/>
                <a:cs typeface="Carlito"/>
              </a:rPr>
              <a:t>plugged.  </a:t>
            </a:r>
            <a:r>
              <a:rPr sz="2800" spc="-5" dirty="0">
                <a:latin typeface="+mj-lt"/>
                <a:cs typeface="Carlito"/>
              </a:rPr>
              <a:t>This </a:t>
            </a:r>
            <a:r>
              <a:rPr sz="2800" spc="-10" dirty="0">
                <a:latin typeface="+mj-lt"/>
                <a:cs typeface="Carlito"/>
              </a:rPr>
              <a:t>inflammation </a:t>
            </a:r>
            <a:r>
              <a:rPr sz="2800" spc="-5" dirty="0">
                <a:latin typeface="+mj-lt"/>
                <a:cs typeface="Carlito"/>
              </a:rPr>
              <a:t>can cause a red</a:t>
            </a:r>
            <a:r>
              <a:rPr sz="2800" spc="80" dirty="0">
                <a:latin typeface="+mj-lt"/>
                <a:cs typeface="Carlito"/>
              </a:rPr>
              <a:t> </a:t>
            </a:r>
            <a:r>
              <a:rPr sz="2800" spc="-5" dirty="0">
                <a:latin typeface="+mj-lt"/>
                <a:cs typeface="Carlito"/>
              </a:rPr>
              <a:t>rash.</a:t>
            </a:r>
            <a:endParaRPr sz="2800" dirty="0">
              <a:latin typeface="+mj-lt"/>
              <a:cs typeface="Carlito"/>
            </a:endParaRPr>
          </a:p>
          <a:p>
            <a:pPr marL="355600" marR="5080" lvl="1">
              <a:lnSpc>
                <a:spcPct val="100000"/>
              </a:lnSpc>
              <a:spcBef>
                <a:spcPts val="670"/>
              </a:spcBef>
              <a:buChar char="-"/>
              <a:tabLst>
                <a:tab pos="546100" algn="l"/>
              </a:tabLst>
            </a:pPr>
            <a:r>
              <a:rPr sz="2800" spc="-5" dirty="0">
                <a:latin typeface="+mj-lt"/>
                <a:cs typeface="Carlito"/>
              </a:rPr>
              <a:t>Can be prevented by wearing clothes that </a:t>
            </a:r>
            <a:r>
              <a:rPr sz="2800" spc="-10" dirty="0">
                <a:latin typeface="+mj-lt"/>
                <a:cs typeface="Carlito"/>
              </a:rPr>
              <a:t>allow  </a:t>
            </a:r>
            <a:r>
              <a:rPr sz="2800" spc="-5" dirty="0">
                <a:latin typeface="+mj-lt"/>
                <a:cs typeface="Carlito"/>
              </a:rPr>
              <a:t>sweat to evaporate as well as </a:t>
            </a:r>
            <a:r>
              <a:rPr sz="2800" spc="-10" dirty="0">
                <a:latin typeface="+mj-lt"/>
                <a:cs typeface="Carlito"/>
              </a:rPr>
              <a:t>bathing regularly  </a:t>
            </a:r>
            <a:r>
              <a:rPr sz="2800" spc="-5" dirty="0">
                <a:latin typeface="+mj-lt"/>
                <a:cs typeface="Carlito"/>
              </a:rPr>
              <a:t>and </a:t>
            </a:r>
            <a:r>
              <a:rPr sz="2800" spc="-10" dirty="0">
                <a:latin typeface="+mj-lt"/>
                <a:cs typeface="Carlito"/>
              </a:rPr>
              <a:t>drying the</a:t>
            </a:r>
            <a:r>
              <a:rPr sz="2800" spc="65" dirty="0">
                <a:latin typeface="+mj-lt"/>
                <a:cs typeface="Carlito"/>
              </a:rPr>
              <a:t> </a:t>
            </a:r>
            <a:r>
              <a:rPr sz="2800" spc="-10" dirty="0">
                <a:latin typeface="+mj-lt"/>
                <a:cs typeface="Carlito"/>
              </a:rPr>
              <a:t>skin.</a:t>
            </a:r>
            <a:endParaRPr sz="28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88732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rgbClr val="FFC000"/>
                </a:solidFill>
                <a:latin typeface="Garamond" panose="02020404030301010803" pitchFamily="18" charset="0"/>
              </a:rPr>
              <a:t>Heat</a:t>
            </a:r>
            <a:r>
              <a:rPr lang="en-US" sz="3200" b="1" spc="-45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en-US" sz="3200" b="1" spc="-10" dirty="0">
                <a:solidFill>
                  <a:srgbClr val="FFC000"/>
                </a:solidFill>
                <a:latin typeface="Garamond" panose="02020404030301010803" pitchFamily="18" charset="0"/>
              </a:rPr>
              <a:t>Disorders</a:t>
            </a:r>
            <a:endParaRPr lang="en-US" sz="285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5373276B-B3E7-477F-A811-44B3FCAC6A76}"/>
              </a:ext>
            </a:extLst>
          </p:cNvPr>
          <p:cNvSpPr txBox="1"/>
          <p:nvPr/>
        </p:nvSpPr>
        <p:spPr>
          <a:xfrm>
            <a:off x="1055809" y="1356425"/>
            <a:ext cx="7444740" cy="4419158"/>
          </a:xfrm>
          <a:prstGeom prst="rect">
            <a:avLst/>
          </a:prstGeom>
        </p:spPr>
        <p:txBody>
          <a:bodyPr vert="horz" wrap="square" lIns="0" tIns="320040" rIns="0" bIns="0" rtlCol="0">
            <a:spAutoFit/>
          </a:bodyPr>
          <a:lstStyle/>
          <a:p>
            <a:pPr marL="812800" lvl="1" indent="-457200">
              <a:lnSpc>
                <a:spcPct val="100000"/>
              </a:lnSpc>
              <a:spcBef>
                <a:spcPts val="1689"/>
              </a:spcBef>
              <a:buFont typeface="Arial" panose="020B0604020202020204" pitchFamily="34" charset="0"/>
              <a:buChar char="•"/>
              <a:tabLst>
                <a:tab pos="546100" algn="l"/>
              </a:tabLst>
            </a:pPr>
            <a:r>
              <a:rPr lang="en-US" sz="4000" spc="-10" dirty="0">
                <a:latin typeface="+mj-lt"/>
                <a:cs typeface="Carlito"/>
              </a:rPr>
              <a:t>Heat Cramps</a:t>
            </a:r>
          </a:p>
          <a:p>
            <a:pPr marL="546100" lvl="1" indent="-190500">
              <a:lnSpc>
                <a:spcPct val="100000"/>
              </a:lnSpc>
              <a:spcBef>
                <a:spcPts val="1689"/>
              </a:spcBef>
              <a:buChar char="-"/>
              <a:tabLst>
                <a:tab pos="546100" algn="l"/>
              </a:tabLst>
            </a:pPr>
            <a:r>
              <a:rPr lang="en-US" sz="2800" spc="-10" dirty="0">
                <a:latin typeface="+mj-lt"/>
                <a:cs typeface="Carlito"/>
              </a:rPr>
              <a:t>Cramps in the arms, legs or abdomen</a:t>
            </a:r>
            <a:br>
              <a:rPr lang="en-US" sz="2800" spc="-10" dirty="0">
                <a:latin typeface="+mj-lt"/>
                <a:cs typeface="Carlito"/>
              </a:rPr>
            </a:br>
            <a:endParaRPr lang="en-US" sz="2800" spc="-10" dirty="0">
              <a:latin typeface="+mj-lt"/>
              <a:cs typeface="Carlito"/>
            </a:endParaRPr>
          </a:p>
          <a:p>
            <a:pPr marL="355600" marR="387350" lvl="1">
              <a:lnSpc>
                <a:spcPct val="100000"/>
              </a:lnSpc>
              <a:buChar char="-"/>
              <a:tabLst>
                <a:tab pos="546100" algn="l"/>
              </a:tabLst>
            </a:pPr>
            <a:r>
              <a:rPr lang="en-US" sz="2800" spc="-5" dirty="0">
                <a:latin typeface="+mj-lt"/>
                <a:cs typeface="Carlito"/>
              </a:rPr>
              <a:t>Occur </a:t>
            </a:r>
            <a:r>
              <a:rPr lang="en-US" sz="2800" spc="-10" dirty="0">
                <a:latin typeface="+mj-lt"/>
                <a:cs typeface="Carlito"/>
              </a:rPr>
              <a:t>in individuals </a:t>
            </a:r>
            <a:r>
              <a:rPr lang="en-US" sz="2800" spc="-5" dirty="0">
                <a:latin typeface="+mj-lt"/>
                <a:cs typeface="Carlito"/>
              </a:rPr>
              <a:t>who sweat </a:t>
            </a:r>
            <a:r>
              <a:rPr lang="en-US" sz="2800" spc="-10" dirty="0">
                <a:latin typeface="+mj-lt"/>
                <a:cs typeface="Carlito"/>
              </a:rPr>
              <a:t>profusely </a:t>
            </a:r>
            <a:r>
              <a:rPr lang="en-US" sz="2800" spc="-5" dirty="0">
                <a:latin typeface="+mj-lt"/>
                <a:cs typeface="Carlito"/>
              </a:rPr>
              <a:t>then  </a:t>
            </a:r>
            <a:r>
              <a:rPr lang="en-US" sz="2800" spc="-10" dirty="0">
                <a:latin typeface="+mj-lt"/>
                <a:cs typeface="Carlito"/>
              </a:rPr>
              <a:t>drink </a:t>
            </a:r>
            <a:r>
              <a:rPr lang="en-US" sz="2800" spc="-5" dirty="0">
                <a:latin typeface="+mj-lt"/>
                <a:cs typeface="Carlito"/>
              </a:rPr>
              <a:t>large </a:t>
            </a:r>
            <a:r>
              <a:rPr lang="en-US" sz="2800" spc="-10" dirty="0">
                <a:latin typeface="+mj-lt"/>
                <a:cs typeface="Carlito"/>
              </a:rPr>
              <a:t>quantities </a:t>
            </a:r>
            <a:r>
              <a:rPr lang="en-US" sz="2800" spc="-5" dirty="0">
                <a:latin typeface="+mj-lt"/>
                <a:cs typeface="Carlito"/>
              </a:rPr>
              <a:t>of water, </a:t>
            </a:r>
            <a:r>
              <a:rPr lang="en-US" sz="2800" spc="-10" dirty="0">
                <a:latin typeface="+mj-lt"/>
                <a:cs typeface="Carlito"/>
              </a:rPr>
              <a:t>but </a:t>
            </a:r>
            <a:r>
              <a:rPr lang="en-US" sz="2800" spc="-5" dirty="0">
                <a:latin typeface="+mj-lt"/>
                <a:cs typeface="Carlito"/>
              </a:rPr>
              <a:t>do not  adequately replace </a:t>
            </a:r>
            <a:r>
              <a:rPr lang="en-US" sz="2800" spc="-10" dirty="0">
                <a:latin typeface="+mj-lt"/>
                <a:cs typeface="Carlito"/>
              </a:rPr>
              <a:t>the body’s salt</a:t>
            </a:r>
            <a:r>
              <a:rPr lang="en-US" sz="2800" spc="85" dirty="0">
                <a:latin typeface="+mj-lt"/>
                <a:cs typeface="Carlito"/>
              </a:rPr>
              <a:t> </a:t>
            </a:r>
            <a:r>
              <a:rPr lang="en-US" sz="2800" spc="-10" dirty="0">
                <a:latin typeface="+mj-lt"/>
                <a:cs typeface="Carlito"/>
              </a:rPr>
              <a:t>loss.</a:t>
            </a:r>
          </a:p>
          <a:p>
            <a:pPr marL="355600" marR="387350" lvl="1">
              <a:lnSpc>
                <a:spcPct val="100000"/>
              </a:lnSpc>
              <a:buChar char="-"/>
              <a:tabLst>
                <a:tab pos="546100" algn="l"/>
              </a:tabLst>
            </a:pPr>
            <a:endParaRPr lang="en-US" sz="1600" dirty="0">
              <a:latin typeface="+mj-lt"/>
              <a:cs typeface="Carlito"/>
            </a:endParaRPr>
          </a:p>
          <a:p>
            <a:pPr marL="355600" marR="5080" lvl="1">
              <a:lnSpc>
                <a:spcPct val="100000"/>
              </a:lnSpc>
              <a:buChar char="-"/>
              <a:tabLst>
                <a:tab pos="546100" algn="l"/>
              </a:tabLst>
            </a:pPr>
            <a:r>
              <a:rPr lang="en-US" sz="2800" dirty="0">
                <a:latin typeface="+mj-lt"/>
                <a:cs typeface="Carlito"/>
              </a:rPr>
              <a:t>To </a:t>
            </a:r>
            <a:r>
              <a:rPr lang="en-US" sz="2800" spc="-5" dirty="0">
                <a:latin typeface="+mj-lt"/>
                <a:cs typeface="Carlito"/>
              </a:rPr>
              <a:t>prevent, </a:t>
            </a:r>
            <a:r>
              <a:rPr lang="en-US" sz="2800" spc="-10" dirty="0">
                <a:latin typeface="+mj-lt"/>
                <a:cs typeface="Carlito"/>
              </a:rPr>
              <a:t>ensure </a:t>
            </a:r>
            <a:r>
              <a:rPr lang="en-US" sz="2800" spc="-5" dirty="0">
                <a:latin typeface="+mj-lt"/>
                <a:cs typeface="Carlito"/>
              </a:rPr>
              <a:t>that </a:t>
            </a:r>
            <a:r>
              <a:rPr lang="en-US" sz="2800" spc="-10" dirty="0">
                <a:latin typeface="+mj-lt"/>
                <a:cs typeface="Carlito"/>
              </a:rPr>
              <a:t>salts </a:t>
            </a:r>
            <a:r>
              <a:rPr lang="en-US" sz="2800" spc="-5" dirty="0">
                <a:latin typeface="+mj-lt"/>
                <a:cs typeface="Carlito"/>
              </a:rPr>
              <a:t>are replaced </a:t>
            </a:r>
            <a:r>
              <a:rPr lang="en-US" sz="2800" spc="-10" dirty="0">
                <a:latin typeface="+mj-lt"/>
                <a:cs typeface="Carlito"/>
              </a:rPr>
              <a:t>during  </a:t>
            </a:r>
            <a:r>
              <a:rPr lang="en-US" sz="2800" spc="-5" dirty="0">
                <a:latin typeface="+mj-lt"/>
                <a:cs typeface="Carlito"/>
              </a:rPr>
              <a:t>and after heavy</a:t>
            </a:r>
            <a:r>
              <a:rPr lang="en-US" sz="2800" dirty="0">
                <a:latin typeface="+mj-lt"/>
                <a:cs typeface="Carlito"/>
              </a:rPr>
              <a:t> </a:t>
            </a:r>
            <a:r>
              <a:rPr lang="en-US" sz="2800" spc="-5" dirty="0">
                <a:latin typeface="+mj-lt"/>
                <a:cs typeface="Carlito"/>
              </a:rPr>
              <a:t>sweating.</a:t>
            </a:r>
            <a:endParaRPr lang="en-US" sz="2800" dirty="0"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088970965"/>
      </p:ext>
    </p:extLst>
  </p:cSld>
  <p:clrMapOvr>
    <a:masterClrMapping/>
  </p:clrMapOvr>
</p:sld>
</file>

<file path=ppt/theme/theme1.xml><?xml version="1.0" encoding="utf-8"?>
<a:theme xmlns:a="http://schemas.openxmlformats.org/drawingml/2006/main" name="East Carolina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4" id="{16EBAA4D-C57A-5D40-A1CB-B887C03A44DF}" vid="{96DA46E8-4385-FB43-A931-99CB931E6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1199</Words>
  <Application>Microsoft Office PowerPoint</Application>
  <PresentationFormat>On-screen Show (4:3)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Arial Nova Light</vt:lpstr>
      <vt:lpstr>Calibri</vt:lpstr>
      <vt:lpstr>Calibri (Body)</vt:lpstr>
      <vt:lpstr>Carlito</vt:lpstr>
      <vt:lpstr>Garamond</vt:lpstr>
      <vt:lpstr>Georgia</vt:lpstr>
      <vt:lpstr>Lucida Bright</vt:lpstr>
      <vt:lpstr>Times New Roman</vt:lpstr>
      <vt:lpstr>Verdana</vt:lpstr>
      <vt:lpstr>East Carolina University</vt:lpstr>
      <vt:lpstr>PowerPoint Presentation</vt:lpstr>
      <vt:lpstr>Individuals At Risk</vt:lpstr>
      <vt:lpstr>Contributing Factors</vt:lpstr>
      <vt:lpstr>Contributing Factors</vt:lpstr>
      <vt:lpstr>The Body’s Response to Heat</vt:lpstr>
      <vt:lpstr>The Body’s Response to Heat</vt:lpstr>
      <vt:lpstr>Heat Disorders</vt:lpstr>
      <vt:lpstr>Heat Disorders</vt:lpstr>
      <vt:lpstr>Heat Disorders</vt:lpstr>
      <vt:lpstr>Heat Disorders</vt:lpstr>
      <vt:lpstr>Heat Disorders</vt:lpstr>
      <vt:lpstr>Heat Disorders</vt:lpstr>
      <vt:lpstr>Heat Disorders</vt:lpstr>
      <vt:lpstr>Heat Disorders</vt:lpstr>
      <vt:lpstr>Heat Disorders</vt:lpstr>
      <vt:lpstr>Prevention Methods</vt:lpstr>
      <vt:lpstr>Prevention Methods</vt:lpstr>
      <vt:lpstr>Heat Stress Measurement</vt:lpstr>
      <vt:lpstr>Wet Bulb Globe Temperature Index</vt:lpstr>
      <vt:lpstr>Work/Rest Regimen</vt:lpstr>
      <vt:lpstr>Heat Stress Monitoring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Tebehaevu, Ogaga Jonathan</dc:creator>
  <cp:lastModifiedBy>Tebehaevu, Ogaga Jonathan</cp:lastModifiedBy>
  <cp:revision>9</cp:revision>
  <dcterms:created xsi:type="dcterms:W3CDTF">2020-12-02T21:36:34Z</dcterms:created>
  <dcterms:modified xsi:type="dcterms:W3CDTF">2020-12-02T22:38:08Z</dcterms:modified>
</cp:coreProperties>
</file>