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56" r:id="rId2"/>
    <p:sldId id="259" r:id="rId3"/>
    <p:sldId id="258" r:id="rId4"/>
    <p:sldId id="260" r:id="rId5"/>
    <p:sldId id="263" r:id="rId6"/>
    <p:sldId id="261" r:id="rId7"/>
    <p:sldId id="269" r:id="rId8"/>
    <p:sldId id="262" r:id="rId9"/>
    <p:sldId id="264" r:id="rId10"/>
    <p:sldId id="270" r:id="rId11"/>
    <p:sldId id="265" r:id="rId12"/>
    <p:sldId id="267" r:id="rId13"/>
    <p:sldId id="268" r:id="rId14"/>
    <p:sldId id="271" r:id="rId15"/>
    <p:sldId id="272" r:id="rId16"/>
    <p:sldId id="266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8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80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4" autoAdjust="0"/>
  </p:normalViewPr>
  <p:slideViewPr>
    <p:cSldViewPr>
      <p:cViewPr varScale="1">
        <p:scale>
          <a:sx n="104" d="100"/>
          <a:sy n="104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40C0F-6946-4291-8277-494040C7FAB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4049F1-3BEA-4F54-89E3-1C6EB9A03730}">
      <dgm:prSet phldrT="[Text]" custT="1"/>
      <dgm:spPr>
        <a:ln>
          <a:noFill/>
        </a:ln>
      </dgm:spPr>
      <dgm:t>
        <a:bodyPr/>
        <a:lstStyle/>
        <a:p>
          <a:r>
            <a:rPr lang="en-US" sz="1900" dirty="0"/>
            <a:t>1. </a:t>
          </a:r>
          <a:r>
            <a:rPr lang="en-US" sz="1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Identify: </a:t>
          </a:r>
          <a:br>
            <a:rPr lang="en-US" sz="1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</a:br>
          <a:r>
            <a:rPr lang="en-US" sz="1850" dirty="0"/>
            <a:t>Risk Assessment</a:t>
          </a:r>
        </a:p>
      </dgm:t>
    </dgm:pt>
    <dgm:pt modelId="{62C7EC3B-173A-4E05-8719-FBDC6287AF41}" type="parTrans" cxnId="{E40A6AFD-DE1A-4C10-AE2E-4ED478A5E0C7}">
      <dgm:prSet/>
      <dgm:spPr/>
      <dgm:t>
        <a:bodyPr/>
        <a:lstStyle/>
        <a:p>
          <a:endParaRPr lang="en-US"/>
        </a:p>
      </dgm:t>
    </dgm:pt>
    <dgm:pt modelId="{CFA87B94-A73F-4B08-97C2-3A0906311620}" type="sibTrans" cxnId="{E40A6AFD-DE1A-4C10-AE2E-4ED478A5E0C7}">
      <dgm:prSet/>
      <dgm:spPr/>
      <dgm:t>
        <a:bodyPr/>
        <a:lstStyle/>
        <a:p>
          <a:endParaRPr lang="en-US"/>
        </a:p>
      </dgm:t>
    </dgm:pt>
    <dgm:pt modelId="{95E1B185-18E7-4312-A28A-A7083F0F530D}">
      <dgm:prSet phldrT="[Text]"/>
      <dgm:spPr/>
      <dgm:t>
        <a:bodyPr/>
        <a:lstStyle/>
        <a:p>
          <a:r>
            <a:rPr lang="en-US" dirty="0"/>
            <a:t>2. </a:t>
          </a:r>
          <a:r>
            <a: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Analyze: </a:t>
          </a:r>
          <a:r>
            <a:rPr lang="en-US" dirty="0"/>
            <a:t>Impact Analysis</a:t>
          </a:r>
        </a:p>
      </dgm:t>
    </dgm:pt>
    <dgm:pt modelId="{5A3D9087-5637-46EA-B6BD-949B0EAE780F}" type="parTrans" cxnId="{95085F6F-B741-4A22-ABF4-CC127D0E7C2A}">
      <dgm:prSet/>
      <dgm:spPr/>
      <dgm:t>
        <a:bodyPr/>
        <a:lstStyle/>
        <a:p>
          <a:endParaRPr lang="en-US"/>
        </a:p>
      </dgm:t>
    </dgm:pt>
    <dgm:pt modelId="{E00B3608-ACF0-46EE-B70D-197931448E9A}" type="sibTrans" cxnId="{95085F6F-B741-4A22-ABF4-CC127D0E7C2A}">
      <dgm:prSet/>
      <dgm:spPr/>
      <dgm:t>
        <a:bodyPr/>
        <a:lstStyle/>
        <a:p>
          <a:endParaRPr lang="en-US"/>
        </a:p>
      </dgm:t>
    </dgm:pt>
    <dgm:pt modelId="{EF85A4A8-06D3-4356-97ED-B0EA5480E416}">
      <dgm:prSet phldrT="[Text]" custT="1"/>
      <dgm:spPr/>
      <dgm:t>
        <a:bodyPr/>
        <a:lstStyle/>
        <a:p>
          <a:r>
            <a:rPr lang="en-US" sz="1800" dirty="0"/>
            <a:t>3. </a:t>
          </a:r>
          <a:r>
            <a:rPr lang="en-US" sz="1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Design: </a:t>
          </a:r>
          <a:br>
            <a:rPr lang="en-US" sz="1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</a:br>
          <a:r>
            <a:rPr lang="en-US" sz="1700" dirty="0"/>
            <a:t>Plan Development</a:t>
          </a:r>
        </a:p>
      </dgm:t>
    </dgm:pt>
    <dgm:pt modelId="{DC620C48-CD63-4274-B4AB-9BA50A067A99}" type="parTrans" cxnId="{CF3C8FDA-67A8-4F8C-92E6-803781BF56CD}">
      <dgm:prSet/>
      <dgm:spPr/>
      <dgm:t>
        <a:bodyPr/>
        <a:lstStyle/>
        <a:p>
          <a:endParaRPr lang="en-US"/>
        </a:p>
      </dgm:t>
    </dgm:pt>
    <dgm:pt modelId="{2D4783B1-A7A9-4646-9A95-B85BFB008EF3}" type="sibTrans" cxnId="{CF3C8FDA-67A8-4F8C-92E6-803781BF56CD}">
      <dgm:prSet/>
      <dgm:spPr/>
      <dgm:t>
        <a:bodyPr/>
        <a:lstStyle/>
        <a:p>
          <a:endParaRPr lang="en-US"/>
        </a:p>
      </dgm:t>
    </dgm:pt>
    <dgm:pt modelId="{C2259905-FE43-4CB4-A398-F82F77C8E9BD}">
      <dgm:prSet phldrT="[Text]" custT="1"/>
      <dgm:spPr/>
      <dgm:t>
        <a:bodyPr/>
        <a:lstStyle/>
        <a:p>
          <a:r>
            <a:rPr lang="en-US" sz="1900" dirty="0"/>
            <a:t>4. </a:t>
          </a:r>
          <a:r>
            <a:rPr lang="en-US" sz="1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Execute: </a:t>
          </a:r>
          <a:r>
            <a:rPr lang="en-US" sz="1900" dirty="0"/>
            <a:t>Execution </a:t>
          </a:r>
          <a:br>
            <a:rPr lang="en-US" sz="1900" dirty="0"/>
          </a:br>
          <a:r>
            <a:rPr lang="en-US" sz="1400" dirty="0"/>
            <a:t>(as needed)</a:t>
          </a:r>
        </a:p>
      </dgm:t>
    </dgm:pt>
    <dgm:pt modelId="{CB81D866-364E-439D-B430-830CDBAE82A1}" type="parTrans" cxnId="{FCF97921-471C-435B-A98B-62E04F24F819}">
      <dgm:prSet/>
      <dgm:spPr/>
      <dgm:t>
        <a:bodyPr/>
        <a:lstStyle/>
        <a:p>
          <a:endParaRPr lang="en-US"/>
        </a:p>
      </dgm:t>
    </dgm:pt>
    <dgm:pt modelId="{4F4F8508-EB05-41C1-BB2E-8DC6B9D8DBAF}" type="sibTrans" cxnId="{FCF97921-471C-435B-A98B-62E04F24F819}">
      <dgm:prSet/>
      <dgm:spPr/>
      <dgm:t>
        <a:bodyPr/>
        <a:lstStyle/>
        <a:p>
          <a:endParaRPr lang="en-US"/>
        </a:p>
      </dgm:t>
    </dgm:pt>
    <dgm:pt modelId="{B0088921-F8ED-4F2D-A476-1E88DE9D592E}">
      <dgm:prSet phldrT="[Text]"/>
      <dgm:spPr/>
      <dgm:t>
        <a:bodyPr/>
        <a:lstStyle/>
        <a:p>
          <a:r>
            <a:rPr lang="en-US" dirty="0"/>
            <a:t>5. </a:t>
          </a:r>
          <a:r>
            <a: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Measure: </a:t>
          </a:r>
          <a:r>
            <a:rPr lang="en-US" dirty="0"/>
            <a:t>Plan Testing &amp; Maintenance</a:t>
          </a:r>
        </a:p>
      </dgm:t>
    </dgm:pt>
    <dgm:pt modelId="{1B9102CB-EFEF-4DDE-8D40-E0EF2F1A26F9}" type="parTrans" cxnId="{9D0F5DE0-AC93-4E05-961E-9294B9DFF04C}">
      <dgm:prSet/>
      <dgm:spPr/>
      <dgm:t>
        <a:bodyPr/>
        <a:lstStyle/>
        <a:p>
          <a:endParaRPr lang="en-US"/>
        </a:p>
      </dgm:t>
    </dgm:pt>
    <dgm:pt modelId="{4A77D3B0-9A17-400A-AD21-028D98C04A57}" type="sibTrans" cxnId="{9D0F5DE0-AC93-4E05-961E-9294B9DFF04C}">
      <dgm:prSet/>
      <dgm:spPr/>
      <dgm:t>
        <a:bodyPr/>
        <a:lstStyle/>
        <a:p>
          <a:endParaRPr lang="en-US"/>
        </a:p>
      </dgm:t>
    </dgm:pt>
    <dgm:pt modelId="{DE759F3E-0A4E-4D33-AE45-8EF258A82722}" type="pres">
      <dgm:prSet presAssocID="{25E40C0F-6946-4291-8277-494040C7FAB3}" presName="Name0" presStyleCnt="0">
        <dgm:presLayoutVars>
          <dgm:dir/>
          <dgm:resizeHandles val="exact"/>
        </dgm:presLayoutVars>
      </dgm:prSet>
      <dgm:spPr/>
    </dgm:pt>
    <dgm:pt modelId="{1C81E147-921A-4CBA-8319-8674F77644E2}" type="pres">
      <dgm:prSet presAssocID="{25E40C0F-6946-4291-8277-494040C7FAB3}" presName="cycle" presStyleCnt="0"/>
      <dgm:spPr/>
    </dgm:pt>
    <dgm:pt modelId="{4B5C256D-B075-4D51-BB4B-9C185BCBCFF3}" type="pres">
      <dgm:prSet presAssocID="{994049F1-3BEA-4F54-89E3-1C6EB9A03730}" presName="nodeFirstNode" presStyleLbl="node1" presStyleIdx="0" presStyleCnt="5">
        <dgm:presLayoutVars>
          <dgm:bulletEnabled val="1"/>
        </dgm:presLayoutVars>
      </dgm:prSet>
      <dgm:spPr/>
    </dgm:pt>
    <dgm:pt modelId="{8D28C744-3E7F-4D67-B517-095D3A6D2285}" type="pres">
      <dgm:prSet presAssocID="{CFA87B94-A73F-4B08-97C2-3A0906311620}" presName="sibTransFirstNode" presStyleLbl="bgShp" presStyleIdx="0" presStyleCnt="1"/>
      <dgm:spPr/>
    </dgm:pt>
    <dgm:pt modelId="{A6B229AC-076C-4AA9-82E5-F87917A76D72}" type="pres">
      <dgm:prSet presAssocID="{95E1B185-18E7-4312-A28A-A7083F0F530D}" presName="nodeFollowingNodes" presStyleLbl="node1" presStyleIdx="1" presStyleCnt="5">
        <dgm:presLayoutVars>
          <dgm:bulletEnabled val="1"/>
        </dgm:presLayoutVars>
      </dgm:prSet>
      <dgm:spPr/>
    </dgm:pt>
    <dgm:pt modelId="{BA84D087-11BA-4D53-982B-E404879F0C45}" type="pres">
      <dgm:prSet presAssocID="{EF85A4A8-06D3-4356-97ED-B0EA5480E416}" presName="nodeFollowingNodes" presStyleLbl="node1" presStyleIdx="2" presStyleCnt="5" custRadScaleRad="102510" custRadScaleInc="-15600">
        <dgm:presLayoutVars>
          <dgm:bulletEnabled val="1"/>
        </dgm:presLayoutVars>
      </dgm:prSet>
      <dgm:spPr/>
    </dgm:pt>
    <dgm:pt modelId="{6C443A2D-9E9C-43A4-BB4A-A4A269673A34}" type="pres">
      <dgm:prSet presAssocID="{C2259905-FE43-4CB4-A398-F82F77C8E9BD}" presName="nodeFollowingNodes" presStyleLbl="node1" presStyleIdx="3" presStyleCnt="5" custRadScaleRad="101235" custRadScaleInc="14406">
        <dgm:presLayoutVars>
          <dgm:bulletEnabled val="1"/>
        </dgm:presLayoutVars>
      </dgm:prSet>
      <dgm:spPr/>
    </dgm:pt>
    <dgm:pt modelId="{D898C456-4059-4C3B-9867-2623A3DD7D42}" type="pres">
      <dgm:prSet presAssocID="{B0088921-F8ED-4F2D-A476-1E88DE9D592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841E60A-EA55-4CA3-9880-429C4D686232}" type="presOf" srcId="{25E40C0F-6946-4291-8277-494040C7FAB3}" destId="{DE759F3E-0A4E-4D33-AE45-8EF258A82722}" srcOrd="0" destOrd="0" presId="urn:microsoft.com/office/officeart/2005/8/layout/cycle3"/>
    <dgm:cxn modelId="{FCF97921-471C-435B-A98B-62E04F24F819}" srcId="{25E40C0F-6946-4291-8277-494040C7FAB3}" destId="{C2259905-FE43-4CB4-A398-F82F77C8E9BD}" srcOrd="3" destOrd="0" parTransId="{CB81D866-364E-439D-B430-830CDBAE82A1}" sibTransId="{4F4F8508-EB05-41C1-BB2E-8DC6B9D8DBAF}"/>
    <dgm:cxn modelId="{F3331C24-842E-49D2-8E09-37DD003FAB1F}" type="presOf" srcId="{C2259905-FE43-4CB4-A398-F82F77C8E9BD}" destId="{6C443A2D-9E9C-43A4-BB4A-A4A269673A34}" srcOrd="0" destOrd="0" presId="urn:microsoft.com/office/officeart/2005/8/layout/cycle3"/>
    <dgm:cxn modelId="{526E952B-88CD-45E2-8BF7-ABFFB86F266E}" type="presOf" srcId="{994049F1-3BEA-4F54-89E3-1C6EB9A03730}" destId="{4B5C256D-B075-4D51-BB4B-9C185BCBCFF3}" srcOrd="0" destOrd="0" presId="urn:microsoft.com/office/officeart/2005/8/layout/cycle3"/>
    <dgm:cxn modelId="{9DC6C66D-05DD-49F4-935E-B3E0931E6126}" type="presOf" srcId="{95E1B185-18E7-4312-A28A-A7083F0F530D}" destId="{A6B229AC-076C-4AA9-82E5-F87917A76D72}" srcOrd="0" destOrd="0" presId="urn:microsoft.com/office/officeart/2005/8/layout/cycle3"/>
    <dgm:cxn modelId="{95085F6F-B741-4A22-ABF4-CC127D0E7C2A}" srcId="{25E40C0F-6946-4291-8277-494040C7FAB3}" destId="{95E1B185-18E7-4312-A28A-A7083F0F530D}" srcOrd="1" destOrd="0" parTransId="{5A3D9087-5637-46EA-B6BD-949B0EAE780F}" sibTransId="{E00B3608-ACF0-46EE-B70D-197931448E9A}"/>
    <dgm:cxn modelId="{00A22F83-C6F1-4F2F-A021-F89E05AA4A33}" type="presOf" srcId="{CFA87B94-A73F-4B08-97C2-3A0906311620}" destId="{8D28C744-3E7F-4D67-B517-095D3A6D2285}" srcOrd="0" destOrd="0" presId="urn:microsoft.com/office/officeart/2005/8/layout/cycle3"/>
    <dgm:cxn modelId="{DE1D6D89-6BD3-4297-B8B2-9FF063D37045}" type="presOf" srcId="{B0088921-F8ED-4F2D-A476-1E88DE9D592E}" destId="{D898C456-4059-4C3B-9867-2623A3DD7D42}" srcOrd="0" destOrd="0" presId="urn:microsoft.com/office/officeart/2005/8/layout/cycle3"/>
    <dgm:cxn modelId="{CF3C8FDA-67A8-4F8C-92E6-803781BF56CD}" srcId="{25E40C0F-6946-4291-8277-494040C7FAB3}" destId="{EF85A4A8-06D3-4356-97ED-B0EA5480E416}" srcOrd="2" destOrd="0" parTransId="{DC620C48-CD63-4274-B4AB-9BA50A067A99}" sibTransId="{2D4783B1-A7A9-4646-9A95-B85BFB008EF3}"/>
    <dgm:cxn modelId="{9D0F5DE0-AC93-4E05-961E-9294B9DFF04C}" srcId="{25E40C0F-6946-4291-8277-494040C7FAB3}" destId="{B0088921-F8ED-4F2D-A476-1E88DE9D592E}" srcOrd="4" destOrd="0" parTransId="{1B9102CB-EFEF-4DDE-8D40-E0EF2F1A26F9}" sibTransId="{4A77D3B0-9A17-400A-AD21-028D98C04A57}"/>
    <dgm:cxn modelId="{15835FF3-EE03-48A6-9D67-58CF796E99C6}" type="presOf" srcId="{EF85A4A8-06D3-4356-97ED-B0EA5480E416}" destId="{BA84D087-11BA-4D53-982B-E404879F0C45}" srcOrd="0" destOrd="0" presId="urn:microsoft.com/office/officeart/2005/8/layout/cycle3"/>
    <dgm:cxn modelId="{E40A6AFD-DE1A-4C10-AE2E-4ED478A5E0C7}" srcId="{25E40C0F-6946-4291-8277-494040C7FAB3}" destId="{994049F1-3BEA-4F54-89E3-1C6EB9A03730}" srcOrd="0" destOrd="0" parTransId="{62C7EC3B-173A-4E05-8719-FBDC6287AF41}" sibTransId="{CFA87B94-A73F-4B08-97C2-3A0906311620}"/>
    <dgm:cxn modelId="{E22216D1-2E84-480E-B474-80D82C784C9A}" type="presParOf" srcId="{DE759F3E-0A4E-4D33-AE45-8EF258A82722}" destId="{1C81E147-921A-4CBA-8319-8674F77644E2}" srcOrd="0" destOrd="0" presId="urn:microsoft.com/office/officeart/2005/8/layout/cycle3"/>
    <dgm:cxn modelId="{DFFBE49B-BF53-4571-BE8A-59674C9A039C}" type="presParOf" srcId="{1C81E147-921A-4CBA-8319-8674F77644E2}" destId="{4B5C256D-B075-4D51-BB4B-9C185BCBCFF3}" srcOrd="0" destOrd="0" presId="urn:microsoft.com/office/officeart/2005/8/layout/cycle3"/>
    <dgm:cxn modelId="{F3D402FF-054F-41CA-9E73-432ADC3830CB}" type="presParOf" srcId="{1C81E147-921A-4CBA-8319-8674F77644E2}" destId="{8D28C744-3E7F-4D67-B517-095D3A6D2285}" srcOrd="1" destOrd="0" presId="urn:microsoft.com/office/officeart/2005/8/layout/cycle3"/>
    <dgm:cxn modelId="{B3779591-2525-4661-A35C-78CCF7AAF853}" type="presParOf" srcId="{1C81E147-921A-4CBA-8319-8674F77644E2}" destId="{A6B229AC-076C-4AA9-82E5-F87917A76D72}" srcOrd="2" destOrd="0" presId="urn:microsoft.com/office/officeart/2005/8/layout/cycle3"/>
    <dgm:cxn modelId="{BE2D1AE5-281B-4EFF-9A65-06870F8492C5}" type="presParOf" srcId="{1C81E147-921A-4CBA-8319-8674F77644E2}" destId="{BA84D087-11BA-4D53-982B-E404879F0C45}" srcOrd="3" destOrd="0" presId="urn:microsoft.com/office/officeart/2005/8/layout/cycle3"/>
    <dgm:cxn modelId="{5EF4B343-0204-4249-B51E-88FE0B666845}" type="presParOf" srcId="{1C81E147-921A-4CBA-8319-8674F77644E2}" destId="{6C443A2D-9E9C-43A4-BB4A-A4A269673A34}" srcOrd="4" destOrd="0" presId="urn:microsoft.com/office/officeart/2005/8/layout/cycle3"/>
    <dgm:cxn modelId="{C7840947-4493-4A90-928B-BD1E2BC294E7}" type="presParOf" srcId="{1C81E147-921A-4CBA-8319-8674F77644E2}" destId="{D898C456-4059-4C3B-9867-2623A3DD7D4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8C744-3E7F-4D67-B517-095D3A6D2285}">
      <dsp:nvSpPr>
        <dsp:cNvPr id="0" name=""/>
        <dsp:cNvSpPr/>
      </dsp:nvSpPr>
      <dsp:spPr>
        <a:xfrm>
          <a:off x="1966845" y="-26440"/>
          <a:ext cx="4295908" cy="4295908"/>
        </a:xfrm>
        <a:prstGeom prst="circularArrow">
          <a:avLst>
            <a:gd name="adj1" fmla="val 5544"/>
            <a:gd name="adj2" fmla="val 330680"/>
            <a:gd name="adj3" fmla="val 13769468"/>
            <a:gd name="adj4" fmla="val 1738989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56D-B075-4D51-BB4B-9C185BCBCFF3}">
      <dsp:nvSpPr>
        <dsp:cNvPr id="0" name=""/>
        <dsp:cNvSpPr/>
      </dsp:nvSpPr>
      <dsp:spPr>
        <a:xfrm>
          <a:off x="3106191" y="861"/>
          <a:ext cx="2017216" cy="1008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</a:t>
          </a:r>
          <a:r>
            <a:rPr lang="en-US" sz="19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Identify: </a:t>
          </a:r>
          <a:br>
            <a:rPr lang="en-US" sz="19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</a:br>
          <a:r>
            <a:rPr lang="en-US" sz="1850" kern="1200" dirty="0"/>
            <a:t>Risk Assessment</a:t>
          </a:r>
        </a:p>
      </dsp:txBody>
      <dsp:txXfrm>
        <a:off x="3155427" y="50097"/>
        <a:ext cx="1918744" cy="910136"/>
      </dsp:txXfrm>
    </dsp:sp>
    <dsp:sp modelId="{A6B229AC-076C-4AA9-82E5-F87917A76D72}">
      <dsp:nvSpPr>
        <dsp:cNvPr id="0" name=""/>
        <dsp:cNvSpPr/>
      </dsp:nvSpPr>
      <dsp:spPr>
        <a:xfrm>
          <a:off x="4848474" y="1266704"/>
          <a:ext cx="2017216" cy="1008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</a:t>
          </a:r>
          <a:r>
            <a:rPr lang="en-US" sz="19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Analyze: </a:t>
          </a:r>
          <a:r>
            <a:rPr lang="en-US" sz="1900" kern="1200" dirty="0"/>
            <a:t>Impact Analysis</a:t>
          </a:r>
        </a:p>
      </dsp:txBody>
      <dsp:txXfrm>
        <a:off x="4897710" y="1315940"/>
        <a:ext cx="1918744" cy="910136"/>
      </dsp:txXfrm>
    </dsp:sp>
    <dsp:sp modelId="{BA84D087-11BA-4D53-982B-E404879F0C45}">
      <dsp:nvSpPr>
        <dsp:cNvPr id="0" name=""/>
        <dsp:cNvSpPr/>
      </dsp:nvSpPr>
      <dsp:spPr>
        <a:xfrm>
          <a:off x="4442403" y="3152330"/>
          <a:ext cx="2017216" cy="1008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</a:t>
          </a:r>
          <a:r>
            <a:rPr lang="en-US" sz="18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Design: </a:t>
          </a:r>
          <a:br>
            <a:rPr lang="en-US" sz="18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</a:br>
          <a:r>
            <a:rPr lang="en-US" sz="1700" kern="1200" dirty="0"/>
            <a:t>Plan Development</a:t>
          </a:r>
        </a:p>
      </dsp:txBody>
      <dsp:txXfrm>
        <a:off x="4491639" y="3201566"/>
        <a:ext cx="1918744" cy="910136"/>
      </dsp:txXfrm>
    </dsp:sp>
    <dsp:sp modelId="{6C443A2D-9E9C-43A4-BB4A-A4A269673A34}">
      <dsp:nvSpPr>
        <dsp:cNvPr id="0" name=""/>
        <dsp:cNvSpPr/>
      </dsp:nvSpPr>
      <dsp:spPr>
        <a:xfrm>
          <a:off x="1802996" y="3152315"/>
          <a:ext cx="2017216" cy="1008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 </a:t>
          </a:r>
          <a:r>
            <a:rPr lang="en-US" sz="19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Execute: </a:t>
          </a:r>
          <a:r>
            <a:rPr lang="en-US" sz="1900" kern="1200" dirty="0"/>
            <a:t>Execution </a:t>
          </a:r>
          <a:br>
            <a:rPr lang="en-US" sz="1900" kern="1200" dirty="0"/>
          </a:br>
          <a:r>
            <a:rPr lang="en-US" sz="1400" kern="1200" dirty="0"/>
            <a:t>(as needed)</a:t>
          </a:r>
        </a:p>
      </dsp:txBody>
      <dsp:txXfrm>
        <a:off x="1852232" y="3201551"/>
        <a:ext cx="1918744" cy="910136"/>
      </dsp:txXfrm>
    </dsp:sp>
    <dsp:sp modelId="{D898C456-4059-4C3B-9867-2623A3DD7D42}">
      <dsp:nvSpPr>
        <dsp:cNvPr id="0" name=""/>
        <dsp:cNvSpPr/>
      </dsp:nvSpPr>
      <dsp:spPr>
        <a:xfrm>
          <a:off x="1363909" y="1266704"/>
          <a:ext cx="2017216" cy="1008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5. </a:t>
          </a:r>
          <a:r>
            <a:rPr lang="en-US" sz="19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Measure: </a:t>
          </a:r>
          <a:r>
            <a:rPr lang="en-US" sz="1900" kern="1200" dirty="0"/>
            <a:t>Plan Testing &amp; Maintenance</a:t>
          </a:r>
        </a:p>
      </dsp:txBody>
      <dsp:txXfrm>
        <a:off x="1413145" y="1315940"/>
        <a:ext cx="1918744" cy="910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18ED-36CF-40D6-BF55-66F17345C244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08BA-08EA-400A-8769-08B42DBD9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8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08BA-08EA-400A-8769-08B42DBD9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32B947-0008-42E8-A51B-7DB8D65056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DF4F6F-6909-4D87-9B9A-3092BDF973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en-US" sz="5600" dirty="0">
                <a:latin typeface="Centaur" panose="02030504050205020304" pitchFamily="18" charset="0"/>
              </a:rPr>
              <a:t>Continuity Planning for </a:t>
            </a:r>
            <a:br>
              <a:rPr lang="en-US" sz="5600" dirty="0">
                <a:latin typeface="Centaur" panose="02030504050205020304" pitchFamily="18" charset="0"/>
              </a:rPr>
            </a:br>
            <a:r>
              <a:rPr lang="en-US" sz="5600" dirty="0">
                <a:latin typeface="Centaur" panose="02030504050205020304" pitchFamily="18" charset="0"/>
              </a:rPr>
              <a:t>East Carolina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222508"/>
            <a:ext cx="3124200" cy="1606292"/>
          </a:xfrm>
        </p:spPr>
        <p:txBody>
          <a:bodyPr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800" b="1" dirty="0">
                <a:solidFill>
                  <a:schemeClr val="bg2"/>
                </a:solidFill>
                <a:latin typeface="Centaur" panose="02030504050205020304" pitchFamily="18" charset="0"/>
              </a:rPr>
              <a:t>L a u r e n   G u n t e r</a:t>
            </a:r>
          </a:p>
          <a:p>
            <a:pPr algn="r">
              <a:spcBef>
                <a:spcPts val="4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aur" panose="02030504050205020304" pitchFamily="18" charset="0"/>
              </a:rPr>
              <a:t>Continuity / Emergency Planner</a:t>
            </a:r>
          </a:p>
          <a:p>
            <a:pPr algn="r">
              <a:spcBef>
                <a:spcPts val="4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aur" panose="02030504050205020304" pitchFamily="18" charset="0"/>
              </a:rPr>
              <a:t>Environmental Health &amp; Safety</a:t>
            </a:r>
          </a:p>
          <a:p>
            <a:pPr algn="r">
              <a:spcBef>
                <a:spcPts val="400"/>
              </a:spcBef>
            </a:pPr>
            <a:r>
              <a:rPr lang="en-US" sz="1800" b="1" dirty="0">
                <a:solidFill>
                  <a:schemeClr val="bg2"/>
                </a:solidFill>
                <a:latin typeface="Centaur" panose="02030504050205020304" pitchFamily="18" charset="0"/>
              </a:rPr>
              <a:t>g u n t e r a @ e c u . e d u </a:t>
            </a:r>
          </a:p>
          <a:p>
            <a:pPr algn="r">
              <a:spcBef>
                <a:spcPts val="4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aur" panose="02030504050205020304" pitchFamily="18" charset="0"/>
              </a:rPr>
              <a:t>328-6166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32" y="5377934"/>
            <a:ext cx="3456665" cy="11752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2152" y="4191000"/>
            <a:ext cx="3503625" cy="1044130"/>
            <a:chOff x="2679138" y="2967335"/>
            <a:chExt cx="3503625" cy="1044130"/>
          </a:xfrm>
        </p:grpSpPr>
        <p:sp>
          <p:nvSpPr>
            <p:cNvPr id="7" name="Rectangle 6"/>
            <p:cNvSpPr/>
            <p:nvPr/>
          </p:nvSpPr>
          <p:spPr>
            <a:xfrm>
              <a:off x="2961239" y="2967335"/>
              <a:ext cx="3221524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18415" cmpd="sng">
                    <a:solidFill>
                      <a:srgbClr val="592A8A"/>
                    </a:solidFill>
                    <a:prstDash val="solid"/>
                  </a:ln>
                  <a:solidFill>
                    <a:srgbClr val="592A8A"/>
                  </a:solidFill>
                  <a:latin typeface="Centaur" panose="02030504050205020304" pitchFamily="18" charset="0"/>
                </a:rPr>
                <a:t>ECU</a:t>
              </a:r>
              <a:r>
                <a:rPr lang="en-US" sz="5400" b="0" cap="none" spc="0" dirty="0">
                  <a:ln w="18415" cmpd="sng">
                    <a:solidFill>
                      <a:srgbClr val="592A8A"/>
                    </a:solidFill>
                    <a:prstDash val="solid"/>
                  </a:ln>
                  <a:solidFill>
                    <a:srgbClr val="FFC702"/>
                  </a:solidFill>
                  <a:latin typeface="Centaur" panose="02030504050205020304" pitchFamily="18" charset="0"/>
                </a:rPr>
                <a:t> </a:t>
              </a:r>
              <a:r>
                <a:rPr lang="en-US" sz="5400" b="0" cap="none" spc="0" dirty="0">
                  <a:ln w="18415" cmpd="sng">
                    <a:solidFill>
                      <a:srgbClr val="FFC702"/>
                    </a:solidFill>
                    <a:prstDash val="solid"/>
                  </a:ln>
                  <a:solidFill>
                    <a:srgbClr val="FFC702"/>
                  </a:solidFill>
                  <a:latin typeface="Centaur" panose="02030504050205020304" pitchFamily="18" charset="0"/>
                </a:rPr>
                <a:t>Ready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9138" y="3642133"/>
              <a:ext cx="317586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kern="800" cap="none" spc="0" dirty="0">
                  <a:ln w="18415" cmpd="sng">
                    <a:noFill/>
                    <a:prstDash val="solid"/>
                  </a:ln>
                  <a:solidFill>
                    <a:srgbClr val="592A8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aur" panose="02030504050205020304" pitchFamily="18" charset="0"/>
                </a:rPr>
                <a:t>a continuity planning tool for ECU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55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What is Continuity Planning?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collection of:</a:t>
            </a:r>
          </a:p>
          <a:p>
            <a:pPr lvl="1"/>
            <a:r>
              <a:rPr lang="en-US" sz="2400" dirty="0"/>
              <a:t>Resources</a:t>
            </a:r>
          </a:p>
          <a:p>
            <a:pPr lvl="1"/>
            <a:r>
              <a:rPr lang="en-US" sz="2400" dirty="0"/>
              <a:t>Actions</a:t>
            </a:r>
          </a:p>
          <a:p>
            <a:pPr lvl="1"/>
            <a:r>
              <a:rPr lang="en-US" sz="2400" dirty="0"/>
              <a:t>Procedures</a:t>
            </a:r>
          </a:p>
          <a:p>
            <a:pPr lvl="1"/>
            <a:r>
              <a:rPr lang="en-US" sz="2400" dirty="0"/>
              <a:t>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2170176"/>
          </a:xfrm>
        </p:spPr>
        <p:txBody>
          <a:bodyPr/>
          <a:lstStyle/>
          <a:p>
            <a:r>
              <a:rPr lang="en-US" sz="2400" dirty="0"/>
              <a:t>It is 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400" dirty="0"/>
              <a:t> a project</a:t>
            </a:r>
          </a:p>
          <a:p>
            <a:r>
              <a:rPr lang="en-US" sz="2400" dirty="0"/>
              <a:t>It is 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400" dirty="0"/>
              <a:t> a one-time task</a:t>
            </a:r>
          </a:p>
          <a:p>
            <a:r>
              <a:rPr lang="en-US" sz="2400" dirty="0"/>
              <a:t>It 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/>
              <a:t> a “mind-set”</a:t>
            </a:r>
          </a:p>
          <a:p>
            <a:r>
              <a:rPr lang="en-US" sz="2400" dirty="0"/>
              <a:t>It 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/>
              <a:t> on-going</a:t>
            </a:r>
          </a:p>
          <a:p>
            <a:pPr marL="109728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52578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And it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</a:t>
            </a:r>
            <a:r>
              <a:rPr lang="en-US" sz="2800" dirty="0"/>
              <a:t>communicated, </a:t>
            </a:r>
            <a:br>
              <a:rPr lang="en-US" sz="2800" dirty="0"/>
            </a:br>
            <a:r>
              <a:rPr lang="en-US" sz="2800" dirty="0"/>
              <a:t>trained, tested, reviewed continuously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Importance of Continuity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sz="2400" dirty="0"/>
              <a:t>Creating and maintaining a continuity plan helps ensure that an institution has the resources and information needed to deal with emergencies.</a:t>
            </a:r>
          </a:p>
        </p:txBody>
      </p:sp>
      <p:pic>
        <p:nvPicPr>
          <p:cNvPr id="5" name="Content Placeholder 4" descr="http://www.wilkins-consulting.com/images/blog/business-continuity-pl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Ask yourself &amp; your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operate without your building?</a:t>
            </a:r>
          </a:p>
          <a:p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had to evacuate your building and could not access it for 3 days to 2 weeks? </a:t>
            </a:r>
          </a:p>
          <a:p>
            <a:endParaRPr lang="en-US" sz="1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What impact would your inability to continue operations have on the rest of the University?</a:t>
            </a:r>
          </a:p>
          <a:p>
            <a:pPr marL="109728" indent="0">
              <a:buNone/>
            </a:pPr>
            <a:endParaRPr lang="en-US" sz="1000" dirty="0"/>
          </a:p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50% of your staff is absent? 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cybersharks.net/wp-content/uploads/2013/05/Business-continuity-plan-sample-2-300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78" y="3195566"/>
            <a:ext cx="4721919" cy="33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Potential Hazards &amp; Vulnerabilities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8200" y="2249424"/>
            <a:ext cx="4038600" cy="4525963"/>
          </a:xfrm>
        </p:spPr>
        <p:txBody>
          <a:bodyPr>
            <a:normAutofit lnSpcReduction="10000"/>
          </a:bodyPr>
          <a:lstStyle/>
          <a:p>
            <a:pPr marL="109728" indent="0" algn="r">
              <a:lnSpc>
                <a:spcPct val="150000"/>
              </a:lnSpc>
              <a:buNone/>
            </a:pPr>
            <a:r>
              <a:rPr lang="en-US" sz="2400" dirty="0"/>
              <a:t>Flooding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2400" dirty="0"/>
              <a:t>High Winds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2400" dirty="0"/>
              <a:t>Lightning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2400" dirty="0"/>
              <a:t>Tornadoes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2400" dirty="0"/>
              <a:t>Hurricanes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2400" dirty="0"/>
              <a:t>Pandemic</a:t>
            </a:r>
          </a:p>
          <a:p>
            <a:pPr marL="109728" indent="0" algn="r">
              <a:lnSpc>
                <a:spcPct val="150000"/>
              </a:lnSpc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etc…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249424"/>
            <a:ext cx="4038600" cy="4525963"/>
          </a:xfrm>
        </p:spPr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2400" dirty="0"/>
              <a:t>Water Supply Disruption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dirty="0"/>
              <a:t>Train Derailment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dirty="0"/>
              <a:t>Power Outage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dirty="0"/>
              <a:t>Building Fire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dirty="0"/>
              <a:t>IT Malfunction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dirty="0"/>
              <a:t>HazMat Spill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914400"/>
          </a:xfrm>
          <a:ln>
            <a:noFill/>
          </a:ln>
        </p:spPr>
        <p:txBody>
          <a:bodyPr anchor="ctr"/>
          <a:lstStyle/>
          <a:p>
            <a:pPr algn="ctr"/>
            <a:r>
              <a:rPr lang="en-US" sz="3600" dirty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</a:rPr>
              <a:t>ECU Continuity Planning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3962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Planning: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Enables the University to quickly and effectively manage and resolve emergency situations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Keeps performance in line with University, State, and Federal protocols and standards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Enables academic and administrative units to: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001268" lvl="1" indent="-342900">
              <a:buFont typeface="Arial" panose="020B0604020202020204" pitchFamily="34" charset="0"/>
              <a:buChar char="•"/>
            </a:pPr>
            <a:r>
              <a:rPr lang="en-US" dirty="0"/>
              <a:t>Concentrate on what they know best</a:t>
            </a:r>
          </a:p>
          <a:p>
            <a:pPr marL="1001268" lvl="1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001268" lvl="1" indent="-342900">
              <a:buFont typeface="Arial" panose="020B0604020202020204" pitchFamily="34" charset="0"/>
              <a:buChar char="•"/>
            </a:pPr>
            <a:r>
              <a:rPr lang="en-US" dirty="0"/>
              <a:t>Call on other resources outside their familiar unit components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6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914400"/>
          </a:xfrm>
          <a:ln>
            <a:noFill/>
          </a:ln>
        </p:spPr>
        <p:txBody>
          <a:bodyPr anchor="ctr"/>
          <a:lstStyle/>
          <a:p>
            <a:pPr algn="ctr"/>
            <a:r>
              <a:rPr lang="en-US" sz="3600" dirty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</a:rPr>
              <a:t>Continuity Planning Process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5" name="Content Placeholder 4" descr="BCPlann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5900" y="2514600"/>
            <a:ext cx="5669300" cy="402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Process of Continuity Planning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20576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Process of Continuity Planning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Campus-wide risk assessment, impact analysis, and hazard mitigation</a:t>
            </a:r>
          </a:p>
          <a:p>
            <a:endParaRPr lang="en-US" sz="500" dirty="0"/>
          </a:p>
          <a:p>
            <a:pPr lvl="1"/>
            <a:r>
              <a:rPr lang="en-US" dirty="0"/>
              <a:t>Determine critical departments on campus</a:t>
            </a:r>
          </a:p>
          <a:p>
            <a:pPr lvl="1"/>
            <a:endParaRPr lang="en-US" sz="500" dirty="0"/>
          </a:p>
          <a:p>
            <a:r>
              <a:rPr lang="en-US" dirty="0"/>
              <a:t>Develop campus-wide continuity plan</a:t>
            </a:r>
          </a:p>
          <a:p>
            <a:endParaRPr lang="en-US" sz="500" dirty="0"/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departmental continuity plans for those critical departments identified</a:t>
            </a:r>
          </a:p>
          <a:p>
            <a:endParaRPr lang="en-US" sz="500" dirty="0"/>
          </a:p>
          <a:p>
            <a:r>
              <a:rPr lang="en-US" dirty="0"/>
              <a:t>Annually review, test, and revise continuity plans</a:t>
            </a:r>
          </a:p>
        </p:txBody>
      </p:sp>
    </p:spTree>
    <p:extLst>
      <p:ext uri="{BB962C8B-B14F-4D97-AF65-F5344CB8AC3E}">
        <p14:creationId xmlns:p14="http://schemas.microsoft.com/office/powerpoint/2010/main" val="413525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Process of Continuity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1026" name="Picture 2" descr="http://3.bp.blogspot.com/_FR3L5vVyTYk/TFMJS-aGc5I/AAAAAAAAAIQ/yZp8mho2gC4/s1600/dilbert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94"/>
          <a:stretch/>
        </p:blipFill>
        <p:spPr bwMode="auto">
          <a:xfrm>
            <a:off x="4648200" y="2743200"/>
            <a:ext cx="3895492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469075" y="2181101"/>
            <a:ext cx="3874325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Decide on single plan or multiple plan</a:t>
            </a:r>
          </a:p>
          <a:p>
            <a:endParaRPr lang="en-US" sz="1600" dirty="0"/>
          </a:p>
          <a:p>
            <a:r>
              <a:rPr lang="en-US" sz="2400" dirty="0"/>
              <a:t>Appoint a COOP Developer for a single plan or multiple COOP Developers for each unit with a department</a:t>
            </a:r>
          </a:p>
          <a:p>
            <a:endParaRPr lang="en-US" sz="1600" dirty="0"/>
          </a:p>
          <a:p>
            <a:r>
              <a:rPr lang="en-US" sz="2400" dirty="0"/>
              <a:t>Set scheduled meetings until the plan is complete</a:t>
            </a:r>
          </a:p>
        </p:txBody>
      </p:sp>
    </p:spTree>
    <p:extLst>
      <p:ext uri="{BB962C8B-B14F-4D97-AF65-F5344CB8AC3E}">
        <p14:creationId xmlns:p14="http://schemas.microsoft.com/office/powerpoint/2010/main" val="2653919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Process of Continuity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86000"/>
            <a:ext cx="3886200" cy="4267200"/>
          </a:xfrm>
        </p:spPr>
        <p:txBody>
          <a:bodyPr/>
          <a:lstStyle/>
          <a:p>
            <a:r>
              <a:rPr lang="en-US" sz="2500" dirty="0"/>
              <a:t>Update your continuity plan, add as much detail as you see fit</a:t>
            </a:r>
          </a:p>
          <a:p>
            <a:endParaRPr lang="en-US" sz="1800" dirty="0"/>
          </a:p>
          <a:p>
            <a:r>
              <a:rPr lang="en-US" sz="2500" dirty="0"/>
              <a:t>Submit your plan for review to EH&amp;S</a:t>
            </a:r>
          </a:p>
          <a:p>
            <a:endParaRPr lang="en-US" sz="1800" dirty="0"/>
          </a:p>
          <a:p>
            <a:r>
              <a:rPr lang="en-US" sz="2500" dirty="0"/>
              <a:t>Annually review, test, and update your continuity plan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 descr="http://www.greenhousedata.com/images/uploads/DR-Fun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3" y="2590800"/>
            <a:ext cx="36198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6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General Dwight D. Eisenhower</a:t>
            </a:r>
            <a:endParaRPr lang="en-US" b="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“In preparing for battle I have always found that plans are useless, but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planning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indispensable.”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6" descr="http://static.itpro.co.uk/sites/itpro/files/styles/gallery_wide/public/images/dir_204/it_photo_102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404"/>
            <a:ext cx="5102225" cy="34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0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914400"/>
          </a:xfrm>
          <a:ln>
            <a:noFill/>
          </a:ln>
        </p:spPr>
        <p:txBody>
          <a:bodyPr anchor="ctr"/>
          <a:lstStyle/>
          <a:p>
            <a:r>
              <a:rPr lang="en-US" sz="4000" dirty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</a:rPr>
              <a:t>   Overview of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7" r="8772" b="15761"/>
          <a:stretch/>
        </p:blipFill>
        <p:spPr>
          <a:xfrm>
            <a:off x="4038600" y="1600200"/>
            <a:ext cx="3874325" cy="1163782"/>
          </a:xfrm>
          <a:prstGeom prst="rect">
            <a:avLst/>
          </a:prstGeom>
        </p:spPr>
      </p:pic>
      <p:pic>
        <p:nvPicPr>
          <p:cNvPr id="6" name="Picture 2" descr="http://www.businesscontinuityuk.net/wp/wp-content/uploads/2011/04/iStock_000011975447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48" y="2895600"/>
            <a:ext cx="3731627" cy="24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5348288"/>
            <a:ext cx="7772400" cy="1128712"/>
          </a:xfrm>
        </p:spPr>
        <p:txBody>
          <a:bodyPr/>
          <a:lstStyle/>
          <a:p>
            <a:pPr algn="ctr"/>
            <a:r>
              <a:rPr lang="en-US" sz="3600" dirty="0"/>
              <a:t>Readiness is cheap &amp; easy!</a:t>
            </a:r>
          </a:p>
          <a:p>
            <a:pPr algn="ctr"/>
            <a:r>
              <a:rPr lang="en-US" dirty="0"/>
              <a:t>… only if you think about it ahead of time …</a:t>
            </a:r>
          </a:p>
        </p:txBody>
      </p:sp>
    </p:spTree>
    <p:extLst>
      <p:ext uri="{BB962C8B-B14F-4D97-AF65-F5344CB8AC3E}">
        <p14:creationId xmlns:p14="http://schemas.microsoft.com/office/powerpoint/2010/main" val="85489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Overview of ECU Ready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Continuity Planning Tool for institutions of higher education</a:t>
            </a:r>
          </a:p>
          <a:p>
            <a:pPr lvl="1"/>
            <a:r>
              <a:rPr lang="en-US" sz="2000" dirty="0"/>
              <a:t>Template for unified plans</a:t>
            </a:r>
          </a:p>
          <a:p>
            <a:endParaRPr lang="en-US" dirty="0"/>
          </a:p>
          <a:p>
            <a:r>
              <a:rPr lang="en-US" sz="2400" dirty="0"/>
              <a:t>Instructions offer assistance in completing template</a:t>
            </a:r>
          </a:p>
          <a:p>
            <a:endParaRPr lang="en-US" dirty="0"/>
          </a:p>
          <a:p>
            <a:r>
              <a:rPr lang="en-US" sz="2400" dirty="0"/>
              <a:t>All information is saved on a secure server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Designed so users only have to enter department-specific information</a:t>
            </a:r>
          </a:p>
          <a:p>
            <a:endParaRPr lang="en-US" dirty="0"/>
          </a:p>
          <a:p>
            <a:r>
              <a:rPr lang="en-US" sz="2400" dirty="0"/>
              <a:t>Easy to update and maintain</a:t>
            </a:r>
          </a:p>
          <a:p>
            <a:endParaRPr lang="en-US" dirty="0"/>
          </a:p>
          <a:p>
            <a:r>
              <a:rPr lang="en-US" sz="2400" dirty="0"/>
              <a:t>Meet auditing requirements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43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Overview of ECU Ready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2286001"/>
            <a:ext cx="4114800" cy="3733800"/>
          </a:xfrm>
        </p:spPr>
        <p:txBody>
          <a:bodyPr>
            <a:noAutofit/>
          </a:bodyPr>
          <a:lstStyle/>
          <a:p>
            <a:pPr marL="468313" lvl="1" indent="-246063">
              <a:lnSpc>
                <a:spcPct val="150000"/>
              </a:lnSpc>
            </a:pPr>
            <a:r>
              <a:rPr lang="en-US" sz="2100" dirty="0">
                <a:solidFill>
                  <a:schemeClr val="accent1"/>
                </a:solidFill>
              </a:rPr>
              <a:t>Customizable</a:t>
            </a:r>
          </a:p>
          <a:p>
            <a:pPr marL="468313" lvl="1" indent="-246063">
              <a:lnSpc>
                <a:spcPct val="150000"/>
              </a:lnSpc>
            </a:pPr>
            <a:r>
              <a:rPr lang="en-US" sz="2100" dirty="0"/>
              <a:t>Hosted &amp; Supported by ITCS</a:t>
            </a:r>
          </a:p>
          <a:p>
            <a:pPr marL="468313" lvl="1" indent="-246063">
              <a:lnSpc>
                <a:spcPct val="150000"/>
              </a:lnSpc>
            </a:pPr>
            <a:r>
              <a:rPr lang="en-US" sz="2100" dirty="0">
                <a:solidFill>
                  <a:schemeClr val="accent1"/>
                </a:solidFill>
              </a:rPr>
              <a:t>Do-It-Yourself (DIY)</a:t>
            </a:r>
          </a:p>
          <a:p>
            <a:pPr marL="468313" lvl="1" indent="-246063">
              <a:lnSpc>
                <a:spcPct val="150000"/>
              </a:lnSpc>
            </a:pPr>
            <a:endParaRPr lang="en-US" sz="300" dirty="0">
              <a:solidFill>
                <a:schemeClr val="accent1"/>
              </a:solidFill>
            </a:endParaRPr>
          </a:p>
          <a:p>
            <a:pPr marL="468313" lvl="1" indent="-246063"/>
            <a:r>
              <a:rPr lang="en-US" sz="2100" dirty="0"/>
              <a:t>Little or No End-User Training Needed</a:t>
            </a:r>
          </a:p>
          <a:p>
            <a:pPr marL="468313" lvl="1" indent="-246063">
              <a:lnSpc>
                <a:spcPct val="150000"/>
              </a:lnSpc>
            </a:pPr>
            <a:r>
              <a:rPr lang="en-US" sz="2100" dirty="0">
                <a:solidFill>
                  <a:schemeClr val="accent1"/>
                </a:solidFill>
              </a:rPr>
              <a:t>Lean Content, Clear Purpose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3074" name="Picture 2" descr="http://1.bp.blogspot.com/-ft7vbuxOnOI/Ujj2tSHIHlI/AAAAAAAAADE/RIpa2k-tbsA/s1600/backup_com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800600" cy="35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5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659687" cy="914400"/>
          </a:xfrm>
          <a:ln>
            <a:noFill/>
          </a:ln>
        </p:spPr>
        <p:txBody>
          <a:bodyPr anchor="ctr"/>
          <a:lstStyle/>
          <a:p>
            <a:pPr algn="r"/>
            <a:r>
              <a:rPr lang="en-US" sz="4000" dirty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</a:rPr>
              <a:t> Demonstration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2895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us.ready.kuali.org/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7" r="8772" b="15761"/>
          <a:stretch/>
        </p:blipFill>
        <p:spPr>
          <a:xfrm>
            <a:off x="838200" y="1600200"/>
            <a:ext cx="3874325" cy="1163782"/>
          </a:xfrm>
          <a:prstGeom prst="rect">
            <a:avLst/>
          </a:prstGeom>
        </p:spPr>
      </p:pic>
      <p:pic>
        <p:nvPicPr>
          <p:cNvPr id="4098" name="Picture 2" descr="http://media-cache-ak0.pinimg.com/236x/8c/82/2b/8c822b6496392e1fdbdd61697435be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51" y="3352800"/>
            <a:ext cx="3503949" cy="32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Federated Login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8" y="2249488"/>
            <a:ext cx="7185504" cy="4324350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8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Welcome &amp; Begin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667000"/>
            <a:ext cx="4038600" cy="369767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38939"/>
            <a:ext cx="4800600" cy="3633261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9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Choose a Plan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1"/>
          <a:stretch/>
        </p:blipFill>
        <p:spPr>
          <a:xfrm>
            <a:off x="2514601" y="1982954"/>
            <a:ext cx="4038600" cy="4848862"/>
          </a:xfrm>
        </p:spPr>
      </p:pic>
    </p:spTree>
    <p:extLst>
      <p:ext uri="{BB962C8B-B14F-4D97-AF65-F5344CB8AC3E}">
        <p14:creationId xmlns:p14="http://schemas.microsoft.com/office/powerpoint/2010/main" val="162296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Your Plan’s Home Screen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41393"/>
            <a:ext cx="5334000" cy="4740540"/>
          </a:xfrm>
        </p:spPr>
      </p:pic>
    </p:spTree>
    <p:extLst>
      <p:ext uri="{BB962C8B-B14F-4D97-AF65-F5344CB8AC3E}">
        <p14:creationId xmlns:p14="http://schemas.microsoft.com/office/powerpoint/2010/main" val="262046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Your Plan’s Home Screen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t="27463" r="82143" b="5428"/>
          <a:stretch/>
        </p:blipFill>
        <p:spPr>
          <a:xfrm>
            <a:off x="609600" y="2150269"/>
            <a:ext cx="1257300" cy="4374356"/>
          </a:xfrm>
        </p:spPr>
      </p:pic>
      <p:sp>
        <p:nvSpPr>
          <p:cNvPr id="3" name="TextBox 2"/>
          <p:cNvSpPr txBox="1"/>
          <p:nvPr/>
        </p:nvSpPr>
        <p:spPr>
          <a:xfrm>
            <a:off x="1981200" y="2362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In-Progress, Complete, Current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8310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Name, Division, Head of Unit – Do NOT Change w/o Permission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2120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Authorized Users of Your Plan – Ask to Add/Remove Users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657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/ Print Interview Forms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0502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/ Print Your Entire Plan, Sections, Documents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49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Back to Main Menu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4888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Entire Plan – Do NOT 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5421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Sign-Off when Plan is 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5943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Annually Sign-Off when Plan is Reviewed/Tested/Revised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28600" y="2362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28600" y="4038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28600" y="5410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28600" y="6019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Continuity Planning Steps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11577" b="73542"/>
          <a:stretch/>
        </p:blipFill>
        <p:spPr>
          <a:xfrm>
            <a:off x="947627" y="2133600"/>
            <a:ext cx="7129573" cy="619125"/>
          </a:xfrm>
        </p:spPr>
      </p:pic>
      <p:sp>
        <p:nvSpPr>
          <p:cNvPr id="3" name="TextBox 2"/>
          <p:cNvSpPr txBox="1"/>
          <p:nvPr/>
        </p:nvSpPr>
        <p:spPr>
          <a:xfrm>
            <a:off x="609600" y="3505200"/>
            <a:ext cx="2286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About your department/unit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 personnel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type of </a:t>
            </a:r>
            <a:r>
              <a:rPr lang="en-US" sz="1600" dirty="0" err="1"/>
              <a:t>dept</a:t>
            </a:r>
            <a:endParaRPr lang="en-US" sz="1600" dirty="0"/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dept</a:t>
            </a:r>
            <a:r>
              <a:rPr lang="en-US" sz="1600" dirty="0"/>
              <a:t> description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location(s)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evacuation plans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89" y="3768060"/>
            <a:ext cx="247241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Critical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major functions that your unit </a:t>
            </a:r>
            <a:r>
              <a:rPr lang="en-US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</a:t>
            </a:r>
            <a:r>
              <a:rPr lang="en-US" sz="1600" dirty="0"/>
              <a:t> performs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598039"/>
            <a:ext cx="24384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Information 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requirements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to restart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action items</a:t>
            </a:r>
          </a:p>
        </p:txBody>
      </p:sp>
      <p:cxnSp>
        <p:nvCxnSpPr>
          <p:cNvPr id="9" name="Elbow Connector 8"/>
          <p:cNvCxnSpPr>
            <a:stCxn id="3" idx="0"/>
          </p:cNvCxnSpPr>
          <p:nvPr/>
        </p:nvCxnSpPr>
        <p:spPr>
          <a:xfrm rot="5400000" flipH="1" flipV="1">
            <a:off x="1714500" y="2781300"/>
            <a:ext cx="762000" cy="685800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V="1">
            <a:off x="3160479" y="3021245"/>
            <a:ext cx="1015336" cy="478294"/>
          </a:xfrm>
          <a:prstGeom prst="bentConnector3">
            <a:avLst>
              <a:gd name="adj1" fmla="val 34052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6" idx="2"/>
          </p:cNvCxnSpPr>
          <p:nvPr/>
        </p:nvCxnSpPr>
        <p:spPr>
          <a:xfrm rot="10800000">
            <a:off x="4512414" y="2752725"/>
            <a:ext cx="2976280" cy="512428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88694" y="3248514"/>
            <a:ext cx="0" cy="3328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8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Emergency Management at ECU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Continuity Planning?</a:t>
            </a:r>
          </a:p>
          <a:p>
            <a:pPr>
              <a:lnSpc>
                <a:spcPct val="150000"/>
              </a:lnSpc>
            </a:pPr>
            <a:r>
              <a:rPr lang="en-US" dirty="0"/>
              <a:t>ECU Continuity Planning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Continuity Planning Process</a:t>
            </a:r>
          </a:p>
          <a:p>
            <a:pPr>
              <a:lnSpc>
                <a:spcPct val="150000"/>
              </a:lnSpc>
            </a:pPr>
            <a:r>
              <a:rPr lang="en-US" dirty="0"/>
              <a:t>Overview of ECU Ready</a:t>
            </a:r>
          </a:p>
          <a:p>
            <a:pPr>
              <a:lnSpc>
                <a:spcPct val="150000"/>
              </a:lnSpc>
            </a:pPr>
            <a:r>
              <a:rPr lang="en-US" dirty="0"/>
              <a:t>ECU Ready Demonstration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Continuity Planning Steps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11577" b="73542"/>
          <a:stretch/>
        </p:blipFill>
        <p:spPr>
          <a:xfrm>
            <a:off x="947627" y="2133600"/>
            <a:ext cx="7129573" cy="619125"/>
          </a:xfrm>
        </p:spPr>
      </p:pic>
      <p:sp>
        <p:nvSpPr>
          <p:cNvPr id="3" name="TextBox 2"/>
          <p:cNvSpPr txBox="1"/>
          <p:nvPr/>
        </p:nvSpPr>
        <p:spPr>
          <a:xfrm>
            <a:off x="609600" y="3505200"/>
            <a:ext cx="2286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academic instruction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graduate / undergraduate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89" y="3505200"/>
            <a:ext cx="2472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Key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staff basics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telework plan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stakeholders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equipment / supplies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facilities &amp; transportation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505200"/>
            <a:ext cx="2438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Action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r>
              <a:rPr lang="en-US" sz="1600" dirty="0"/>
              <a:t> for mitigating disasters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52600" y="2743200"/>
            <a:ext cx="3581400" cy="762000"/>
            <a:chOff x="1752600" y="2743200"/>
            <a:chExt cx="3581400" cy="762000"/>
          </a:xfrm>
        </p:grpSpPr>
        <p:cxnSp>
          <p:nvCxnSpPr>
            <p:cNvPr id="30" name="Straight Connector 29"/>
            <p:cNvCxnSpPr>
              <a:stCxn id="3" idx="0"/>
            </p:cNvCxnSpPr>
            <p:nvPr/>
          </p:nvCxnSpPr>
          <p:spPr>
            <a:xfrm flipV="1">
              <a:off x="1752600" y="3048000"/>
              <a:ext cx="0" cy="4572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600" y="3048000"/>
              <a:ext cx="35814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334000" y="2743200"/>
              <a:ext cx="0" cy="30480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V="1">
            <a:off x="4495800" y="3276600"/>
            <a:ext cx="0" cy="304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3276600"/>
            <a:ext cx="20574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524625" y="2743200"/>
            <a:ext cx="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543800" y="2743200"/>
            <a:ext cx="0" cy="685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26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Critical Functions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7305"/>
          <a:stretch/>
        </p:blipFill>
        <p:spPr>
          <a:xfrm>
            <a:off x="1828800" y="2133600"/>
            <a:ext cx="5210881" cy="45182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/>
          <a:stretch/>
        </p:blipFill>
        <p:spPr>
          <a:xfrm>
            <a:off x="7010400" y="698796"/>
            <a:ext cx="1981200" cy="61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Example of Critical Function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000829"/>
            <a:ext cx="4953000" cy="4748612"/>
          </a:xfrm>
        </p:spPr>
      </p:pic>
    </p:spTree>
    <p:extLst>
      <p:ext uri="{BB962C8B-B14F-4D97-AF65-F5344CB8AC3E}">
        <p14:creationId xmlns:p14="http://schemas.microsoft.com/office/powerpoint/2010/main" val="4032972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Critical Function Sub-Pages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57288"/>
          <a:stretch/>
        </p:blipFill>
        <p:spPr>
          <a:xfrm>
            <a:off x="1143000" y="2057400"/>
            <a:ext cx="6837293" cy="12096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86150"/>
            <a:ext cx="6172200" cy="2269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286569"/>
            <a:ext cx="4419600" cy="333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7"/>
          <a:stretch/>
        </p:blipFill>
        <p:spPr>
          <a:xfrm>
            <a:off x="2276132" y="3276600"/>
            <a:ext cx="4667936" cy="358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7744" b="1972"/>
          <a:stretch/>
        </p:blipFill>
        <p:spPr>
          <a:xfrm>
            <a:off x="2294178" y="3267075"/>
            <a:ext cx="458563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Information Technology Sub-Pages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/>
          <a:stretch/>
        </p:blipFill>
        <p:spPr>
          <a:xfrm>
            <a:off x="1447800" y="2133600"/>
            <a:ext cx="6244077" cy="222916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609355"/>
            <a:ext cx="8915400" cy="4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00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Key Resources Sub-Pages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3"/>
          <a:stretch/>
        </p:blipFill>
        <p:spPr>
          <a:xfrm>
            <a:off x="1437837" y="2057400"/>
            <a:ext cx="6268325" cy="1067113"/>
          </a:xfrm>
        </p:spPr>
      </p:pic>
      <p:sp>
        <p:nvSpPr>
          <p:cNvPr id="6" name="TextBox 5"/>
          <p:cNvSpPr txBox="1"/>
          <p:nvPr/>
        </p:nvSpPr>
        <p:spPr>
          <a:xfrm>
            <a:off x="457200" y="3364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Succession of Leadership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3657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Telework Plans (if applicable)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4191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Stakeholders – Contact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5603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 Summary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81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 Equipment, Other Equipment, &amp; Supplies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Facilities, Utilities, &amp;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876600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Action Items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stitch in time saves nine. </a:t>
            </a:r>
          </a:p>
          <a:p>
            <a:endParaRPr lang="en-US" sz="500" dirty="0"/>
          </a:p>
          <a:p>
            <a:r>
              <a:rPr lang="en-US" dirty="0"/>
              <a:t>An ounce of prevention is worth a pound of cure.</a:t>
            </a:r>
          </a:p>
          <a:p>
            <a:endParaRPr lang="en-US" sz="500" dirty="0"/>
          </a:p>
          <a:p>
            <a:r>
              <a:rPr lang="en-US" dirty="0"/>
              <a:t>It wasn’t raining when Noah built the ark.</a:t>
            </a:r>
          </a:p>
          <a:p>
            <a:endParaRPr lang="en-US" sz="500" dirty="0"/>
          </a:p>
          <a:p>
            <a:r>
              <a:rPr lang="en-US" dirty="0"/>
              <a:t>Preparation through education is less costly than learning through tragedy.  </a:t>
            </a:r>
          </a:p>
          <a:p>
            <a:endParaRPr lang="en-US" sz="1000" dirty="0"/>
          </a:p>
          <a:p>
            <a:endParaRPr lang="en-US" sz="1000" dirty="0"/>
          </a:p>
          <a:p>
            <a:pPr marL="109728" indent="0" algn="ctr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items are the most important 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in a continuity plan. </a:t>
            </a:r>
          </a:p>
          <a:p>
            <a:pPr marL="109728" indent="0" algn="ctr">
              <a:buNone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items are ideas, not commitments.</a:t>
            </a:r>
          </a:p>
        </p:txBody>
      </p:sp>
    </p:spTree>
    <p:extLst>
      <p:ext uri="{BB962C8B-B14F-4D97-AF65-F5344CB8AC3E}">
        <p14:creationId xmlns:p14="http://schemas.microsoft.com/office/powerpoint/2010/main" val="909895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Sign-Off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6" y="2057400"/>
            <a:ext cx="6935168" cy="337232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7" y="2133600"/>
            <a:ext cx="6897063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Annual Continuity Plan Testing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Self-guided scenario, discuss the disruption that would challenge your critical functions</a:t>
            </a:r>
          </a:p>
          <a:p>
            <a:endParaRPr lang="en-US" sz="1000" dirty="0"/>
          </a:p>
          <a:p>
            <a:r>
              <a:rPr lang="en-US" sz="2600" dirty="0"/>
              <a:t>Gather personnel to discuss the viability of the plan</a:t>
            </a:r>
          </a:p>
          <a:p>
            <a:endParaRPr lang="en-US" sz="1000" dirty="0"/>
          </a:p>
          <a:p>
            <a:r>
              <a:rPr lang="en-US" sz="2600" dirty="0"/>
              <a:t>Make any necessary updates and revisions</a:t>
            </a:r>
          </a:p>
          <a:p>
            <a:endParaRPr lang="en-US" sz="1000" dirty="0"/>
          </a:p>
          <a:p>
            <a:r>
              <a:rPr lang="en-US" sz="2600" dirty="0"/>
              <a:t>Distribute to department personnel</a:t>
            </a:r>
          </a:p>
          <a:p>
            <a:endParaRPr lang="en-US" sz="1000" dirty="0"/>
          </a:p>
          <a:p>
            <a:r>
              <a:rPr lang="en-US" sz="2600" dirty="0"/>
              <a:t>Requirement by Internal Audit &amp; Management Advisory Services</a:t>
            </a:r>
          </a:p>
        </p:txBody>
      </p:sp>
    </p:spTree>
    <p:extLst>
      <p:ext uri="{BB962C8B-B14F-4D97-AF65-F5344CB8AC3E}">
        <p14:creationId xmlns:p14="http://schemas.microsoft.com/office/powerpoint/2010/main" val="932588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122" name="Picture 2" descr="http://www.ahigherself.com.au/wp-content/uploads/2012/07/elephant-in-the-room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30" y="1066800"/>
            <a:ext cx="4972049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743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thing harder than planning for an emergency is explaining why you didn’t. </a:t>
            </a:r>
          </a:p>
        </p:txBody>
      </p:sp>
    </p:spTree>
    <p:extLst>
      <p:ext uri="{BB962C8B-B14F-4D97-AF65-F5344CB8AC3E}">
        <p14:creationId xmlns:p14="http://schemas.microsoft.com/office/powerpoint/2010/main" val="173629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914400"/>
          </a:xfrm>
          <a:ln>
            <a:noFill/>
          </a:ln>
        </p:spPr>
        <p:txBody>
          <a:bodyPr anchor="ctr"/>
          <a:lstStyle/>
          <a:p>
            <a:pPr algn="ctr"/>
            <a:r>
              <a:rPr lang="en-US" sz="4000" dirty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</a:rPr>
              <a:t>Emergency Management at ECU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365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Emergency management is </a:t>
            </a:r>
            <a:br>
              <a:rPr lang="en-US" sz="2400" dirty="0"/>
            </a:br>
            <a:r>
              <a:rPr lang="en-US" sz="2400" dirty="0"/>
              <a:t>the managerial function </a:t>
            </a:r>
            <a:br>
              <a:rPr lang="en-US" sz="2400" dirty="0"/>
            </a:br>
            <a:r>
              <a:rPr lang="en-US" sz="2400" dirty="0"/>
              <a:t>charged with creating the framework </a:t>
            </a:r>
            <a:br>
              <a:rPr lang="en-US" sz="2400" dirty="0"/>
            </a:br>
            <a:r>
              <a:rPr lang="en-US" sz="2400" dirty="0"/>
              <a:t>within which communities </a:t>
            </a:r>
            <a:br>
              <a:rPr lang="en-US" sz="2400" dirty="0"/>
            </a:br>
            <a:r>
              <a:rPr lang="en-US" sz="2400" dirty="0"/>
              <a:t>reduce vulnerability to hazards </a:t>
            </a:r>
            <a:br>
              <a:rPr lang="en-US" sz="2400" dirty="0"/>
            </a:br>
            <a:r>
              <a:rPr lang="en-US" sz="2400" dirty="0"/>
              <a:t>and cope with disasters.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9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en-US" sz="5600" dirty="0">
                <a:latin typeface="Centaur" panose="02030504050205020304" pitchFamily="18" charset="0"/>
              </a:rPr>
              <a:t>Continuity Planning for </a:t>
            </a:r>
            <a:br>
              <a:rPr lang="en-US" sz="5600" dirty="0">
                <a:latin typeface="Centaur" panose="02030504050205020304" pitchFamily="18" charset="0"/>
              </a:rPr>
            </a:br>
            <a:r>
              <a:rPr lang="en-US" sz="5600" dirty="0">
                <a:latin typeface="Centaur" panose="02030504050205020304" pitchFamily="18" charset="0"/>
              </a:rPr>
              <a:t>East Carolina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222508"/>
            <a:ext cx="3124200" cy="1606292"/>
          </a:xfrm>
        </p:spPr>
        <p:txBody>
          <a:bodyPr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800" b="1" dirty="0">
                <a:solidFill>
                  <a:schemeClr val="bg2"/>
                </a:solidFill>
                <a:latin typeface="Centaur" panose="02030504050205020304" pitchFamily="18" charset="0"/>
              </a:rPr>
              <a:t>L a u r e n   G u n t e r</a:t>
            </a:r>
          </a:p>
          <a:p>
            <a:pPr algn="r">
              <a:spcBef>
                <a:spcPts val="4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aur" panose="02030504050205020304" pitchFamily="18" charset="0"/>
              </a:rPr>
              <a:t>Continuity / Emergency Planner</a:t>
            </a:r>
          </a:p>
          <a:p>
            <a:pPr algn="r">
              <a:spcBef>
                <a:spcPts val="4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aur" panose="02030504050205020304" pitchFamily="18" charset="0"/>
              </a:rPr>
              <a:t>Environmental Health &amp; Safety</a:t>
            </a:r>
          </a:p>
          <a:p>
            <a:pPr algn="r">
              <a:spcBef>
                <a:spcPts val="400"/>
              </a:spcBef>
            </a:pPr>
            <a:r>
              <a:rPr lang="en-US" sz="1800" b="1" dirty="0">
                <a:solidFill>
                  <a:schemeClr val="bg2"/>
                </a:solidFill>
                <a:latin typeface="Centaur" panose="02030504050205020304" pitchFamily="18" charset="0"/>
              </a:rPr>
              <a:t>g u n t e r a @ e c u . e d u </a:t>
            </a:r>
          </a:p>
          <a:p>
            <a:pPr algn="r">
              <a:spcBef>
                <a:spcPts val="4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aur" panose="02030504050205020304" pitchFamily="18" charset="0"/>
              </a:rPr>
              <a:t>328-6166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32" y="5377934"/>
            <a:ext cx="3456665" cy="11752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2152" y="4191000"/>
            <a:ext cx="3503625" cy="1044130"/>
            <a:chOff x="2679138" y="2967335"/>
            <a:chExt cx="3503625" cy="1044130"/>
          </a:xfrm>
        </p:grpSpPr>
        <p:sp>
          <p:nvSpPr>
            <p:cNvPr id="7" name="Rectangle 6"/>
            <p:cNvSpPr/>
            <p:nvPr/>
          </p:nvSpPr>
          <p:spPr>
            <a:xfrm>
              <a:off x="2961239" y="2967335"/>
              <a:ext cx="3221524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18415" cmpd="sng">
                    <a:solidFill>
                      <a:srgbClr val="592A8A"/>
                    </a:solidFill>
                    <a:prstDash val="solid"/>
                  </a:ln>
                  <a:solidFill>
                    <a:srgbClr val="592A8A"/>
                  </a:solidFill>
                  <a:latin typeface="Centaur" panose="02030504050205020304" pitchFamily="18" charset="0"/>
                </a:rPr>
                <a:t>ECU</a:t>
              </a:r>
              <a:r>
                <a:rPr lang="en-US" sz="5400" b="0" cap="none" spc="0" dirty="0">
                  <a:ln w="18415" cmpd="sng">
                    <a:solidFill>
                      <a:srgbClr val="592A8A"/>
                    </a:solidFill>
                    <a:prstDash val="solid"/>
                  </a:ln>
                  <a:solidFill>
                    <a:srgbClr val="FFC702"/>
                  </a:solidFill>
                  <a:latin typeface="Centaur" panose="02030504050205020304" pitchFamily="18" charset="0"/>
                </a:rPr>
                <a:t> </a:t>
              </a:r>
              <a:r>
                <a:rPr lang="en-US" sz="5400" b="0" cap="none" spc="0" dirty="0">
                  <a:ln w="18415" cmpd="sng">
                    <a:solidFill>
                      <a:srgbClr val="FFC702"/>
                    </a:solidFill>
                    <a:prstDash val="solid"/>
                  </a:ln>
                  <a:solidFill>
                    <a:srgbClr val="FFC702"/>
                  </a:solidFill>
                  <a:latin typeface="Centaur" panose="02030504050205020304" pitchFamily="18" charset="0"/>
                </a:rPr>
                <a:t>Ready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9138" y="3642133"/>
              <a:ext cx="317586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kern="800" cap="none" spc="0" dirty="0">
                  <a:ln w="18415" cmpd="sng">
                    <a:noFill/>
                    <a:prstDash val="solid"/>
                  </a:ln>
                  <a:solidFill>
                    <a:srgbClr val="592A8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aur" panose="02030504050205020304" pitchFamily="18" charset="0"/>
                </a:rPr>
                <a:t>a continuity planning tool for ECU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0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Emergency Management at ECU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209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Protecting the university’s mission of instruction, healthcare, research, and outreach.</a:t>
            </a:r>
          </a:p>
          <a:p>
            <a:endParaRPr lang="en-US" sz="2400" dirty="0"/>
          </a:p>
          <a:p>
            <a:r>
              <a:rPr lang="en-US" sz="2400" dirty="0"/>
              <a:t>We collaborate with many offices, including: University Police, News Services and Campus Operations,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249425"/>
            <a:ext cx="4038600" cy="1408176"/>
          </a:xfrm>
        </p:spPr>
        <p:txBody>
          <a:bodyPr>
            <a:normAutofit/>
          </a:bodyPr>
          <a:lstStyle/>
          <a:p>
            <a:r>
              <a:rPr lang="en-US" sz="2400" dirty="0"/>
              <a:t>The Office of EH&amp;S has responsibility for emergency management.  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pic>
        <p:nvPicPr>
          <p:cNvPr id="1027" name="Picture 3" descr="U:\Personal\Pictures\Graphics for PowerPoints\KeepCal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285520" cy="2667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0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Emergency Management…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3276600" cy="457200"/>
          </a:xfrm>
        </p:spPr>
        <p:txBody>
          <a:bodyPr/>
          <a:lstStyle/>
          <a:p>
            <a:r>
              <a:rPr lang="en-US" dirty="0"/>
              <a:t>is the process of: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3508375" cy="457200"/>
          </a:xfrm>
        </p:spPr>
        <p:txBody>
          <a:bodyPr/>
          <a:lstStyle/>
          <a:p>
            <a:r>
              <a:rPr lang="en-US" dirty="0"/>
              <a:t>has several components: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3276600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Prevention</a:t>
            </a:r>
          </a:p>
          <a:p>
            <a:pPr>
              <a:lnSpc>
                <a:spcPct val="150000"/>
              </a:lnSpc>
            </a:pPr>
            <a:r>
              <a:rPr lang="en-US" dirty="0"/>
              <a:t>Preparation</a:t>
            </a:r>
          </a:p>
          <a:p>
            <a:pPr>
              <a:lnSpc>
                <a:spcPct val="150000"/>
              </a:lnSpc>
            </a:pPr>
            <a:r>
              <a:rPr lang="en-US" dirty="0"/>
              <a:t>Mitigation</a:t>
            </a:r>
          </a:p>
          <a:p>
            <a:pPr>
              <a:lnSpc>
                <a:spcPct val="150000"/>
              </a:lnSpc>
            </a:pPr>
            <a:r>
              <a:rPr lang="en-US" dirty="0"/>
              <a:t>Response</a:t>
            </a:r>
          </a:p>
          <a:p>
            <a:pPr>
              <a:lnSpc>
                <a:spcPct val="150000"/>
              </a:lnSpc>
            </a:pPr>
            <a:r>
              <a:rPr lang="en-US" dirty="0"/>
              <a:t>Recovery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3511296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  <a:p>
            <a:pPr>
              <a:lnSpc>
                <a:spcPct val="150000"/>
              </a:lnSpc>
            </a:pPr>
            <a:r>
              <a:rPr lang="en-US" dirty="0"/>
              <a:t>Training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</a:p>
          <a:p>
            <a:pPr>
              <a:lnSpc>
                <a:spcPct val="150000"/>
              </a:lnSpc>
            </a:pPr>
            <a:r>
              <a:rPr lang="en-US" dirty="0"/>
              <a:t>Drills</a:t>
            </a:r>
          </a:p>
          <a:p>
            <a:pPr>
              <a:lnSpc>
                <a:spcPct val="150000"/>
              </a:lnSpc>
            </a:pPr>
            <a:r>
              <a:rPr lang="en-US" dirty="0"/>
              <a:t>Corrective Actions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53200" y="2971800"/>
            <a:ext cx="533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836724">
            <a:off x="7115238" y="293616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what you’re now preparing to do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45044" y="4038600"/>
            <a:ext cx="533400" cy="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836724">
            <a:off x="6974345" y="397652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we will discuss this later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/ Emergency Planner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leadership </a:t>
            </a:r>
            <a:r>
              <a:rPr lang="en-US" dirty="0"/>
              <a:t>in coordinating, assessing, developing, and </a:t>
            </a:r>
            <a:r>
              <a:rPr lang="en-US" dirty="0">
                <a:solidFill>
                  <a:schemeClr val="accent1"/>
                </a:solidFill>
              </a:rPr>
              <a:t>communicating continuity planning principles</a:t>
            </a:r>
          </a:p>
          <a:p>
            <a:endParaRPr lang="en-US" sz="1600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Educate</a:t>
            </a:r>
            <a:r>
              <a:rPr lang="en-US" dirty="0"/>
              <a:t> campus departments on the </a:t>
            </a:r>
            <a:r>
              <a:rPr lang="en-US" dirty="0">
                <a:solidFill>
                  <a:schemeClr val="accent1"/>
                </a:solidFill>
              </a:rPr>
              <a:t>development, testing, and maintenance </a:t>
            </a:r>
            <a:r>
              <a:rPr lang="en-US" dirty="0"/>
              <a:t>of your continuity plan</a:t>
            </a:r>
          </a:p>
          <a:p>
            <a:endParaRPr lang="en-US" sz="1600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Advise</a:t>
            </a:r>
            <a:r>
              <a:rPr lang="en-US" dirty="0"/>
              <a:t> departments / units toward </a:t>
            </a:r>
            <a:r>
              <a:rPr lang="en-US" dirty="0">
                <a:solidFill>
                  <a:schemeClr val="accent1"/>
                </a:solidFill>
              </a:rPr>
              <a:t>completion of their plan(s)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0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914400"/>
          </a:xfrm>
          <a:ln>
            <a:noFill/>
          </a:ln>
        </p:spPr>
        <p:txBody>
          <a:bodyPr anchor="ctr"/>
          <a:lstStyle/>
          <a:p>
            <a:pPr algn="ctr"/>
            <a:r>
              <a:rPr lang="en-US" sz="4000" dirty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</a:rPr>
              <a:t>What is Continuity Planning?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2895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The consideration of the factors </a:t>
            </a:r>
            <a:br>
              <a:rPr lang="en-US" dirty="0"/>
            </a:br>
            <a:r>
              <a:rPr lang="en-US" dirty="0"/>
              <a:t>and steps necessary to prepare </a:t>
            </a:r>
            <a:br>
              <a:rPr lang="en-US" dirty="0"/>
            </a:br>
            <a:r>
              <a:rPr lang="en-US" dirty="0"/>
              <a:t>for a crisis so that the organization </a:t>
            </a:r>
            <a:br>
              <a:rPr lang="en-US" dirty="0"/>
            </a:br>
            <a:r>
              <a:rPr lang="en-US" dirty="0"/>
              <a:t>can manage and survive the crisis </a:t>
            </a:r>
            <a:br>
              <a:rPr lang="en-US" dirty="0"/>
            </a:br>
            <a:r>
              <a:rPr lang="en-US" dirty="0"/>
              <a:t>and ensure its continued viability. 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1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What is Continuity Planning?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1408176"/>
          </a:xfrm>
        </p:spPr>
        <p:txBody>
          <a:bodyPr>
            <a:normAutofit/>
          </a:bodyPr>
          <a:lstStyle/>
          <a:p>
            <a:r>
              <a:rPr lang="en-US" sz="2300" dirty="0"/>
              <a:t>A structured approach to identify what can go wrong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1560576"/>
          </a:xfrm>
        </p:spPr>
        <p:txBody>
          <a:bodyPr>
            <a:normAutofit/>
          </a:bodyPr>
          <a:lstStyle/>
          <a:p>
            <a:r>
              <a:rPr lang="en-US" sz="2300" dirty="0"/>
              <a:t>Purpose is to put a plan in place to reduce those risks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141778" cy="845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68457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u="sng" dirty="0">
                <a:solidFill>
                  <a:schemeClr val="tx2"/>
                </a:solidFill>
                <a:latin typeface="+mj-lt"/>
              </a:rPr>
              <a:t>Establish what to do if: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not have our people</a:t>
            </a:r>
          </a:p>
          <a:p>
            <a:pPr algn="ctr"/>
            <a:r>
              <a:rPr lang="en-US" sz="2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(Reduced workforce)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not have our buildings</a:t>
            </a:r>
          </a:p>
          <a:p>
            <a:pPr algn="ctr"/>
            <a:r>
              <a:rPr lang="en-US" sz="2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(Loss of access to a facility)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not have our inputs</a:t>
            </a:r>
          </a:p>
          <a:p>
            <a:pPr algn="ctr"/>
            <a:r>
              <a:rPr lang="en-US" sz="2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(Loss of services)</a:t>
            </a:r>
          </a:p>
        </p:txBody>
      </p:sp>
    </p:spTree>
    <p:extLst>
      <p:ext uri="{BB962C8B-B14F-4D97-AF65-F5344CB8AC3E}">
        <p14:creationId xmlns:p14="http://schemas.microsoft.com/office/powerpoint/2010/main" val="185185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0C33B"/>
      </a:lt2>
      <a:accent1>
        <a:srgbClr val="482A7F"/>
      </a:accent1>
      <a:accent2>
        <a:srgbClr val="F0C33B"/>
      </a:accent2>
      <a:accent3>
        <a:srgbClr val="482A7F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3157</TotalTime>
  <Words>1116</Words>
  <Application>Microsoft Office PowerPoint</Application>
  <PresentationFormat>On-screen Show (4:3)</PresentationFormat>
  <Paragraphs>252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Centaur</vt:lpstr>
      <vt:lpstr>Georgia</vt:lpstr>
      <vt:lpstr>Trebuchet MS</vt:lpstr>
      <vt:lpstr>Wingdings 2</vt:lpstr>
      <vt:lpstr>Urban</vt:lpstr>
      <vt:lpstr>Continuity Planning for  East Carolina University</vt:lpstr>
      <vt:lpstr>General Dwight D. Eisenhower</vt:lpstr>
      <vt:lpstr>Agenda</vt:lpstr>
      <vt:lpstr>Emergency Management at ECU</vt:lpstr>
      <vt:lpstr>Emergency Management at ECU</vt:lpstr>
      <vt:lpstr>Emergency Management…</vt:lpstr>
      <vt:lpstr>Continuity / Emergency Planner</vt:lpstr>
      <vt:lpstr>What is Continuity Planning?</vt:lpstr>
      <vt:lpstr>What is Continuity Planning?</vt:lpstr>
      <vt:lpstr>What is Continuity Planning?</vt:lpstr>
      <vt:lpstr>Importance of Continuity Planning</vt:lpstr>
      <vt:lpstr>Ask yourself &amp; your unit…</vt:lpstr>
      <vt:lpstr>Potential Hazards &amp; Vulnerabilities</vt:lpstr>
      <vt:lpstr>ECU Continuity Planning Objectives</vt:lpstr>
      <vt:lpstr>Continuity Planning Process</vt:lpstr>
      <vt:lpstr>Process of Continuity Planning</vt:lpstr>
      <vt:lpstr>Process of Continuity Planning</vt:lpstr>
      <vt:lpstr>Process of Continuity Planning</vt:lpstr>
      <vt:lpstr>Process of Continuity Planning</vt:lpstr>
      <vt:lpstr>   Overview of</vt:lpstr>
      <vt:lpstr>Overview of ECU Ready</vt:lpstr>
      <vt:lpstr>Overview of ECU Ready</vt:lpstr>
      <vt:lpstr> Demonstration</vt:lpstr>
      <vt:lpstr>Federated Login</vt:lpstr>
      <vt:lpstr>Welcome &amp; Begin</vt:lpstr>
      <vt:lpstr>Choose a Plan</vt:lpstr>
      <vt:lpstr>Your Plan’s Home Screen</vt:lpstr>
      <vt:lpstr>Your Plan’s Home Screen</vt:lpstr>
      <vt:lpstr>Continuity Planning Steps</vt:lpstr>
      <vt:lpstr>Continuity Planning Steps</vt:lpstr>
      <vt:lpstr>Critical Functions</vt:lpstr>
      <vt:lpstr>Example of Critical Function</vt:lpstr>
      <vt:lpstr>Critical Function Sub-Pages</vt:lpstr>
      <vt:lpstr>Information Technology Sub-Pages</vt:lpstr>
      <vt:lpstr>Key Resources Sub-Pages</vt:lpstr>
      <vt:lpstr>Action Items</vt:lpstr>
      <vt:lpstr>Sign-Off</vt:lpstr>
      <vt:lpstr>Annual Continuity Plan Testing</vt:lpstr>
      <vt:lpstr>Questions?</vt:lpstr>
      <vt:lpstr>Continuity Planning for  East Carolina University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Continuity Planning for East Carolina University</dc:title>
  <dc:creator>test</dc:creator>
  <cp:lastModifiedBy>Maye, Christopher Allen</cp:lastModifiedBy>
  <cp:revision>56</cp:revision>
  <dcterms:created xsi:type="dcterms:W3CDTF">2014-04-17T19:17:38Z</dcterms:created>
  <dcterms:modified xsi:type="dcterms:W3CDTF">2019-03-28T12:52:30Z</dcterms:modified>
</cp:coreProperties>
</file>