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64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6" r:id="rId16"/>
    <p:sldId id="317" r:id="rId17"/>
    <p:sldId id="314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FF"/>
    <a:srgbClr val="FEC923"/>
    <a:srgbClr val="592A8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2389" autoAdjust="0"/>
  </p:normalViewPr>
  <p:slideViewPr>
    <p:cSldViewPr snapToGrid="0" snapToObjects="1">
      <p:cViewPr varScale="1">
        <p:scale>
          <a:sx n="79" d="100"/>
          <a:sy n="79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8D09F-547D-4D33-A69E-D3D47DA7AE5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B0ED-601B-4F7C-B772-08CB1E83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.edu/oehs/LabSafety/compressed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.edu/oeh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u.qualtrics.com/SE/?SID=SV_6JSdHn6Cd61uT6l" TargetMode="External"/><Relationship Id="rId4" Type="http://schemas.openxmlformats.org/officeDocument/2006/relationships/hyperlink" Target="mailto:safety@ec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DD31E-71C2-4F8A-96D7-9C57C57D8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4874"/>
            <a:ext cx="914398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32FFD1-93F7-4F66-B753-348300BD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6138"/>
            <a:ext cx="9143980" cy="1143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spc="-5" dirty="0">
                <a:solidFill>
                  <a:schemeClr val="bg1"/>
                </a:solidFill>
              </a:rPr>
              <a:t>Occupational </a:t>
            </a:r>
            <a:r>
              <a:rPr lang="en-US" b="1" dirty="0">
                <a:solidFill>
                  <a:schemeClr val="bg1"/>
                </a:solidFill>
              </a:rPr>
              <a:t>Exposure</a:t>
            </a:r>
            <a:r>
              <a:rPr lang="en-US" b="1" spc="-9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to  Nitrous</a:t>
            </a:r>
            <a:r>
              <a:rPr lang="en-US" b="1" spc="-3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Oxide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62E6533-3262-49A6-9395-AB23F2C29DCE}"/>
              </a:ext>
            </a:extLst>
          </p:cNvPr>
          <p:cNvSpPr txBox="1"/>
          <p:nvPr/>
        </p:nvSpPr>
        <p:spPr>
          <a:xfrm>
            <a:off x="2542032" y="5621777"/>
            <a:ext cx="3762972" cy="12496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 algn="ctr">
              <a:lnSpc>
                <a:spcPct val="110000"/>
              </a:lnSpc>
              <a:spcBef>
                <a:spcPts val="100"/>
              </a:spcBef>
            </a:pPr>
            <a:r>
              <a:rPr sz="2500" b="1" dirty="0">
                <a:latin typeface="Arial"/>
                <a:cs typeface="Arial"/>
              </a:rPr>
              <a:t>Presented by the </a:t>
            </a:r>
            <a:r>
              <a:rPr sz="2500" b="1" spc="-5" dirty="0">
                <a:latin typeface="Arial"/>
                <a:cs typeface="Arial"/>
              </a:rPr>
              <a:t>ECU </a:t>
            </a:r>
            <a:r>
              <a:rPr sz="2500" b="1" dirty="0">
                <a:latin typeface="Arial"/>
                <a:cs typeface="Arial"/>
              </a:rPr>
              <a:t>Office </a:t>
            </a:r>
            <a:r>
              <a:rPr sz="2500" b="1" spc="5" dirty="0">
                <a:latin typeface="Arial"/>
                <a:cs typeface="Arial"/>
              </a:rPr>
              <a:t>of </a:t>
            </a:r>
            <a:r>
              <a:rPr sz="2500" b="1" dirty="0">
                <a:latin typeface="Arial"/>
                <a:cs typeface="Arial"/>
              </a:rPr>
              <a:t>Environmental Health and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Safety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8148F2C-C25C-425A-9158-78EA63E8D244}"/>
              </a:ext>
            </a:extLst>
          </p:cNvPr>
          <p:cNvSpPr/>
          <p:nvPr/>
        </p:nvSpPr>
        <p:spPr>
          <a:xfrm>
            <a:off x="2542032" y="2253234"/>
            <a:ext cx="3762972" cy="3247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59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5"/>
            <a:ext cx="7200900" cy="1043225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Protective Work Clothing</a:t>
            </a:r>
            <a:r>
              <a:rPr lang="en-US" sz="3200" b="1" spc="-12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and 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Equipment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1C2D697-AFC6-4F4A-AE18-8A277E23CFD8}"/>
              </a:ext>
            </a:extLst>
          </p:cNvPr>
          <p:cNvSpPr txBox="1"/>
          <p:nvPr/>
        </p:nvSpPr>
        <p:spPr>
          <a:xfrm>
            <a:off x="1055810" y="1839653"/>
            <a:ext cx="7200900" cy="2701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30605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Scavenging system provides</a:t>
            </a:r>
            <a:r>
              <a:rPr sz="2800" spc="-8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adequate  respiratory protection when operating  within design</a:t>
            </a:r>
            <a:r>
              <a:rPr sz="2800" spc="-4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specifications.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Thermal resistant gloves are necessary  when handling compressed </a:t>
            </a:r>
            <a:r>
              <a:rPr sz="2800" spc="5" dirty="0">
                <a:latin typeface="+mj-lt"/>
                <a:cs typeface="Times New Roman"/>
              </a:rPr>
              <a:t>gas </a:t>
            </a:r>
            <a:r>
              <a:rPr sz="2800" dirty="0">
                <a:latin typeface="+mj-lt"/>
                <a:cs typeface="Times New Roman"/>
              </a:rPr>
              <a:t>cylinders,</a:t>
            </a:r>
            <a:r>
              <a:rPr sz="2800" spc="-130" dirty="0">
                <a:latin typeface="+mj-lt"/>
                <a:cs typeface="Times New Roman"/>
              </a:rPr>
              <a:t> </a:t>
            </a:r>
            <a:r>
              <a:rPr sz="2800" spc="5" dirty="0">
                <a:latin typeface="+mj-lt"/>
                <a:cs typeface="Times New Roman"/>
              </a:rPr>
              <a:t>as  </a:t>
            </a:r>
            <a:r>
              <a:rPr sz="2800" dirty="0">
                <a:latin typeface="+mj-lt"/>
                <a:cs typeface="Times New Roman"/>
              </a:rPr>
              <a:t>this may present a cryogenic</a:t>
            </a:r>
            <a:r>
              <a:rPr sz="2800" spc="-90" dirty="0">
                <a:latin typeface="+mj-lt"/>
                <a:cs typeface="Times New Roman"/>
              </a:rPr>
              <a:t> </a:t>
            </a:r>
            <a:r>
              <a:rPr sz="2800" spc="5" dirty="0">
                <a:latin typeface="+mj-lt"/>
                <a:cs typeface="Times New Roman"/>
              </a:rPr>
              <a:t>hazard.</a:t>
            </a:r>
            <a:endParaRPr sz="2800" dirty="0">
              <a:latin typeface="+mj-lt"/>
              <a:cs typeface="Times New Roman"/>
            </a:endParaRPr>
          </a:p>
        </p:txBody>
      </p:sp>
      <p:pic>
        <p:nvPicPr>
          <p:cNvPr id="4098" name="Picture 2" descr="Figure 7 - For problems with accessibility in using figures and illustrations, please contact the OSHA Directorate of Technical Support and Emergency Management at (202) 693-2300.">
            <a:extLst>
              <a:ext uri="{FF2B5EF4-FFF2-40B4-BE49-F238E27FC236}">
                <a16:creationId xmlns:a16="http://schemas.microsoft.com/office/drawing/2014/main" id="{A8A751F9-7F06-422B-863D-ED90BD9D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47" y="4445024"/>
            <a:ext cx="3643336" cy="19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5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Georgia" panose="02040502050405020303" pitchFamily="18" charset="0"/>
              </a:rPr>
              <a:t>Leaks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A973AD1-C51F-48A4-9480-72BE5E26AB80}"/>
              </a:ext>
            </a:extLst>
          </p:cNvPr>
          <p:cNvSpPr txBox="1"/>
          <p:nvPr/>
        </p:nvSpPr>
        <p:spPr>
          <a:xfrm>
            <a:off x="1055809" y="1694277"/>
            <a:ext cx="7100570" cy="26808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6730" indent="-342900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cs typeface="Times New Roman"/>
              </a:rPr>
              <a:t>Stop </a:t>
            </a:r>
            <a:r>
              <a:rPr sz="3200" dirty="0">
                <a:cs typeface="Times New Roman"/>
              </a:rPr>
              <a:t>the leak (shut off cylinder) </a:t>
            </a:r>
            <a:r>
              <a:rPr sz="3200" spc="-5" dirty="0">
                <a:cs typeface="Times New Roman"/>
              </a:rPr>
              <a:t>if it</a:t>
            </a:r>
            <a:r>
              <a:rPr sz="3200" spc="-114" dirty="0">
                <a:cs typeface="Times New Roman"/>
              </a:rPr>
              <a:t> </a:t>
            </a:r>
            <a:r>
              <a:rPr sz="3200" spc="-5" dirty="0">
                <a:cs typeface="Times New Roman"/>
              </a:rPr>
              <a:t>is  </a:t>
            </a:r>
            <a:r>
              <a:rPr sz="3200" dirty="0">
                <a:cs typeface="Times New Roman"/>
              </a:rPr>
              <a:t>possible </a:t>
            </a:r>
            <a:r>
              <a:rPr sz="3200" spc="-5" dirty="0">
                <a:cs typeface="Times New Roman"/>
              </a:rPr>
              <a:t>to </a:t>
            </a:r>
            <a:r>
              <a:rPr sz="3200" dirty="0">
                <a:cs typeface="Times New Roman"/>
              </a:rPr>
              <a:t>do so without</a:t>
            </a:r>
            <a:r>
              <a:rPr sz="3200" spc="-8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risk.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Provide additional ventilation </a:t>
            </a:r>
            <a:r>
              <a:rPr sz="3200" spc="-5" dirty="0">
                <a:cs typeface="Times New Roman"/>
              </a:rPr>
              <a:t>to </a:t>
            </a:r>
            <a:r>
              <a:rPr sz="3200" dirty="0">
                <a:cs typeface="Times New Roman"/>
              </a:rPr>
              <a:t>the</a:t>
            </a:r>
            <a:r>
              <a:rPr sz="3200" spc="-150" dirty="0">
                <a:cs typeface="Times New Roman"/>
              </a:rPr>
              <a:t> </a:t>
            </a:r>
            <a:r>
              <a:rPr sz="3200" spc="5" dirty="0">
                <a:cs typeface="Times New Roman"/>
              </a:rPr>
              <a:t>area.</a:t>
            </a:r>
            <a:endParaRPr sz="32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Isolate the area until </a:t>
            </a:r>
            <a:r>
              <a:rPr sz="3200" spc="5" dirty="0">
                <a:cs typeface="Times New Roman"/>
              </a:rPr>
              <a:t>gas has</a:t>
            </a:r>
            <a:r>
              <a:rPr sz="3200" spc="-10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dispersed.</a:t>
            </a:r>
          </a:p>
        </p:txBody>
      </p:sp>
    </p:spTree>
    <p:extLst>
      <p:ext uri="{BB962C8B-B14F-4D97-AF65-F5344CB8AC3E}">
        <p14:creationId xmlns:p14="http://schemas.microsoft.com/office/powerpoint/2010/main" val="41590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3200" b="1" spc="5" dirty="0">
                <a:solidFill>
                  <a:schemeClr val="bg1"/>
                </a:solidFill>
                <a:latin typeface="Georgia" panose="02040502050405020303" pitchFamily="18" charset="0"/>
              </a:rPr>
              <a:t>o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r>
              <a:rPr lang="en-US" sz="3200" b="1" spc="5" dirty="0">
                <a:solidFill>
                  <a:schemeClr val="bg1"/>
                </a:solidFill>
                <a:latin typeface="Georgia" panose="02040502050405020303" pitchFamily="18" charset="0"/>
              </a:rPr>
              <a:t>g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e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E9EC654-55C2-4C85-A3C1-AC23995BCFAD}"/>
              </a:ext>
            </a:extLst>
          </p:cNvPr>
          <p:cNvSpPr txBox="1"/>
          <p:nvPr/>
        </p:nvSpPr>
        <p:spPr>
          <a:xfrm>
            <a:off x="1055809" y="1560746"/>
            <a:ext cx="8471388" cy="22199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865" marR="1259840" indent="-304800">
              <a:lnSpc>
                <a:spcPct val="12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Cylinders should be secured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with  </a:t>
            </a:r>
            <a:r>
              <a:rPr sz="3200" dirty="0">
                <a:latin typeface="Times New Roman"/>
                <a:cs typeface="Times New Roman"/>
              </a:rPr>
              <a:t>straps or chains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spc="5" dirty="0">
                <a:latin typeface="Times New Roman"/>
                <a:cs typeface="Times New Roman"/>
              </a:rPr>
              <a:t>prevent  </a:t>
            </a:r>
            <a:r>
              <a:rPr sz="3200" dirty="0">
                <a:latin typeface="Times New Roman"/>
                <a:cs typeface="Times New Roman"/>
              </a:rPr>
              <a:t>physical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damage.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 additional storage information,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visit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www.ecu.edu/oehs/LabSafety/compressed.htm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98EAE1-43F1-4604-8285-55FBD037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32" y="4121478"/>
            <a:ext cx="3035852" cy="22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3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5"/>
            <a:ext cx="7200900" cy="1040613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Control Measures for</a:t>
            </a:r>
            <a:r>
              <a:rPr lang="en-US" sz="3200" b="1" spc="-114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Anesthetic 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Delivery</a:t>
            </a:r>
            <a:r>
              <a:rPr lang="en-US" sz="3200" b="1" spc="-3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System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AE249B3-6FEB-48E5-A320-654BF4D750B1}"/>
              </a:ext>
            </a:extLst>
          </p:cNvPr>
          <p:cNvSpPr txBox="1"/>
          <p:nvPr/>
        </p:nvSpPr>
        <p:spPr>
          <a:xfrm>
            <a:off x="1055809" y="1958443"/>
            <a:ext cx="7581265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Check all </a:t>
            </a:r>
            <a:r>
              <a:rPr sz="2800" spc="5" dirty="0">
                <a:latin typeface="+mj-lt"/>
                <a:cs typeface="Times New Roman"/>
              </a:rPr>
              <a:t>rubber </a:t>
            </a:r>
            <a:r>
              <a:rPr sz="2800" dirty="0">
                <a:latin typeface="+mj-lt"/>
                <a:cs typeface="Times New Roman"/>
              </a:rPr>
              <a:t>hoses, connections,</a:t>
            </a:r>
            <a:r>
              <a:rPr sz="2800" spc="-12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tubing,  </a:t>
            </a:r>
            <a:r>
              <a:rPr sz="2800" spc="5" dirty="0">
                <a:latin typeface="+mj-lt"/>
                <a:cs typeface="Times New Roman"/>
              </a:rPr>
              <a:t>and </a:t>
            </a:r>
            <a:r>
              <a:rPr sz="2800" dirty="0">
                <a:latin typeface="+mj-lt"/>
                <a:cs typeface="Times New Roman"/>
              </a:rPr>
              <a:t>breathing</a:t>
            </a:r>
            <a:r>
              <a:rPr sz="2800" spc="-6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bags.</a:t>
            </a:r>
          </a:p>
          <a:p>
            <a:pPr marL="355600" marR="166751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Check both high </a:t>
            </a:r>
            <a:r>
              <a:rPr sz="2800" spc="5" dirty="0">
                <a:latin typeface="+mj-lt"/>
                <a:cs typeface="Times New Roman"/>
              </a:rPr>
              <a:t>and </a:t>
            </a:r>
            <a:r>
              <a:rPr sz="2800" dirty="0">
                <a:latin typeface="+mj-lt"/>
                <a:cs typeface="Times New Roman"/>
              </a:rPr>
              <a:t>low</a:t>
            </a:r>
            <a:r>
              <a:rPr sz="2800" spc="-114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pressure  connections.</a:t>
            </a:r>
          </a:p>
          <a:p>
            <a:pPr marL="355600" marR="695960" indent="-342900">
              <a:lnSpc>
                <a:spcPct val="100000"/>
              </a:lnSpc>
              <a:spcBef>
                <a:spcPts val="770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Check nitrous oxide </a:t>
            </a:r>
            <a:r>
              <a:rPr sz="2800" spc="5" dirty="0">
                <a:latin typeface="+mj-lt"/>
                <a:cs typeface="Times New Roman"/>
              </a:rPr>
              <a:t>and oxygen</a:t>
            </a:r>
            <a:r>
              <a:rPr sz="2800" spc="-15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mixing  system.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Perform leak testing of the</a:t>
            </a:r>
            <a:r>
              <a:rPr sz="2800" spc="-9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equipment.</a:t>
            </a:r>
          </a:p>
        </p:txBody>
      </p:sp>
    </p:spTree>
    <p:extLst>
      <p:ext uri="{BB962C8B-B14F-4D97-AF65-F5344CB8AC3E}">
        <p14:creationId xmlns:p14="http://schemas.microsoft.com/office/powerpoint/2010/main" val="127339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5"/>
            <a:ext cx="7200900" cy="1060067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Control Measures</a:t>
            </a:r>
            <a:r>
              <a:rPr lang="en-US" sz="3200" b="1" spc="-14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for 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Scavenging</a:t>
            </a:r>
            <a:r>
              <a:rPr lang="en-US" sz="3200" b="1" spc="-7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System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E6EFE76-14A9-49DB-AAA3-0E3883958F74}"/>
              </a:ext>
            </a:extLst>
          </p:cNvPr>
          <p:cNvSpPr txBox="1"/>
          <p:nvPr/>
        </p:nvSpPr>
        <p:spPr>
          <a:xfrm>
            <a:off x="1055809" y="2000504"/>
            <a:ext cx="7068184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+mj-lt"/>
                <a:cs typeface="Times New Roman"/>
              </a:rPr>
              <a:t>Assure that the nitrous oxide </a:t>
            </a:r>
            <a:r>
              <a:rPr sz="3200" spc="-5" dirty="0">
                <a:latin typeface="+mj-lt"/>
                <a:cs typeface="Times New Roman"/>
              </a:rPr>
              <a:t>is </a:t>
            </a:r>
            <a:r>
              <a:rPr sz="3200" dirty="0">
                <a:latin typeface="+mj-lt"/>
                <a:cs typeface="Times New Roman"/>
              </a:rPr>
              <a:t>turned</a:t>
            </a:r>
            <a:r>
              <a:rPr sz="3200" spc="-110" dirty="0">
                <a:latin typeface="+mj-lt"/>
                <a:cs typeface="Times New Roman"/>
              </a:rPr>
              <a:t> </a:t>
            </a:r>
            <a:r>
              <a:rPr sz="3200" spc="5" dirty="0">
                <a:latin typeface="+mj-lt"/>
                <a:cs typeface="Times New Roman"/>
              </a:rPr>
              <a:t>on </a:t>
            </a:r>
            <a:r>
              <a:rPr sz="3200" dirty="0">
                <a:latin typeface="+mj-lt"/>
                <a:cs typeface="Times New Roman"/>
              </a:rPr>
              <a:t>only </a:t>
            </a:r>
            <a:r>
              <a:rPr sz="3200" spc="-5" dirty="0">
                <a:latin typeface="+mj-lt"/>
                <a:cs typeface="Times New Roman"/>
              </a:rPr>
              <a:t>if </a:t>
            </a:r>
            <a:r>
              <a:rPr sz="3200" dirty="0">
                <a:latin typeface="+mj-lt"/>
                <a:cs typeface="Times New Roman"/>
              </a:rPr>
              <a:t>the scavenging system </a:t>
            </a:r>
            <a:r>
              <a:rPr sz="3200" spc="-5" dirty="0">
                <a:latin typeface="+mj-lt"/>
                <a:cs typeface="Times New Roman"/>
              </a:rPr>
              <a:t>is </a:t>
            </a:r>
            <a:r>
              <a:rPr sz="3200" dirty="0">
                <a:latin typeface="+mj-lt"/>
                <a:cs typeface="Times New Roman"/>
              </a:rPr>
              <a:t>also  activated.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9081B1F-1116-4955-B8B3-E909490F7380}"/>
              </a:ext>
            </a:extLst>
          </p:cNvPr>
          <p:cNvSpPr/>
          <p:nvPr/>
        </p:nvSpPr>
        <p:spPr>
          <a:xfrm>
            <a:off x="2209800" y="3810000"/>
            <a:ext cx="4876800" cy="159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11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5"/>
            <a:ext cx="7200900" cy="1127634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Control Measures</a:t>
            </a:r>
            <a:r>
              <a:rPr lang="en-US" sz="3200" b="1" spc="-14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for 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Scavenging</a:t>
            </a:r>
            <a:r>
              <a:rPr lang="en-US" sz="3200" b="1" spc="-7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System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D55284A-509E-4D23-BD33-881D748D99DF}"/>
              </a:ext>
            </a:extLst>
          </p:cNvPr>
          <p:cNvSpPr txBox="1"/>
          <p:nvPr/>
        </p:nvSpPr>
        <p:spPr>
          <a:xfrm>
            <a:off x="764539" y="2000504"/>
            <a:ext cx="8170643" cy="31348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lang="en-US" sz="3200" dirty="0">
                <a:latin typeface="+mj-lt"/>
                <a:cs typeface="Times New Roman"/>
              </a:rPr>
              <a:t>To prevent significant leakage, s</a:t>
            </a:r>
            <a:r>
              <a:rPr sz="3200" dirty="0">
                <a:latin typeface="+mj-lt"/>
                <a:cs typeface="Times New Roman"/>
              </a:rPr>
              <a:t>cavenging system </a:t>
            </a:r>
            <a:r>
              <a:rPr sz="3200" spc="5" dirty="0">
                <a:latin typeface="+mj-lt"/>
                <a:cs typeface="Times New Roman"/>
              </a:rPr>
              <a:t>exhaust </a:t>
            </a:r>
            <a:r>
              <a:rPr sz="3200" dirty="0">
                <a:latin typeface="+mj-lt"/>
                <a:cs typeface="Times New Roman"/>
              </a:rPr>
              <a:t>rates should</a:t>
            </a:r>
            <a:r>
              <a:rPr sz="3200" spc="-145" dirty="0">
                <a:latin typeface="+mj-lt"/>
                <a:cs typeface="Times New Roman"/>
              </a:rPr>
              <a:t> </a:t>
            </a:r>
            <a:r>
              <a:rPr sz="3200" spc="5" dirty="0">
                <a:latin typeface="+mj-lt"/>
                <a:cs typeface="Times New Roman"/>
              </a:rPr>
              <a:t>be  </a:t>
            </a:r>
            <a:r>
              <a:rPr sz="3200" dirty="0">
                <a:latin typeface="+mj-lt"/>
                <a:cs typeface="Times New Roman"/>
              </a:rPr>
              <a:t>approximately 45</a:t>
            </a:r>
            <a:r>
              <a:rPr sz="3200" spc="-5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L/</a:t>
            </a:r>
            <a:r>
              <a:rPr sz="3200" dirty="0" err="1">
                <a:latin typeface="+mj-lt"/>
                <a:cs typeface="Times New Roman"/>
              </a:rPr>
              <a:t>min,</a:t>
            </a:r>
            <a:r>
              <a:rPr lang="en-US" sz="3200" dirty="0" err="1">
                <a:latin typeface="+mj-lt"/>
                <a:cs typeface="Times New Roman"/>
              </a:rPr>
              <a:t>c</a:t>
            </a:r>
            <a:r>
              <a:rPr sz="3200" dirty="0" err="1">
                <a:latin typeface="+mj-lt"/>
                <a:cs typeface="Times New Roman"/>
              </a:rPr>
              <a:t>egardless</a:t>
            </a:r>
            <a:r>
              <a:rPr lang="en-US" sz="320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of the</a:t>
            </a:r>
            <a:r>
              <a:rPr sz="3200" spc="-100" dirty="0">
                <a:latin typeface="+mj-lt"/>
                <a:cs typeface="Times New Roman"/>
              </a:rPr>
              <a:t> </a:t>
            </a:r>
            <a:r>
              <a:rPr sz="3200" spc="5" dirty="0">
                <a:latin typeface="+mj-lt"/>
                <a:cs typeface="Times New Roman"/>
              </a:rPr>
              <a:t>number  </a:t>
            </a:r>
            <a:r>
              <a:rPr sz="3200" dirty="0">
                <a:latin typeface="+mj-lt"/>
                <a:cs typeface="Times New Roman"/>
              </a:rPr>
              <a:t>of systems operating at</a:t>
            </a:r>
            <a:r>
              <a:rPr sz="3200" spc="-12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a  time.</a:t>
            </a:r>
          </a:p>
          <a:p>
            <a:pPr marL="355600" indent="-342900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+mj-lt"/>
                <a:cs typeface="Times New Roman"/>
              </a:rPr>
              <a:t>Monitor flow rate </a:t>
            </a:r>
            <a:r>
              <a:rPr sz="3200" spc="-5" dirty="0">
                <a:latin typeface="+mj-lt"/>
                <a:cs typeface="Times New Roman"/>
              </a:rPr>
              <a:t>with</a:t>
            </a:r>
            <a:r>
              <a:rPr sz="3200" spc="-7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a</a:t>
            </a:r>
          </a:p>
          <a:p>
            <a:pPr marL="31686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+mj-lt"/>
                <a:cs typeface="Times New Roman"/>
              </a:rPr>
              <a:t>flowmeter.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AD5ABD9-D662-43ED-90A8-659D2BCC2DB4}"/>
              </a:ext>
            </a:extLst>
          </p:cNvPr>
          <p:cNvSpPr/>
          <p:nvPr/>
        </p:nvSpPr>
        <p:spPr>
          <a:xfrm rot="18796574">
            <a:off x="6692232" y="3396285"/>
            <a:ext cx="1303520" cy="3072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3FF0FE-ED13-4579-88C1-FB82ACF6AC93}"/>
              </a:ext>
            </a:extLst>
          </p:cNvPr>
          <p:cNvSpPr/>
          <p:nvPr/>
        </p:nvSpPr>
        <p:spPr>
          <a:xfrm>
            <a:off x="3822970" y="4509929"/>
            <a:ext cx="1340353" cy="66391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5"/>
            <a:ext cx="7200900" cy="1084364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Control Measures</a:t>
            </a:r>
            <a:r>
              <a:rPr lang="en-US" sz="3200" b="1" spc="-14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for 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Scavenging</a:t>
            </a:r>
            <a:r>
              <a:rPr lang="en-US" sz="3200" b="1" spc="-7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System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117A9B9-B305-458C-A89D-E971A6540BDC}"/>
              </a:ext>
            </a:extLst>
          </p:cNvPr>
          <p:cNvSpPr txBox="1"/>
          <p:nvPr/>
        </p:nvSpPr>
        <p:spPr>
          <a:xfrm>
            <a:off x="1240439" y="1491012"/>
            <a:ext cx="7421880" cy="44085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+mj-lt"/>
                <a:cs typeface="Times New Roman"/>
              </a:rPr>
              <a:t>Supply scavenging mask </a:t>
            </a:r>
            <a:r>
              <a:rPr sz="3000" spc="-5" dirty="0">
                <a:latin typeface="+mj-lt"/>
                <a:cs typeface="Times New Roman"/>
              </a:rPr>
              <a:t>in </a:t>
            </a:r>
            <a:r>
              <a:rPr sz="3000" dirty="0">
                <a:latin typeface="+mj-lt"/>
                <a:cs typeface="Times New Roman"/>
              </a:rPr>
              <a:t>a variety </a:t>
            </a:r>
            <a:r>
              <a:rPr sz="3000" spc="5" dirty="0">
                <a:latin typeface="+mj-lt"/>
                <a:cs typeface="Times New Roman"/>
              </a:rPr>
              <a:t>of  </a:t>
            </a:r>
            <a:r>
              <a:rPr sz="3000" dirty="0">
                <a:latin typeface="+mj-lt"/>
                <a:cs typeface="Times New Roman"/>
              </a:rPr>
              <a:t>sizes </a:t>
            </a:r>
            <a:r>
              <a:rPr sz="3000" spc="-5" dirty="0">
                <a:latin typeface="+mj-lt"/>
                <a:cs typeface="Times New Roman"/>
              </a:rPr>
              <a:t>to </a:t>
            </a:r>
            <a:r>
              <a:rPr sz="3000" dirty="0">
                <a:latin typeface="+mj-lt"/>
                <a:cs typeface="Times New Roman"/>
              </a:rPr>
              <a:t>ensure a secure </a:t>
            </a:r>
            <a:r>
              <a:rPr sz="3000" spc="-5" dirty="0">
                <a:latin typeface="+mj-lt"/>
                <a:cs typeface="Times New Roman"/>
              </a:rPr>
              <a:t>fit </a:t>
            </a:r>
            <a:r>
              <a:rPr sz="3000" spc="5" dirty="0">
                <a:latin typeface="+mj-lt"/>
                <a:cs typeface="Times New Roman"/>
              </a:rPr>
              <a:t>over </a:t>
            </a:r>
            <a:r>
              <a:rPr sz="3000" dirty="0">
                <a:latin typeface="+mj-lt"/>
                <a:cs typeface="Times New Roman"/>
              </a:rPr>
              <a:t>the patients  nose or</a:t>
            </a:r>
            <a:r>
              <a:rPr sz="3000" spc="-30" dirty="0">
                <a:latin typeface="+mj-lt"/>
                <a:cs typeface="Times New Roman"/>
              </a:rPr>
              <a:t> </a:t>
            </a:r>
            <a:r>
              <a:rPr sz="3000" spc="5" dirty="0">
                <a:latin typeface="+mj-lt"/>
                <a:cs typeface="Times New Roman"/>
              </a:rPr>
              <a:t>face.</a:t>
            </a:r>
            <a:br>
              <a:rPr lang="en-US" sz="3000" spc="5" dirty="0">
                <a:latin typeface="+mj-lt"/>
                <a:cs typeface="Times New Roman"/>
              </a:rPr>
            </a:br>
            <a:endParaRPr lang="en-US" sz="3000" spc="5" dirty="0">
              <a:latin typeface="+mj-lt"/>
              <a:cs typeface="Times New Roman"/>
            </a:endParaRPr>
          </a:p>
          <a:p>
            <a:pPr marL="355600" marR="5080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+mj-lt"/>
                <a:cs typeface="Times New Roman"/>
              </a:rPr>
              <a:t>All scavenging </a:t>
            </a:r>
            <a:r>
              <a:rPr sz="3000" spc="5" dirty="0">
                <a:latin typeface="+mj-lt"/>
                <a:cs typeface="Times New Roman"/>
              </a:rPr>
              <a:t>pumps</a:t>
            </a:r>
            <a:r>
              <a:rPr sz="3000" spc="-114" dirty="0">
                <a:latin typeface="+mj-lt"/>
                <a:cs typeface="Times New Roman"/>
              </a:rPr>
              <a:t> </a:t>
            </a:r>
            <a:r>
              <a:rPr sz="3000" dirty="0">
                <a:latin typeface="+mj-lt"/>
                <a:cs typeface="Times New Roman"/>
              </a:rPr>
              <a:t>should  </a:t>
            </a:r>
            <a:r>
              <a:rPr sz="3000" spc="5" dirty="0">
                <a:latin typeface="+mj-lt"/>
                <a:cs typeface="Times New Roman"/>
              </a:rPr>
              <a:t>vent </a:t>
            </a:r>
            <a:r>
              <a:rPr sz="3000" spc="-5" dirty="0">
                <a:latin typeface="+mj-lt"/>
                <a:cs typeface="Times New Roman"/>
              </a:rPr>
              <a:t>to </a:t>
            </a:r>
            <a:r>
              <a:rPr sz="3000" dirty="0">
                <a:latin typeface="+mj-lt"/>
                <a:cs typeface="Times New Roman"/>
              </a:rPr>
              <a:t>the outside of the  building away from</a:t>
            </a:r>
            <a:r>
              <a:rPr sz="3000" spc="-90" dirty="0">
                <a:latin typeface="+mj-lt"/>
                <a:cs typeface="Times New Roman"/>
              </a:rPr>
              <a:t> </a:t>
            </a:r>
            <a:r>
              <a:rPr sz="3000" dirty="0">
                <a:latin typeface="+mj-lt"/>
                <a:cs typeface="Times New Roman"/>
              </a:rPr>
              <a:t>fresh</a:t>
            </a:r>
          </a:p>
          <a:p>
            <a:pPr marL="316865" marR="2948305">
              <a:lnSpc>
                <a:spcPts val="4220"/>
              </a:lnSpc>
              <a:spcBef>
                <a:spcPts val="5"/>
              </a:spcBef>
            </a:pPr>
            <a:r>
              <a:rPr sz="3000" dirty="0">
                <a:latin typeface="+mj-lt"/>
                <a:cs typeface="Times New Roman"/>
              </a:rPr>
              <a:t>air intakes, windows,</a:t>
            </a:r>
            <a:r>
              <a:rPr sz="3000" spc="-120" dirty="0">
                <a:latin typeface="+mj-lt"/>
                <a:cs typeface="Times New Roman"/>
              </a:rPr>
              <a:t> </a:t>
            </a:r>
            <a:r>
              <a:rPr sz="3000" spc="5" dirty="0">
                <a:latin typeface="+mj-lt"/>
                <a:cs typeface="Times New Roman"/>
              </a:rPr>
              <a:t>and  </a:t>
            </a:r>
            <a:r>
              <a:rPr sz="3000" dirty="0">
                <a:latin typeface="+mj-lt"/>
                <a:cs typeface="Times New Roman"/>
              </a:rPr>
              <a:t>walkways.</a:t>
            </a:r>
            <a:endParaRPr lang="en-US" sz="3000" dirty="0">
              <a:latin typeface="+mj-lt"/>
              <a:cs typeface="Times New Roman"/>
            </a:endParaRPr>
          </a:p>
          <a:p>
            <a:pPr marL="316865" marR="2948305">
              <a:lnSpc>
                <a:spcPts val="4220"/>
              </a:lnSpc>
              <a:spcBef>
                <a:spcPts val="5"/>
              </a:spcBef>
            </a:pPr>
            <a:endParaRPr sz="3000" dirty="0">
              <a:latin typeface="+mj-lt"/>
              <a:cs typeface="Times New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F4C946C-FD90-4D52-9D6C-28FF230A1F2B}"/>
              </a:ext>
            </a:extLst>
          </p:cNvPr>
          <p:cNvSpPr/>
          <p:nvPr/>
        </p:nvSpPr>
        <p:spPr>
          <a:xfrm>
            <a:off x="7276288" y="4328813"/>
            <a:ext cx="1659193" cy="202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06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84" y="359513"/>
            <a:ext cx="7200900" cy="865515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Work Practices</a:t>
            </a:r>
            <a:r>
              <a:rPr lang="en-US" sz="3200" b="1" spc="-13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to  Control</a:t>
            </a:r>
            <a:r>
              <a:rPr lang="en-US" sz="3200" b="1" spc="-8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Exposure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90501FA-C1FF-4019-A511-E008926A0BBE}"/>
              </a:ext>
            </a:extLst>
          </p:cNvPr>
          <p:cNvSpPr txBox="1"/>
          <p:nvPr/>
        </p:nvSpPr>
        <p:spPr>
          <a:xfrm>
            <a:off x="822984" y="1987095"/>
            <a:ext cx="8170643" cy="28219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+mj-lt"/>
                <a:cs typeface="Times New Roman"/>
              </a:rPr>
              <a:t>Do </a:t>
            </a:r>
            <a:r>
              <a:rPr sz="3000" spc="5" dirty="0">
                <a:latin typeface="+mj-lt"/>
                <a:cs typeface="Times New Roman"/>
              </a:rPr>
              <a:t>not </a:t>
            </a:r>
            <a:r>
              <a:rPr sz="3000" spc="-5" dirty="0">
                <a:latin typeface="+mj-lt"/>
                <a:cs typeface="Times New Roman"/>
              </a:rPr>
              <a:t>fill </a:t>
            </a:r>
            <a:r>
              <a:rPr sz="3000" dirty="0">
                <a:latin typeface="+mj-lt"/>
                <a:cs typeface="Times New Roman"/>
              </a:rPr>
              <a:t>the breathing </a:t>
            </a:r>
            <a:r>
              <a:rPr sz="3000" spc="5" dirty="0">
                <a:latin typeface="+mj-lt"/>
                <a:cs typeface="Times New Roman"/>
              </a:rPr>
              <a:t>bag </a:t>
            </a:r>
            <a:r>
              <a:rPr sz="3000" spc="-5" dirty="0">
                <a:latin typeface="+mj-lt"/>
                <a:cs typeface="Times New Roman"/>
              </a:rPr>
              <a:t>to</a:t>
            </a:r>
            <a:r>
              <a:rPr sz="3000" spc="-125" dirty="0">
                <a:latin typeface="+mj-lt"/>
                <a:cs typeface="Times New Roman"/>
              </a:rPr>
              <a:t> </a:t>
            </a:r>
            <a:r>
              <a:rPr sz="3000" dirty="0">
                <a:latin typeface="+mj-lt"/>
                <a:cs typeface="Times New Roman"/>
              </a:rPr>
              <a:t>capacity  </a:t>
            </a:r>
            <a:r>
              <a:rPr sz="3000" spc="-5" dirty="0">
                <a:latin typeface="+mj-lt"/>
                <a:cs typeface="Times New Roman"/>
              </a:rPr>
              <a:t>with </a:t>
            </a:r>
            <a:r>
              <a:rPr sz="3000" dirty="0">
                <a:latin typeface="+mj-lt"/>
                <a:cs typeface="Times New Roman"/>
              </a:rPr>
              <a:t>nitrous</a:t>
            </a:r>
            <a:r>
              <a:rPr sz="3000" spc="-35" dirty="0">
                <a:latin typeface="+mj-lt"/>
                <a:cs typeface="Times New Roman"/>
              </a:rPr>
              <a:t> </a:t>
            </a:r>
            <a:r>
              <a:rPr sz="3000" spc="5" dirty="0">
                <a:latin typeface="+mj-lt"/>
                <a:cs typeface="Times New Roman"/>
              </a:rPr>
              <a:t>oxide.</a:t>
            </a:r>
            <a:endParaRPr lang="en-US" sz="3000" spc="5" dirty="0">
              <a:latin typeface="+mj-lt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3000" spc="5" dirty="0">
              <a:latin typeface="+mj-lt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+mj-lt"/>
                <a:cs typeface="Times New Roman"/>
              </a:rPr>
              <a:t>Minimize </a:t>
            </a:r>
            <a:r>
              <a:rPr sz="3000" spc="5" dirty="0">
                <a:latin typeface="+mj-lt"/>
                <a:cs typeface="Times New Roman"/>
              </a:rPr>
              <a:t>speech and  </a:t>
            </a:r>
            <a:r>
              <a:rPr sz="3000" dirty="0">
                <a:latin typeface="+mj-lt"/>
                <a:cs typeface="Times New Roman"/>
              </a:rPr>
              <a:t>mouth breathing by</a:t>
            </a:r>
            <a:r>
              <a:rPr sz="3000" spc="-114" dirty="0">
                <a:latin typeface="+mj-lt"/>
                <a:cs typeface="Times New Roman"/>
              </a:rPr>
              <a:t> </a:t>
            </a:r>
            <a:r>
              <a:rPr sz="3000" dirty="0">
                <a:latin typeface="+mj-lt"/>
                <a:cs typeface="Times New Roman"/>
              </a:rPr>
              <a:t>the</a:t>
            </a:r>
            <a:r>
              <a:rPr lang="en-US" sz="3000" dirty="0">
                <a:latin typeface="+mj-lt"/>
                <a:cs typeface="Times New Roman"/>
              </a:rPr>
              <a:t> </a:t>
            </a:r>
            <a:r>
              <a:rPr sz="3000" dirty="0">
                <a:latin typeface="+mj-lt"/>
                <a:cs typeface="Times New Roman"/>
              </a:rPr>
              <a:t>patient during the</a:t>
            </a:r>
            <a:r>
              <a:rPr sz="3000" spc="-75" dirty="0">
                <a:latin typeface="+mj-lt"/>
                <a:cs typeface="Times New Roman"/>
              </a:rPr>
              <a:t> </a:t>
            </a:r>
            <a:r>
              <a:rPr sz="3000" dirty="0">
                <a:latin typeface="+mj-lt"/>
                <a:cs typeface="Times New Roman"/>
              </a:rPr>
              <a:t>procedure.</a:t>
            </a:r>
            <a:endParaRPr lang="en-US" sz="3000" dirty="0">
              <a:latin typeface="+mj-lt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3000" dirty="0">
              <a:latin typeface="+mj-lt"/>
              <a:cs typeface="Times New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E7770C6-F0A0-4378-A044-5D3F15EA15B8}"/>
              </a:ext>
            </a:extLst>
          </p:cNvPr>
          <p:cNvSpPr/>
          <p:nvPr/>
        </p:nvSpPr>
        <p:spPr>
          <a:xfrm>
            <a:off x="6517531" y="4052505"/>
            <a:ext cx="2545997" cy="2407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FEF5F42-7573-435D-B055-5A3A48507700}"/>
              </a:ext>
            </a:extLst>
          </p:cNvPr>
          <p:cNvSpPr txBox="1"/>
          <p:nvPr/>
        </p:nvSpPr>
        <p:spPr>
          <a:xfrm>
            <a:off x="822984" y="4189160"/>
            <a:ext cx="5926204" cy="1411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3000" dirty="0">
              <a:latin typeface="+mj-lt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+mj-lt"/>
                <a:cs typeface="Times New Roman"/>
              </a:rPr>
              <a:t>After the procedure, flush  the system of nitrous</a:t>
            </a:r>
            <a:r>
              <a:rPr sz="3000" spc="-125" dirty="0">
                <a:latin typeface="+mj-lt"/>
                <a:cs typeface="Times New Roman"/>
              </a:rPr>
              <a:t> </a:t>
            </a:r>
            <a:r>
              <a:rPr sz="3000" spc="5" dirty="0">
                <a:latin typeface="+mj-lt"/>
                <a:cs typeface="Times New Roman"/>
              </a:rPr>
              <a:t>oxide.</a:t>
            </a:r>
            <a:endParaRPr sz="30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53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F1DA9-E1FF-456C-96E7-7A582052F0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2" y="5970726"/>
            <a:ext cx="1346534" cy="76159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9F9D33-67A0-4863-9757-089F270A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09" y="3156276"/>
            <a:ext cx="7200900" cy="38099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b="1" i="1" dirty="0">
                <a:latin typeface="Lucida Bright" panose="02040602050505020304" pitchFamily="18" charset="0"/>
              </a:rPr>
              <a:t>211 South Jarvis Street, Suite 102, Greenville NC 27858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					</a:t>
            </a:r>
            <a:r>
              <a:rPr lang="en-US" sz="2900" dirty="0">
                <a:latin typeface="Calibri" panose="020F0502020204030204" pitchFamily="34" charset="0"/>
              </a:rPr>
              <a:t>Online: </a:t>
            </a:r>
            <a:r>
              <a:rPr lang="en-US" sz="2900" dirty="0">
                <a:latin typeface="Calibri" panose="020F0502020204030204" pitchFamily="34" charset="0"/>
                <a:hlinkClick r:id="rId3"/>
              </a:rPr>
              <a:t>www.ecu.edu/oehs</a:t>
            </a:r>
            <a:endParaRPr lang="en-US" sz="29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Calibri" panose="020F0502020204030204" pitchFamily="34" charset="0"/>
              </a:rPr>
              <a:t>					Email:   </a:t>
            </a:r>
            <a:r>
              <a:rPr lang="en-US" sz="2900" dirty="0">
                <a:latin typeface="Calibri" panose="020F0502020204030204" pitchFamily="34" charset="0"/>
                <a:hlinkClick r:id="rId4"/>
              </a:rPr>
              <a:t>safety@ecu.edu</a:t>
            </a:r>
            <a:endParaRPr lang="en-US" sz="29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Calibri" panose="020F0502020204030204" pitchFamily="34" charset="0"/>
              </a:rPr>
              <a:t>					Phone: (252) 328-6166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943DABE-F53F-44F7-8ACF-4B91B0BC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545" y="4064296"/>
            <a:ext cx="3842427" cy="77086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FB144E-E1DF-4A5B-B0C4-3EEA2D547D52}"/>
              </a:ext>
            </a:extLst>
          </p:cNvPr>
          <p:cNvSpPr/>
          <p:nvPr/>
        </p:nvSpPr>
        <p:spPr>
          <a:xfrm>
            <a:off x="3385226" y="2108411"/>
            <a:ext cx="2446916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266700">
              <a:lnSpc>
                <a:spcPct val="100000"/>
              </a:lnSpc>
            </a:pPr>
            <a:r>
              <a:rPr lang="en-US" sz="6000" b="1" u="heavy" dirty="0">
                <a:solidFill>
                  <a:srgbClr val="FFFF00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</a:t>
            </a:r>
            <a:endParaRPr lang="en-US" sz="6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72972A-7F36-400A-9CB8-8B0B79158E0B}"/>
              </a:ext>
            </a:extLst>
          </p:cNvPr>
          <p:cNvSpPr/>
          <p:nvPr/>
        </p:nvSpPr>
        <p:spPr>
          <a:xfrm>
            <a:off x="778213" y="1025163"/>
            <a:ext cx="84535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505"/>
              </a:spcBef>
              <a:tabLst>
                <a:tab pos="266065" algn="l"/>
                <a:tab pos="266700" algn="l"/>
              </a:tabLst>
            </a:pPr>
            <a:r>
              <a:rPr lang="en-US" sz="2500" dirty="0">
                <a:latin typeface="+mj-lt"/>
                <a:cs typeface="Arial"/>
              </a:rPr>
              <a:t>To </a:t>
            </a:r>
            <a:r>
              <a:rPr lang="en-US" sz="2500" spc="-5" dirty="0">
                <a:latin typeface="+mj-lt"/>
                <a:cs typeface="Arial"/>
              </a:rPr>
              <a:t>receive credit for this training please complete the</a:t>
            </a:r>
            <a:r>
              <a:rPr lang="en-US" sz="2500" spc="-20" dirty="0">
                <a:latin typeface="+mj-lt"/>
                <a:cs typeface="Arial"/>
              </a:rPr>
              <a:t> </a:t>
            </a:r>
            <a:r>
              <a:rPr lang="en-US" sz="2500" spc="-5" dirty="0">
                <a:latin typeface="+mj-lt"/>
                <a:cs typeface="Arial"/>
              </a:rPr>
              <a:t>linked</a:t>
            </a:r>
            <a:endParaRPr lang="en-US" sz="25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37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Uses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of Nitrous</a:t>
            </a:r>
            <a:r>
              <a:rPr lang="en-US" sz="3200" b="1" spc="-12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Oxide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8618DF9-78BE-4B52-A742-20816922E092}"/>
              </a:ext>
            </a:extLst>
          </p:cNvPr>
          <p:cNvSpPr txBox="1"/>
          <p:nvPr/>
        </p:nvSpPr>
        <p:spPr>
          <a:xfrm>
            <a:off x="1055809" y="1487282"/>
            <a:ext cx="7292662" cy="3378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Anesthetic </a:t>
            </a:r>
            <a:r>
              <a:rPr sz="3200" spc="5" dirty="0">
                <a:cs typeface="Times New Roman"/>
              </a:rPr>
              <a:t>agent </a:t>
            </a:r>
            <a:r>
              <a:rPr sz="3200" spc="-5" dirty="0">
                <a:cs typeface="Times New Roman"/>
              </a:rPr>
              <a:t>in </a:t>
            </a:r>
            <a:r>
              <a:rPr sz="3200" dirty="0">
                <a:cs typeface="Times New Roman"/>
              </a:rPr>
              <a:t>medical, dental,</a:t>
            </a:r>
            <a:r>
              <a:rPr sz="3200" spc="-125" dirty="0">
                <a:cs typeface="Times New Roman"/>
              </a:rPr>
              <a:t> </a:t>
            </a:r>
            <a:r>
              <a:rPr sz="3200" spc="5" dirty="0">
                <a:cs typeface="Times New Roman"/>
              </a:rPr>
              <a:t>and  </a:t>
            </a:r>
            <a:r>
              <a:rPr sz="3200" dirty="0">
                <a:cs typeface="Times New Roman"/>
              </a:rPr>
              <a:t>veterinary</a:t>
            </a:r>
            <a:r>
              <a:rPr sz="3200" spc="-4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operatories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Food processing</a:t>
            </a:r>
            <a:r>
              <a:rPr sz="3200" spc="-6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propellant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Component of certain </a:t>
            </a:r>
            <a:r>
              <a:rPr sz="3200" spc="5" dirty="0">
                <a:cs typeface="Times New Roman"/>
              </a:rPr>
              <a:t>rocket</a:t>
            </a:r>
            <a:r>
              <a:rPr sz="3200" spc="-12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fuels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Oxidant for organic</a:t>
            </a:r>
            <a:r>
              <a:rPr sz="3200" spc="-9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compounds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Nitrating </a:t>
            </a:r>
            <a:r>
              <a:rPr sz="3200" spc="5" dirty="0">
                <a:cs typeface="Times New Roman"/>
              </a:rPr>
              <a:t>agent </a:t>
            </a:r>
            <a:r>
              <a:rPr sz="3200" dirty="0">
                <a:cs typeface="Times New Roman"/>
              </a:rPr>
              <a:t>for alkali</a:t>
            </a:r>
            <a:r>
              <a:rPr sz="3200" spc="-16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metals</a:t>
            </a:r>
            <a:r>
              <a:rPr lang="en-US" sz="3200" dirty="0">
                <a:cs typeface="Times New Roman"/>
              </a:rPr>
              <a:t>, etc.</a:t>
            </a:r>
            <a:endParaRPr sz="3200" dirty="0">
              <a:cs typeface="Times New Roman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2F99F72-C162-44C6-8E60-A0A8BA92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3" y="4815448"/>
            <a:ext cx="2339830" cy="15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6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Chemical Description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F3C8831-F2D3-4756-9014-847C19313F56}"/>
              </a:ext>
            </a:extLst>
          </p:cNvPr>
          <p:cNvSpPr txBox="1"/>
          <p:nvPr/>
        </p:nvSpPr>
        <p:spPr>
          <a:xfrm>
            <a:off x="1055809" y="1724966"/>
            <a:ext cx="6767830" cy="3785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17780" indent="-457200">
              <a:lnSpc>
                <a:spcPct val="100000"/>
              </a:lnSpc>
              <a:spcBef>
                <a:spcPts val="105"/>
              </a:spcBef>
              <a:buSzPct val="90000"/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3200" dirty="0">
                <a:latin typeface="+mj-lt"/>
                <a:cs typeface="Times New Roman"/>
              </a:rPr>
              <a:t>A colorless gas stored as a liquid</a:t>
            </a:r>
          </a:p>
          <a:p>
            <a:pPr marL="508000" marR="17780" indent="-457200">
              <a:lnSpc>
                <a:spcPct val="100000"/>
              </a:lnSpc>
              <a:spcBef>
                <a:spcPts val="105"/>
              </a:spcBef>
              <a:buSzPct val="90000"/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sz="3200" dirty="0">
                <a:latin typeface="+mj-lt"/>
                <a:cs typeface="Times New Roman"/>
              </a:rPr>
              <a:t>Synonyms: laughing gas, factitious</a:t>
            </a:r>
            <a:r>
              <a:rPr sz="3200" spc="-13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air,  nitrogen oxide, dinitrogen</a:t>
            </a:r>
            <a:r>
              <a:rPr sz="3200" spc="-11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monoxide</a:t>
            </a:r>
            <a:endParaRPr lang="en-US" sz="3200" dirty="0">
              <a:latin typeface="+mj-lt"/>
              <a:cs typeface="Times New Roman"/>
            </a:endParaRPr>
          </a:p>
          <a:p>
            <a:pPr marL="508000" marR="17780" indent="-457200">
              <a:lnSpc>
                <a:spcPct val="100000"/>
              </a:lnSpc>
              <a:spcBef>
                <a:spcPts val="105"/>
              </a:spcBef>
              <a:buSzPct val="90000"/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sz="3200" dirty="0">
                <a:latin typeface="+mj-lt"/>
                <a:cs typeface="Times New Roman"/>
              </a:rPr>
              <a:t>Chemical formula:</a:t>
            </a:r>
            <a:r>
              <a:rPr sz="3200" spc="-65" dirty="0">
                <a:latin typeface="+mj-lt"/>
                <a:cs typeface="Times New Roman"/>
              </a:rPr>
              <a:t> </a:t>
            </a:r>
            <a:r>
              <a:rPr sz="3200" spc="5" dirty="0">
                <a:latin typeface="+mj-lt"/>
                <a:cs typeface="Times New Roman"/>
              </a:rPr>
              <a:t>N</a:t>
            </a:r>
            <a:r>
              <a:rPr sz="3150" spc="7" baseline="-21164" dirty="0">
                <a:latin typeface="+mj-lt"/>
                <a:cs typeface="Times New Roman"/>
              </a:rPr>
              <a:t>2</a:t>
            </a:r>
            <a:r>
              <a:rPr sz="3200" spc="5" dirty="0">
                <a:latin typeface="+mj-lt"/>
                <a:cs typeface="Times New Roman"/>
              </a:rPr>
              <a:t>O</a:t>
            </a:r>
            <a:endParaRPr sz="3200" dirty="0">
              <a:latin typeface="+mj-lt"/>
              <a:cs typeface="Times New Roman"/>
            </a:endParaRPr>
          </a:p>
          <a:p>
            <a:pPr marL="354965" marR="1831975" indent="-304800">
              <a:lnSpc>
                <a:spcPct val="120000"/>
              </a:lnSpc>
              <a:buSzPct val="90000"/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sz="3200" dirty="0">
                <a:latin typeface="+mj-lt"/>
                <a:cs typeface="Times New Roman"/>
              </a:rPr>
              <a:t>Clear, colorless </a:t>
            </a:r>
            <a:r>
              <a:rPr sz="3200" spc="5" dirty="0">
                <a:latin typeface="+mj-lt"/>
                <a:cs typeface="Times New Roman"/>
              </a:rPr>
              <a:t>gas </a:t>
            </a:r>
            <a:r>
              <a:rPr sz="3200" dirty="0">
                <a:latin typeface="+mj-lt"/>
                <a:cs typeface="Times New Roman"/>
              </a:rPr>
              <a:t>at</a:t>
            </a:r>
            <a:r>
              <a:rPr sz="3200" spc="-120" dirty="0">
                <a:latin typeface="+mj-lt"/>
                <a:cs typeface="Times New Roman"/>
              </a:rPr>
              <a:t> </a:t>
            </a:r>
            <a:r>
              <a:rPr sz="3200" spc="5" dirty="0">
                <a:latin typeface="+mj-lt"/>
                <a:cs typeface="Times New Roman"/>
              </a:rPr>
              <a:t>room  </a:t>
            </a:r>
            <a:r>
              <a:rPr sz="3200" dirty="0">
                <a:latin typeface="+mj-lt"/>
                <a:cs typeface="Times New Roman"/>
              </a:rPr>
              <a:t>temperature</a:t>
            </a:r>
          </a:p>
          <a:p>
            <a:pPr marL="508000" indent="-457200">
              <a:lnSpc>
                <a:spcPct val="100000"/>
              </a:lnSpc>
              <a:spcBef>
                <a:spcPts val="770"/>
              </a:spcBef>
              <a:buSzPct val="90000"/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sz="3200" spc="-5" dirty="0">
                <a:latin typeface="+mj-lt"/>
                <a:cs typeface="Times New Roman"/>
              </a:rPr>
              <a:t>Slightly </a:t>
            </a:r>
            <a:r>
              <a:rPr sz="3200" dirty="0">
                <a:latin typeface="+mj-lt"/>
                <a:cs typeface="Times New Roman"/>
              </a:rPr>
              <a:t>sweet </a:t>
            </a:r>
            <a:r>
              <a:rPr sz="3200" spc="5" dirty="0">
                <a:latin typeface="+mj-lt"/>
                <a:cs typeface="Times New Roman"/>
              </a:rPr>
              <a:t>odor and</a:t>
            </a:r>
            <a:r>
              <a:rPr sz="3200" spc="-9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taste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72E36D7-C88A-4544-BC51-44B3F2B032D7}"/>
              </a:ext>
            </a:extLst>
          </p:cNvPr>
          <p:cNvSpPr/>
          <p:nvPr/>
        </p:nvSpPr>
        <p:spPr>
          <a:xfrm>
            <a:off x="6673174" y="3429000"/>
            <a:ext cx="2158049" cy="1432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35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Routes of</a:t>
            </a:r>
            <a:r>
              <a:rPr lang="en-US" sz="3200" b="1" spc="-12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Exposure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9544396-BB81-4751-A486-59E1A5753CEE}"/>
              </a:ext>
            </a:extLst>
          </p:cNvPr>
          <p:cNvSpPr txBox="1"/>
          <p:nvPr/>
        </p:nvSpPr>
        <p:spPr>
          <a:xfrm>
            <a:off x="1055809" y="1542595"/>
            <a:ext cx="7338695" cy="304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5600" algn="l"/>
              </a:tabLst>
            </a:pPr>
            <a:r>
              <a:rPr sz="3150" dirty="0">
                <a:latin typeface="+mj-lt"/>
                <a:cs typeface="Times New Roman"/>
              </a:rPr>
              <a:t>Exposure </a:t>
            </a:r>
            <a:r>
              <a:rPr sz="3150" spc="-5" dirty="0">
                <a:latin typeface="+mj-lt"/>
                <a:cs typeface="Times New Roman"/>
              </a:rPr>
              <a:t>to </a:t>
            </a:r>
            <a:r>
              <a:rPr sz="3150" dirty="0">
                <a:latin typeface="+mj-lt"/>
                <a:cs typeface="Times New Roman"/>
              </a:rPr>
              <a:t>nitrous oxide </a:t>
            </a:r>
            <a:r>
              <a:rPr sz="3150" spc="5" dirty="0">
                <a:latin typeface="+mj-lt"/>
                <a:cs typeface="Times New Roman"/>
              </a:rPr>
              <a:t>occurs</a:t>
            </a:r>
            <a:r>
              <a:rPr sz="3150" spc="-135" dirty="0">
                <a:latin typeface="+mj-lt"/>
                <a:cs typeface="Times New Roman"/>
              </a:rPr>
              <a:t> </a:t>
            </a:r>
            <a:r>
              <a:rPr sz="3150" dirty="0">
                <a:latin typeface="+mj-lt"/>
                <a:cs typeface="Times New Roman"/>
              </a:rPr>
              <a:t>primarily  through</a:t>
            </a:r>
            <a:r>
              <a:rPr sz="3150" spc="-45" dirty="0">
                <a:latin typeface="+mj-lt"/>
                <a:cs typeface="Times New Roman"/>
              </a:rPr>
              <a:t> </a:t>
            </a:r>
            <a:r>
              <a:rPr sz="3150" dirty="0">
                <a:latin typeface="+mj-lt"/>
                <a:cs typeface="Times New Roman"/>
              </a:rPr>
              <a:t>inhalation.</a:t>
            </a:r>
          </a:p>
          <a:p>
            <a:pPr marL="355600" marR="152400" indent="-342900" algn="just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5600" algn="l"/>
              </a:tabLst>
            </a:pPr>
            <a:r>
              <a:rPr sz="3150" spc="-5" dirty="0">
                <a:latin typeface="+mj-lt"/>
                <a:cs typeface="Times New Roman"/>
              </a:rPr>
              <a:t>Skin </a:t>
            </a:r>
            <a:r>
              <a:rPr sz="3150" dirty="0">
                <a:latin typeface="+mj-lt"/>
                <a:cs typeface="Times New Roman"/>
              </a:rPr>
              <a:t>exposure </a:t>
            </a:r>
            <a:r>
              <a:rPr sz="3150" spc="-5" dirty="0">
                <a:latin typeface="+mj-lt"/>
                <a:cs typeface="Times New Roman"/>
              </a:rPr>
              <a:t>to </a:t>
            </a:r>
            <a:r>
              <a:rPr sz="3150" dirty="0">
                <a:latin typeface="+mj-lt"/>
                <a:cs typeface="Times New Roman"/>
              </a:rPr>
              <a:t>liquefied </a:t>
            </a:r>
            <a:r>
              <a:rPr sz="3150" spc="5" dirty="0">
                <a:latin typeface="+mj-lt"/>
                <a:cs typeface="Times New Roman"/>
              </a:rPr>
              <a:t>gas </a:t>
            </a:r>
            <a:r>
              <a:rPr sz="3150" dirty="0">
                <a:latin typeface="+mj-lt"/>
                <a:cs typeface="Times New Roman"/>
              </a:rPr>
              <a:t>may </a:t>
            </a:r>
            <a:r>
              <a:rPr sz="3150" spc="5" dirty="0">
                <a:latin typeface="+mj-lt"/>
                <a:cs typeface="Times New Roman"/>
              </a:rPr>
              <a:t>occur  </a:t>
            </a:r>
            <a:r>
              <a:rPr sz="3150" dirty="0">
                <a:latin typeface="+mj-lt"/>
                <a:cs typeface="Times New Roman"/>
              </a:rPr>
              <a:t>when handling compressed </a:t>
            </a:r>
            <a:r>
              <a:rPr sz="3150" spc="5" dirty="0">
                <a:latin typeface="+mj-lt"/>
                <a:cs typeface="Times New Roman"/>
              </a:rPr>
              <a:t>gas </a:t>
            </a:r>
            <a:r>
              <a:rPr sz="3150" dirty="0">
                <a:latin typeface="+mj-lt"/>
                <a:cs typeface="Times New Roman"/>
              </a:rPr>
              <a:t>cylinders.  This </a:t>
            </a:r>
            <a:r>
              <a:rPr sz="3150" spc="-5" dirty="0">
                <a:latin typeface="+mj-lt"/>
                <a:cs typeface="Times New Roman"/>
              </a:rPr>
              <a:t>is </a:t>
            </a:r>
            <a:r>
              <a:rPr sz="3150" dirty="0">
                <a:latin typeface="+mj-lt"/>
                <a:cs typeface="Times New Roman"/>
              </a:rPr>
              <a:t>a result of the rapid evaporation</a:t>
            </a:r>
            <a:r>
              <a:rPr sz="3150" spc="-130" dirty="0">
                <a:latin typeface="+mj-lt"/>
                <a:cs typeface="Times New Roman"/>
              </a:rPr>
              <a:t> </a:t>
            </a:r>
            <a:r>
              <a:rPr sz="3150" spc="5" dirty="0">
                <a:latin typeface="+mj-lt"/>
                <a:cs typeface="Times New Roman"/>
              </a:rPr>
              <a:t>of  </a:t>
            </a:r>
            <a:r>
              <a:rPr sz="3150" dirty="0">
                <a:latin typeface="+mj-lt"/>
                <a:cs typeface="Times New Roman"/>
              </a:rPr>
              <a:t>the liquefied</a:t>
            </a:r>
            <a:r>
              <a:rPr sz="3150" spc="-50" dirty="0">
                <a:latin typeface="+mj-lt"/>
                <a:cs typeface="Times New Roman"/>
              </a:rPr>
              <a:t> </a:t>
            </a:r>
            <a:r>
              <a:rPr sz="3150" dirty="0">
                <a:latin typeface="+mj-lt"/>
                <a:cs typeface="Times New Roman"/>
              </a:rPr>
              <a:t>gas.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CE389-230C-4D49-8F1C-22C4BAD928B6}"/>
              </a:ext>
            </a:extLst>
          </p:cNvPr>
          <p:cNvGrpSpPr/>
          <p:nvPr/>
        </p:nvGrpSpPr>
        <p:grpSpPr>
          <a:xfrm rot="16200000">
            <a:off x="3447518" y="3711337"/>
            <a:ext cx="1944485" cy="3519872"/>
            <a:chOff x="5873154" y="1881776"/>
            <a:chExt cx="1204112" cy="2285894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520E5E2D-D6D2-4EA6-ADBD-6EB52C26C692}"/>
                </a:ext>
              </a:extLst>
            </p:cNvPr>
            <p:cNvSpPr/>
            <p:nvPr/>
          </p:nvSpPr>
          <p:spPr>
            <a:xfrm>
              <a:off x="5873155" y="1881776"/>
              <a:ext cx="1204111" cy="1122630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D7D7D6B5-AF2C-40E2-8580-A650063A8626}"/>
                </a:ext>
              </a:extLst>
            </p:cNvPr>
            <p:cNvSpPr/>
            <p:nvPr/>
          </p:nvSpPr>
          <p:spPr>
            <a:xfrm>
              <a:off x="5873154" y="3045040"/>
              <a:ext cx="1204111" cy="112263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93BD1F1-EA50-44F7-A822-3BF856C972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64" y="5072153"/>
            <a:ext cx="1083850" cy="722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E17644-483C-40A1-B661-28E0B59C1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122" y="4988397"/>
            <a:ext cx="899107" cy="8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Health</a:t>
            </a:r>
            <a:r>
              <a:rPr lang="en-US" sz="3200" b="1" spc="-7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Effects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0CE6971-6EAE-425D-8FF1-186DA1432787}"/>
              </a:ext>
            </a:extLst>
          </p:cNvPr>
          <p:cNvSpPr txBox="1"/>
          <p:nvPr/>
        </p:nvSpPr>
        <p:spPr>
          <a:xfrm>
            <a:off x="1055809" y="1368490"/>
            <a:ext cx="7689870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036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500" dirty="0"/>
              <a:t>Breathing Nitrous Oxide can irritate the eyes, nose and throat causing coughing and/or shortness of breath. </a:t>
            </a:r>
            <a:endParaRPr lang="en-US" sz="2500" spc="-5" dirty="0">
              <a:latin typeface="+mj-lt"/>
              <a:cs typeface="Times New Roman"/>
            </a:endParaRPr>
          </a:p>
          <a:p>
            <a:pPr marL="355600" marR="38036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+mj-lt"/>
                <a:cs typeface="Times New Roman"/>
              </a:rPr>
              <a:t>Acute</a:t>
            </a:r>
            <a:r>
              <a:rPr sz="2500" spc="-5" dirty="0">
                <a:latin typeface="+mj-lt"/>
                <a:cs typeface="Times New Roman"/>
              </a:rPr>
              <a:t>: dizziness, slurred speech, difficulty  breathing, </a:t>
            </a:r>
            <a:r>
              <a:rPr sz="2500" spc="-10" dirty="0">
                <a:latin typeface="+mj-lt"/>
                <a:cs typeface="Times New Roman"/>
              </a:rPr>
              <a:t>headache, </a:t>
            </a:r>
            <a:r>
              <a:rPr sz="2500" spc="-5" dirty="0">
                <a:latin typeface="+mj-lt"/>
                <a:cs typeface="Times New Roman"/>
              </a:rPr>
              <a:t>nausea, fatigue,</a:t>
            </a:r>
            <a:r>
              <a:rPr sz="2500" spc="30" dirty="0">
                <a:latin typeface="+mj-lt"/>
                <a:cs typeface="Times New Roman"/>
              </a:rPr>
              <a:t> </a:t>
            </a:r>
            <a:r>
              <a:rPr sz="2500" spc="-5" dirty="0">
                <a:latin typeface="+mj-lt"/>
                <a:cs typeface="Times New Roman"/>
              </a:rPr>
              <a:t>irritability</a:t>
            </a:r>
            <a:endParaRPr sz="2500" dirty="0">
              <a:latin typeface="+mj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+mj-lt"/>
                <a:cs typeface="Times New Roman"/>
              </a:rPr>
              <a:t>Chronic</a:t>
            </a:r>
            <a:r>
              <a:rPr sz="2500" spc="-5" dirty="0">
                <a:latin typeface="+mj-lt"/>
                <a:cs typeface="Times New Roman"/>
              </a:rPr>
              <a:t>: </a:t>
            </a:r>
            <a:r>
              <a:rPr sz="2500" dirty="0">
                <a:latin typeface="+mj-lt"/>
                <a:cs typeface="Times New Roman"/>
              </a:rPr>
              <a:t>tingling </a:t>
            </a:r>
            <a:r>
              <a:rPr sz="2500" spc="-5" dirty="0">
                <a:latin typeface="+mj-lt"/>
                <a:cs typeface="Times New Roman"/>
              </a:rPr>
              <a:t>and numbness; </a:t>
            </a:r>
            <a:r>
              <a:rPr sz="2500" dirty="0">
                <a:latin typeface="+mj-lt"/>
                <a:cs typeface="Times New Roman"/>
              </a:rPr>
              <a:t>difficulty  </a:t>
            </a:r>
            <a:r>
              <a:rPr sz="2500" spc="-5" dirty="0">
                <a:latin typeface="+mj-lt"/>
                <a:cs typeface="Times New Roman"/>
              </a:rPr>
              <a:t>concentrating; interference with gait; </a:t>
            </a:r>
            <a:r>
              <a:rPr sz="2500" dirty="0">
                <a:latin typeface="+mj-lt"/>
                <a:cs typeface="Times New Roman"/>
              </a:rPr>
              <a:t>reproductive  </a:t>
            </a:r>
            <a:r>
              <a:rPr sz="2500" spc="-5" dirty="0">
                <a:latin typeface="+mj-lt"/>
                <a:cs typeface="Times New Roman"/>
              </a:rPr>
              <a:t>effects; neurologic, renal, and kidney</a:t>
            </a:r>
            <a:r>
              <a:rPr sz="2500" spc="-30" dirty="0">
                <a:latin typeface="+mj-lt"/>
                <a:cs typeface="Times New Roman"/>
              </a:rPr>
              <a:t> </a:t>
            </a:r>
            <a:r>
              <a:rPr sz="2500" spc="-5" dirty="0">
                <a:latin typeface="+mj-lt"/>
                <a:cs typeface="Times New Roman"/>
              </a:rPr>
              <a:t>disease</a:t>
            </a:r>
            <a:endParaRPr sz="2500" dirty="0">
              <a:latin typeface="+mj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+mj-lt"/>
                <a:cs typeface="Times New Roman"/>
              </a:rPr>
              <a:t>Pure nitrous oxide </a:t>
            </a:r>
            <a:r>
              <a:rPr sz="2500" spc="-5" dirty="0">
                <a:latin typeface="+mj-lt"/>
                <a:cs typeface="Times New Roman"/>
              </a:rPr>
              <a:t>will result in</a:t>
            </a:r>
            <a:r>
              <a:rPr sz="2500" spc="-80" dirty="0">
                <a:latin typeface="+mj-lt"/>
                <a:cs typeface="Times New Roman"/>
              </a:rPr>
              <a:t> </a:t>
            </a:r>
            <a:r>
              <a:rPr sz="2500" dirty="0">
                <a:latin typeface="+mj-lt"/>
                <a:cs typeface="Times New Roman"/>
              </a:rPr>
              <a:t>asphyxiation.</a:t>
            </a:r>
          </a:p>
          <a:p>
            <a:pPr marL="355600" marR="13519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+mj-lt"/>
                <a:cs typeface="Times New Roman"/>
              </a:rPr>
              <a:t>Cryonic burns</a:t>
            </a:r>
            <a:r>
              <a:rPr lang="en-US" sz="2500" dirty="0">
                <a:latin typeface="+mj-lt"/>
                <a:cs typeface="Times New Roman"/>
              </a:rPr>
              <a:t> (or frostbite)</a:t>
            </a:r>
            <a:r>
              <a:rPr sz="2500" dirty="0">
                <a:latin typeface="+mj-lt"/>
                <a:cs typeface="Times New Roman"/>
              </a:rPr>
              <a:t> </a:t>
            </a:r>
            <a:r>
              <a:rPr sz="2500" spc="-10" dirty="0">
                <a:latin typeface="+mj-lt"/>
                <a:cs typeface="Times New Roman"/>
              </a:rPr>
              <a:t>may </a:t>
            </a:r>
            <a:r>
              <a:rPr sz="2500" spc="-5" dirty="0">
                <a:latin typeface="+mj-lt"/>
                <a:cs typeface="Times New Roman"/>
              </a:rPr>
              <a:t>occur when</a:t>
            </a:r>
            <a:r>
              <a:rPr sz="2500" spc="-65" dirty="0">
                <a:latin typeface="+mj-lt"/>
                <a:cs typeface="Times New Roman"/>
              </a:rPr>
              <a:t> </a:t>
            </a:r>
            <a:r>
              <a:rPr sz="2500" dirty="0">
                <a:latin typeface="+mj-lt"/>
                <a:cs typeface="Times New Roman"/>
              </a:rPr>
              <a:t>handling  </a:t>
            </a:r>
            <a:r>
              <a:rPr sz="2500" spc="-5" dirty="0">
                <a:latin typeface="+mj-lt"/>
                <a:cs typeface="Times New Roman"/>
              </a:rPr>
              <a:t>compressed gas</a:t>
            </a:r>
            <a:r>
              <a:rPr sz="2500" dirty="0">
                <a:latin typeface="+mj-lt"/>
                <a:cs typeface="Times New Roman"/>
              </a:rPr>
              <a:t> </a:t>
            </a:r>
            <a:r>
              <a:rPr sz="2500" spc="-5" dirty="0">
                <a:latin typeface="+mj-lt"/>
                <a:cs typeface="Times New Roman"/>
              </a:rPr>
              <a:t>cylinder.</a:t>
            </a:r>
            <a:endParaRPr sz="25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562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How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EH&amp;S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Monitors</a:t>
            </a:r>
            <a:r>
              <a:rPr lang="en-US" sz="3200" b="1" spc="-12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Exposure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6AF86E0-334B-4198-930A-12DA5460946F}"/>
              </a:ext>
            </a:extLst>
          </p:cNvPr>
          <p:cNvSpPr txBox="1"/>
          <p:nvPr/>
        </p:nvSpPr>
        <p:spPr>
          <a:xfrm>
            <a:off x="949960" y="1564964"/>
            <a:ext cx="7244080" cy="40434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+mj-lt"/>
                <a:cs typeface="Times New Roman"/>
              </a:rPr>
              <a:t>An Assay Technology </a:t>
            </a:r>
            <a:r>
              <a:rPr sz="2300" spc="-10" dirty="0">
                <a:latin typeface="+mj-lt"/>
                <a:cs typeface="Times New Roman"/>
              </a:rPr>
              <a:t>ChemDisk </a:t>
            </a:r>
            <a:r>
              <a:rPr sz="2300" spc="-5" dirty="0">
                <a:latin typeface="+mj-lt"/>
                <a:cs typeface="Times New Roman"/>
              </a:rPr>
              <a:t>monitor </a:t>
            </a:r>
            <a:r>
              <a:rPr sz="2300" dirty="0">
                <a:latin typeface="+mj-lt"/>
                <a:cs typeface="Times New Roman"/>
              </a:rPr>
              <a:t>for nitrous oxide </a:t>
            </a:r>
            <a:r>
              <a:rPr sz="2300" spc="-5" dirty="0">
                <a:latin typeface="+mj-lt"/>
                <a:cs typeface="Times New Roman"/>
              </a:rPr>
              <a:t>is worn </a:t>
            </a:r>
            <a:r>
              <a:rPr sz="2300" dirty="0">
                <a:latin typeface="+mj-lt"/>
                <a:cs typeface="Times New Roman"/>
              </a:rPr>
              <a:t>for the </a:t>
            </a:r>
            <a:r>
              <a:rPr sz="2300" spc="-5" dirty="0">
                <a:latin typeface="+mj-lt"/>
                <a:cs typeface="Times New Roman"/>
              </a:rPr>
              <a:t>duration </a:t>
            </a:r>
            <a:r>
              <a:rPr sz="2300" dirty="0">
                <a:latin typeface="+mj-lt"/>
                <a:cs typeface="Times New Roman"/>
              </a:rPr>
              <a:t>of the </a:t>
            </a:r>
            <a:r>
              <a:rPr sz="2300" spc="-5" dirty="0">
                <a:latin typeface="+mj-lt"/>
                <a:cs typeface="Times New Roman"/>
              </a:rPr>
              <a:t>procedure </a:t>
            </a:r>
            <a:r>
              <a:rPr sz="2300" dirty="0">
                <a:latin typeface="+mj-lt"/>
                <a:cs typeface="Times New Roman"/>
              </a:rPr>
              <a:t>on the </a:t>
            </a:r>
            <a:r>
              <a:rPr sz="2300" spc="-5" dirty="0">
                <a:latin typeface="+mj-lt"/>
                <a:cs typeface="Times New Roman"/>
              </a:rPr>
              <a:t>lapel to represent </a:t>
            </a:r>
            <a:r>
              <a:rPr sz="2300" dirty="0">
                <a:latin typeface="+mj-lt"/>
                <a:cs typeface="Times New Roman"/>
              </a:rPr>
              <a:t>the </a:t>
            </a:r>
            <a:r>
              <a:rPr sz="2300" spc="-5" dirty="0">
                <a:latin typeface="+mj-lt"/>
                <a:cs typeface="Times New Roman"/>
              </a:rPr>
              <a:t>breathing  </a:t>
            </a:r>
            <a:r>
              <a:rPr sz="2300" spc="-10" dirty="0">
                <a:latin typeface="+mj-lt"/>
                <a:cs typeface="Times New Roman"/>
              </a:rPr>
              <a:t>zone.</a:t>
            </a:r>
            <a:br>
              <a:rPr lang="en-US" sz="2300" spc="-10" dirty="0">
                <a:latin typeface="+mj-lt"/>
                <a:cs typeface="Times New Roman"/>
              </a:rPr>
            </a:br>
            <a:endParaRPr lang="en-US" sz="1500" spc="-10" dirty="0">
              <a:latin typeface="+mj-lt"/>
              <a:cs typeface="Times New Roman"/>
            </a:endParaRPr>
          </a:p>
          <a:p>
            <a:pPr marL="354965" marR="2325370" indent="-354965">
              <a:spcBef>
                <a:spcPts val="1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300" spc="-5" dirty="0">
                <a:latin typeface="+mj-lt"/>
                <a:cs typeface="Times New Roman"/>
              </a:rPr>
              <a:t>The disk is collected and sent to  an AIHA accredited laboratory  </a:t>
            </a:r>
            <a:r>
              <a:rPr lang="en-US" sz="2300" dirty="0">
                <a:latin typeface="+mj-lt"/>
                <a:cs typeface="Times New Roman"/>
              </a:rPr>
              <a:t>for</a:t>
            </a:r>
            <a:r>
              <a:rPr lang="en-US" sz="2300" spc="5" dirty="0">
                <a:latin typeface="+mj-lt"/>
                <a:cs typeface="Times New Roman"/>
              </a:rPr>
              <a:t> </a:t>
            </a:r>
            <a:r>
              <a:rPr lang="en-US" sz="2300" spc="-5" dirty="0">
                <a:latin typeface="+mj-lt"/>
                <a:cs typeface="Times New Roman"/>
              </a:rPr>
              <a:t>testing.</a:t>
            </a:r>
          </a:p>
          <a:p>
            <a:pPr marL="354965" marR="2325370" indent="-354965">
              <a:spcBef>
                <a:spcPts val="115"/>
              </a:spcBef>
              <a:buChar char="•"/>
              <a:tabLst>
                <a:tab pos="354965" algn="l"/>
                <a:tab pos="355600" algn="l"/>
              </a:tabLst>
            </a:pPr>
            <a:endParaRPr lang="en-US" sz="1500" dirty="0">
              <a:latin typeface="+mj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+mj-lt"/>
                <a:cs typeface="Times New Roman"/>
              </a:rPr>
              <a:t>A </a:t>
            </a:r>
            <a:r>
              <a:rPr sz="2300" dirty="0">
                <a:latin typeface="+mj-lt"/>
                <a:cs typeface="Times New Roman"/>
              </a:rPr>
              <a:t>report of the </a:t>
            </a:r>
            <a:r>
              <a:rPr sz="2300" spc="-5" dirty="0">
                <a:latin typeface="+mj-lt"/>
                <a:cs typeface="Times New Roman"/>
              </a:rPr>
              <a:t>results</a:t>
            </a:r>
            <a:r>
              <a:rPr sz="2300" spc="-40" dirty="0">
                <a:latin typeface="+mj-lt"/>
                <a:cs typeface="Times New Roman"/>
              </a:rPr>
              <a:t> </a:t>
            </a:r>
            <a:r>
              <a:rPr sz="2300" spc="-5" dirty="0">
                <a:latin typeface="+mj-lt"/>
                <a:cs typeface="Times New Roman"/>
              </a:rPr>
              <a:t>is</a:t>
            </a:r>
            <a:endParaRPr sz="2300" dirty="0">
              <a:latin typeface="+mj-lt"/>
              <a:cs typeface="Times New Roman"/>
            </a:endParaRPr>
          </a:p>
          <a:p>
            <a:pPr marL="278765" marR="2976245">
              <a:lnSpc>
                <a:spcPct val="110000"/>
              </a:lnSpc>
            </a:pPr>
            <a:r>
              <a:rPr sz="2300" spc="-5" dirty="0">
                <a:latin typeface="+mj-lt"/>
                <a:cs typeface="Times New Roman"/>
              </a:rPr>
              <a:t>distributed to </a:t>
            </a:r>
            <a:r>
              <a:rPr sz="2300" dirty="0">
                <a:latin typeface="+mj-lt"/>
                <a:cs typeface="Times New Roman"/>
              </a:rPr>
              <a:t>the</a:t>
            </a:r>
            <a:r>
              <a:rPr sz="2300" spc="-75" dirty="0">
                <a:latin typeface="+mj-lt"/>
                <a:cs typeface="Times New Roman"/>
              </a:rPr>
              <a:t> </a:t>
            </a:r>
            <a:r>
              <a:rPr sz="2300" dirty="0">
                <a:latin typeface="+mj-lt"/>
                <a:cs typeface="Times New Roman"/>
              </a:rPr>
              <a:t>supervisor  </a:t>
            </a:r>
            <a:r>
              <a:rPr sz="2300" spc="-5" dirty="0">
                <a:latin typeface="+mj-lt"/>
                <a:cs typeface="Times New Roman"/>
              </a:rPr>
              <a:t>and </a:t>
            </a:r>
            <a:r>
              <a:rPr sz="2300" dirty="0">
                <a:latin typeface="+mj-lt"/>
                <a:cs typeface="Times New Roman"/>
              </a:rPr>
              <a:t>the</a:t>
            </a:r>
            <a:r>
              <a:rPr sz="2300" spc="-30" dirty="0">
                <a:latin typeface="+mj-lt"/>
                <a:cs typeface="Times New Roman"/>
              </a:rPr>
              <a:t> </a:t>
            </a:r>
            <a:r>
              <a:rPr sz="2300" spc="-5" dirty="0">
                <a:latin typeface="+mj-lt"/>
                <a:cs typeface="Times New Roman"/>
              </a:rPr>
              <a:t>employee.</a:t>
            </a:r>
            <a:endParaRPr sz="2300" dirty="0">
              <a:latin typeface="+mj-lt"/>
              <a:cs typeface="Times New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5562461-E372-4F0C-94D0-DC806115477E}"/>
              </a:ext>
            </a:extLst>
          </p:cNvPr>
          <p:cNvSpPr/>
          <p:nvPr/>
        </p:nvSpPr>
        <p:spPr>
          <a:xfrm>
            <a:off x="6281420" y="2958409"/>
            <a:ext cx="2147315" cy="2641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21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5"/>
            <a:ext cx="7200900" cy="1011423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Employee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Exposure</a:t>
            </a:r>
            <a:r>
              <a:rPr lang="en-US" sz="3200" b="1" spc="-13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to Nitrous</a:t>
            </a:r>
            <a:r>
              <a:rPr lang="en-US" sz="3200" b="1" spc="-3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Oxide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1B447B0-AD90-412C-8E68-9ED72EA7E077}"/>
              </a:ext>
            </a:extLst>
          </p:cNvPr>
          <p:cNvSpPr txBox="1"/>
          <p:nvPr/>
        </p:nvSpPr>
        <p:spPr>
          <a:xfrm>
            <a:off x="1055809" y="1858419"/>
            <a:ext cx="7475348" cy="22833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OSHA </a:t>
            </a:r>
            <a:r>
              <a:rPr sz="2800" spc="5" dirty="0">
                <a:latin typeface="+mj-lt"/>
                <a:cs typeface="Times New Roman"/>
              </a:rPr>
              <a:t>does not </a:t>
            </a:r>
            <a:r>
              <a:rPr sz="2800" dirty="0">
                <a:latin typeface="+mj-lt"/>
                <a:cs typeface="Times New Roman"/>
              </a:rPr>
              <a:t>regulate nitrous</a:t>
            </a:r>
            <a:r>
              <a:rPr sz="2800" spc="-14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oxide  </a:t>
            </a:r>
            <a:r>
              <a:rPr sz="2800" spc="5" dirty="0">
                <a:latin typeface="+mj-lt"/>
                <a:cs typeface="Times New Roman"/>
              </a:rPr>
              <a:t>exposure.</a:t>
            </a:r>
            <a:endParaRPr lang="en-US" sz="2800" spc="5" dirty="0">
              <a:latin typeface="+mj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lang="en-US" sz="2800" spc="5" dirty="0">
                <a:latin typeface="+mj-lt"/>
                <a:cs typeface="Times New Roman"/>
              </a:rPr>
              <a:t>NIOSH Recommended Exposure Limit (REL) 25ppm</a:t>
            </a:r>
            <a:endParaRPr sz="2800" dirty="0">
              <a:latin typeface="+mj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ACGIH </a:t>
            </a:r>
            <a:r>
              <a:rPr sz="2800" spc="-5" dirty="0">
                <a:latin typeface="+mj-lt"/>
                <a:cs typeface="Times New Roman"/>
              </a:rPr>
              <a:t>T</a:t>
            </a:r>
            <a:r>
              <a:rPr lang="en-US" sz="2800" spc="-5" dirty="0">
                <a:latin typeface="+mj-lt"/>
                <a:cs typeface="Times New Roman"/>
              </a:rPr>
              <a:t>hreshold </a:t>
            </a:r>
            <a:r>
              <a:rPr sz="2800" spc="-5" dirty="0">
                <a:latin typeface="+mj-lt"/>
                <a:cs typeface="Times New Roman"/>
              </a:rPr>
              <a:t>L</a:t>
            </a:r>
            <a:r>
              <a:rPr lang="en-US" sz="2800" spc="-5" dirty="0">
                <a:latin typeface="+mj-lt"/>
                <a:cs typeface="Times New Roman"/>
              </a:rPr>
              <a:t>imit </a:t>
            </a:r>
            <a:r>
              <a:rPr sz="2800" spc="-5" dirty="0">
                <a:latin typeface="+mj-lt"/>
                <a:cs typeface="Times New Roman"/>
              </a:rPr>
              <a:t>V</a:t>
            </a:r>
            <a:r>
              <a:rPr lang="en-US" sz="2800" spc="-5" dirty="0">
                <a:latin typeface="+mj-lt"/>
                <a:cs typeface="Times New Roman"/>
              </a:rPr>
              <a:t>alue (TLV)</a:t>
            </a:r>
            <a:r>
              <a:rPr sz="2800" spc="-5" dirty="0">
                <a:latin typeface="+mj-lt"/>
                <a:cs typeface="Times New Roman"/>
              </a:rPr>
              <a:t>: </a:t>
            </a:r>
            <a:r>
              <a:rPr sz="2800" dirty="0">
                <a:latin typeface="+mj-lt"/>
                <a:cs typeface="Times New Roman"/>
              </a:rPr>
              <a:t>50 </a:t>
            </a:r>
            <a:r>
              <a:rPr sz="2800" spc="5" dirty="0">
                <a:latin typeface="+mj-lt"/>
                <a:cs typeface="Times New Roman"/>
              </a:rPr>
              <a:t>ppm </a:t>
            </a:r>
            <a:r>
              <a:rPr sz="2800" dirty="0">
                <a:latin typeface="+mj-lt"/>
                <a:cs typeface="Times New Roman"/>
              </a:rPr>
              <a:t>as a</a:t>
            </a:r>
            <a:r>
              <a:rPr sz="2800" spc="-9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TWA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F764CD-8558-4381-9B75-BFB2DC99F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558" y="3736203"/>
            <a:ext cx="1924625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5F2A25D4-B11F-4F0F-8136-1FA606759B89}"/>
              </a:ext>
            </a:extLst>
          </p:cNvPr>
          <p:cNvSpPr txBox="1"/>
          <p:nvPr/>
        </p:nvSpPr>
        <p:spPr>
          <a:xfrm>
            <a:off x="1055809" y="4254354"/>
            <a:ext cx="6113476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2705" indent="-342900">
              <a:lnSpc>
                <a:spcPct val="100000"/>
              </a:lnSpc>
              <a:spcBef>
                <a:spcPts val="770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Times New Roman"/>
              </a:rPr>
              <a:t>EH&amp;S </a:t>
            </a:r>
            <a:r>
              <a:rPr sz="2800" spc="5" dirty="0">
                <a:latin typeface="+mj-lt"/>
                <a:cs typeface="Times New Roman"/>
              </a:rPr>
              <a:t>compares your </a:t>
            </a:r>
            <a:r>
              <a:rPr sz="2800" dirty="0">
                <a:latin typeface="+mj-lt"/>
                <a:cs typeface="Times New Roman"/>
              </a:rPr>
              <a:t>exposure </a:t>
            </a:r>
            <a:r>
              <a:rPr sz="2800" spc="-5" dirty="0">
                <a:latin typeface="+mj-lt"/>
                <a:cs typeface="Times New Roman"/>
              </a:rPr>
              <a:t>to</a:t>
            </a:r>
            <a:r>
              <a:rPr sz="2800" spc="-18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the  ACGIH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TLV.</a:t>
            </a:r>
            <a:endParaRPr sz="28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23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ACGIH TLV</a:t>
            </a:r>
            <a:r>
              <a:rPr lang="en-US" sz="3200" b="1" spc="-8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TWA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1BE465B-F798-43C2-8DA7-E1A28A4F68F4}"/>
              </a:ext>
            </a:extLst>
          </p:cNvPr>
          <p:cNvSpPr txBox="1"/>
          <p:nvPr/>
        </p:nvSpPr>
        <p:spPr>
          <a:xfrm>
            <a:off x="1055809" y="1844672"/>
            <a:ext cx="7463155" cy="295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+mj-lt"/>
                <a:cs typeface="Times New Roman"/>
              </a:rPr>
              <a:t>ACGIH Threshold </a:t>
            </a:r>
            <a:r>
              <a:rPr sz="3200" spc="-5" dirty="0">
                <a:latin typeface="+mj-lt"/>
                <a:cs typeface="Times New Roman"/>
              </a:rPr>
              <a:t>Limit </a:t>
            </a:r>
            <a:r>
              <a:rPr sz="3200" dirty="0">
                <a:latin typeface="+mj-lt"/>
                <a:cs typeface="Times New Roman"/>
              </a:rPr>
              <a:t>Value </a:t>
            </a:r>
            <a:r>
              <a:rPr sz="3200" spc="-5" dirty="0">
                <a:latin typeface="+mj-lt"/>
                <a:cs typeface="Times New Roman"/>
              </a:rPr>
              <a:t>is </a:t>
            </a:r>
            <a:r>
              <a:rPr sz="3200" dirty="0">
                <a:latin typeface="+mj-lt"/>
                <a:cs typeface="Times New Roman"/>
              </a:rPr>
              <a:t>the  </a:t>
            </a:r>
            <a:r>
              <a:rPr sz="3200" spc="5" dirty="0">
                <a:latin typeface="+mj-lt"/>
                <a:cs typeface="Times New Roman"/>
              </a:rPr>
              <a:t>average </a:t>
            </a:r>
            <a:r>
              <a:rPr sz="3200" dirty="0">
                <a:latin typeface="+mj-lt"/>
                <a:cs typeface="Times New Roman"/>
              </a:rPr>
              <a:t>concentration for a normal </a:t>
            </a:r>
            <a:r>
              <a:rPr sz="3200" spc="5" dirty="0">
                <a:latin typeface="+mj-lt"/>
                <a:cs typeface="Times New Roman"/>
              </a:rPr>
              <a:t>8-hour  </a:t>
            </a:r>
            <a:r>
              <a:rPr sz="3200" dirty="0">
                <a:latin typeface="+mj-lt"/>
                <a:cs typeface="Times New Roman"/>
              </a:rPr>
              <a:t>workday </a:t>
            </a:r>
            <a:r>
              <a:rPr sz="3200" spc="5" dirty="0">
                <a:latin typeface="+mj-lt"/>
                <a:cs typeface="Times New Roman"/>
              </a:rPr>
              <a:t>and </a:t>
            </a:r>
            <a:r>
              <a:rPr sz="3200" dirty="0">
                <a:latin typeface="+mj-lt"/>
                <a:cs typeface="Times New Roman"/>
              </a:rPr>
              <a:t>a 40-hour workweek </a:t>
            </a:r>
            <a:r>
              <a:rPr sz="3200" spc="-5" dirty="0">
                <a:latin typeface="+mj-lt"/>
                <a:cs typeface="Times New Roman"/>
              </a:rPr>
              <a:t>to</a:t>
            </a:r>
            <a:r>
              <a:rPr sz="3200" spc="-120" dirty="0">
                <a:latin typeface="+mj-lt"/>
                <a:cs typeface="Times New Roman"/>
              </a:rPr>
              <a:t> </a:t>
            </a:r>
            <a:r>
              <a:rPr sz="3200" dirty="0">
                <a:latin typeface="+mj-lt"/>
                <a:cs typeface="Times New Roman"/>
              </a:rPr>
              <a:t>which nearly all workers may be </a:t>
            </a:r>
            <a:r>
              <a:rPr sz="3200" spc="5" dirty="0">
                <a:latin typeface="+mj-lt"/>
                <a:cs typeface="Times New Roman"/>
              </a:rPr>
              <a:t>exposed  </a:t>
            </a:r>
            <a:r>
              <a:rPr sz="3200" dirty="0">
                <a:latin typeface="+mj-lt"/>
                <a:cs typeface="Times New Roman"/>
              </a:rPr>
              <a:t>repeatedly, </a:t>
            </a:r>
            <a:r>
              <a:rPr sz="3200" spc="5" dirty="0">
                <a:latin typeface="+mj-lt"/>
                <a:cs typeface="Times New Roman"/>
              </a:rPr>
              <a:t>day </a:t>
            </a:r>
            <a:r>
              <a:rPr sz="3200" dirty="0">
                <a:latin typeface="+mj-lt"/>
                <a:cs typeface="Times New Roman"/>
              </a:rPr>
              <a:t>after </a:t>
            </a:r>
            <a:r>
              <a:rPr sz="3200" spc="5" dirty="0">
                <a:latin typeface="+mj-lt"/>
                <a:cs typeface="Times New Roman"/>
              </a:rPr>
              <a:t>day, </a:t>
            </a:r>
            <a:r>
              <a:rPr sz="3200" dirty="0">
                <a:latin typeface="+mj-lt"/>
                <a:cs typeface="Times New Roman"/>
              </a:rPr>
              <a:t>without adverse  effects.</a:t>
            </a:r>
          </a:p>
        </p:txBody>
      </p:sp>
    </p:spTree>
    <p:extLst>
      <p:ext uri="{BB962C8B-B14F-4D97-AF65-F5344CB8AC3E}">
        <p14:creationId xmlns:p14="http://schemas.microsoft.com/office/powerpoint/2010/main" val="137954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912059-5B86-424D-8591-868EE6B0E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7" y="5736419"/>
            <a:ext cx="1415403" cy="80056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55134A0-D460-46CF-A1C8-CC000D90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9" y="292076"/>
            <a:ext cx="7200900" cy="770866"/>
          </a:xfr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When Will</a:t>
            </a:r>
            <a:r>
              <a:rPr lang="en-US" sz="3200" b="1" spc="-85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Monitoring  Take</a:t>
            </a:r>
            <a:r>
              <a:rPr lang="en-US" sz="3200" b="1" spc="-3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5" dirty="0">
                <a:solidFill>
                  <a:schemeClr val="bg1"/>
                </a:solidFill>
                <a:latin typeface="Georgia" panose="02040502050405020303" pitchFamily="18" charset="0"/>
              </a:rPr>
              <a:t>Place?</a:t>
            </a:r>
            <a:endParaRPr lang="en-US" sz="28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D30BBEC-80D4-46DC-BCD6-47EBB89A5349}"/>
              </a:ext>
            </a:extLst>
          </p:cNvPr>
          <p:cNvSpPr txBox="1"/>
          <p:nvPr/>
        </p:nvSpPr>
        <p:spPr>
          <a:xfrm>
            <a:off x="1055809" y="3214171"/>
            <a:ext cx="7425055" cy="262443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cs typeface="Times New Roman"/>
              </a:rPr>
              <a:t>Initial</a:t>
            </a:r>
            <a:r>
              <a:rPr sz="3000" spc="-30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monitoring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000" spc="5" dirty="0">
                <a:cs typeface="Times New Roman"/>
              </a:rPr>
              <a:t>Annual</a:t>
            </a:r>
            <a:r>
              <a:rPr sz="3000" spc="-40" dirty="0">
                <a:cs typeface="Times New Roman"/>
              </a:rPr>
              <a:t> </a:t>
            </a:r>
            <a:r>
              <a:rPr sz="3000" spc="-5" dirty="0">
                <a:cs typeface="Times New Roman"/>
              </a:rPr>
              <a:t>monitoring</a:t>
            </a:r>
            <a:endParaRPr sz="3000" dirty="0"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cs typeface="Times New Roman"/>
              </a:rPr>
              <a:t>Periodic monitoring when </a:t>
            </a:r>
            <a:r>
              <a:rPr sz="3000" spc="-5" dirty="0">
                <a:cs typeface="Times New Roman"/>
              </a:rPr>
              <a:t>initial </a:t>
            </a:r>
            <a:r>
              <a:rPr sz="3000" dirty="0">
                <a:cs typeface="Times New Roman"/>
              </a:rPr>
              <a:t>results</a:t>
            </a:r>
            <a:r>
              <a:rPr sz="3000" spc="-125" dirty="0">
                <a:cs typeface="Times New Roman"/>
              </a:rPr>
              <a:t> </a:t>
            </a:r>
            <a:r>
              <a:rPr sz="3000" dirty="0">
                <a:cs typeface="Times New Roman"/>
              </a:rPr>
              <a:t>are  </a:t>
            </a:r>
            <a:r>
              <a:rPr sz="3000" spc="5" dirty="0">
                <a:cs typeface="Times New Roman"/>
              </a:rPr>
              <a:t>above </a:t>
            </a:r>
            <a:r>
              <a:rPr sz="3000" dirty="0">
                <a:cs typeface="Times New Roman"/>
              </a:rPr>
              <a:t>the </a:t>
            </a:r>
            <a:r>
              <a:rPr sz="3000" spc="-5" dirty="0">
                <a:cs typeface="Times New Roman"/>
              </a:rPr>
              <a:t>TLV </a:t>
            </a:r>
            <a:r>
              <a:rPr sz="3000" dirty="0">
                <a:cs typeface="Times New Roman"/>
              </a:rPr>
              <a:t>or there </a:t>
            </a:r>
            <a:r>
              <a:rPr sz="3000" spc="-5" dirty="0">
                <a:cs typeface="Times New Roman"/>
              </a:rPr>
              <a:t>is </a:t>
            </a:r>
            <a:r>
              <a:rPr sz="3000" dirty="0">
                <a:cs typeface="Times New Roman"/>
              </a:rPr>
              <a:t>a </a:t>
            </a:r>
            <a:r>
              <a:rPr sz="3000" spc="5" dirty="0">
                <a:cs typeface="Times New Roman"/>
              </a:rPr>
              <a:t>change </a:t>
            </a:r>
            <a:r>
              <a:rPr sz="3000" spc="-5" dirty="0">
                <a:cs typeface="Times New Roman"/>
              </a:rPr>
              <a:t>in </a:t>
            </a:r>
            <a:r>
              <a:rPr sz="3000" dirty="0">
                <a:cs typeface="Times New Roman"/>
              </a:rPr>
              <a:t>the  procedure.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42BCC1A-DEAE-4ABC-AC75-F343CB327736}"/>
              </a:ext>
            </a:extLst>
          </p:cNvPr>
          <p:cNvSpPr txBox="1"/>
          <p:nvPr/>
        </p:nvSpPr>
        <p:spPr>
          <a:xfrm>
            <a:off x="1055809" y="1165351"/>
            <a:ext cx="7621263" cy="195758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lang="en-US" sz="3000" dirty="0">
                <a:cs typeface="Times New Roman"/>
              </a:rPr>
              <a:t>Exposure monitoring is the first step to measure nitrous oxide and determine the type and extent of controls that are necessary. Such monitoring include:</a:t>
            </a:r>
            <a:endParaRPr sz="3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899745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4" id="{16EBAA4D-C57A-5D40-A1CB-B887C03A44DF}" vid="{96DA46E8-4385-FB43-A931-99CB931E67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Powerpointtemplate_ECU-Wright_building</Template>
  <TotalTime>5344</TotalTime>
  <Words>770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Lucida Bright</vt:lpstr>
      <vt:lpstr>Times New Roman</vt:lpstr>
      <vt:lpstr>East Carolina University</vt:lpstr>
      <vt:lpstr>Occupational Exposure to  Nitrous Oxide</vt:lpstr>
      <vt:lpstr>Uses of Nitrous Oxide</vt:lpstr>
      <vt:lpstr>Chemical Description</vt:lpstr>
      <vt:lpstr>Routes of Exposure</vt:lpstr>
      <vt:lpstr>Health Effects</vt:lpstr>
      <vt:lpstr>How EH&amp;S Monitors Exposure</vt:lpstr>
      <vt:lpstr>Employee Exposure to Nitrous Oxide</vt:lpstr>
      <vt:lpstr>ACGIH TLV TWA</vt:lpstr>
      <vt:lpstr>When Will Monitoring  Take Place?</vt:lpstr>
      <vt:lpstr>Protective Work Clothing and  Equipment</vt:lpstr>
      <vt:lpstr>Leaks</vt:lpstr>
      <vt:lpstr>Storage</vt:lpstr>
      <vt:lpstr>Control Measures for Anesthetic  Delivery System</vt:lpstr>
      <vt:lpstr>Control Measures for  Scavenging System</vt:lpstr>
      <vt:lpstr>Control Measures for  Scavenging System</vt:lpstr>
      <vt:lpstr>Control Measures for  Scavenging System</vt:lpstr>
      <vt:lpstr>Work Practices to  Control Exposure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Brandon</dc:creator>
  <cp:lastModifiedBy>Tebehaevu, Ogaga Jonathan</cp:lastModifiedBy>
  <cp:revision>120</cp:revision>
  <dcterms:created xsi:type="dcterms:W3CDTF">2017-09-21T17:37:31Z</dcterms:created>
  <dcterms:modified xsi:type="dcterms:W3CDTF">2020-12-02T17:37:56Z</dcterms:modified>
</cp:coreProperties>
</file>