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69" r:id="rId2"/>
    <p:sldId id="264" r:id="rId3"/>
    <p:sldId id="270" r:id="rId4"/>
    <p:sldId id="271" r:id="rId5"/>
    <p:sldId id="272" r:id="rId6"/>
    <p:sldId id="257" r:id="rId7"/>
    <p:sldId id="273" r:id="rId8"/>
    <p:sldId id="274" r:id="rId9"/>
    <p:sldId id="275" r:id="rId10"/>
    <p:sldId id="276" r:id="rId11"/>
    <p:sldId id="279" r:id="rId12"/>
    <p:sldId id="289" r:id="rId13"/>
    <p:sldId id="261" r:id="rId14"/>
    <p:sldId id="280" r:id="rId15"/>
    <p:sldId id="288" r:id="rId16"/>
    <p:sldId id="281" r:id="rId17"/>
    <p:sldId id="282" r:id="rId18"/>
    <p:sldId id="284" r:id="rId19"/>
    <p:sldId id="285" r:id="rId20"/>
    <p:sldId id="286" r:id="rId21"/>
    <p:sldId id="287" r:id="rId22"/>
    <p:sldId id="290" r:id="rId23"/>
    <p:sldId id="259" r:id="rId24"/>
    <p:sldId id="292" r:id="rId25"/>
    <p:sldId id="291" r:id="rId26"/>
    <p:sldId id="293" r:id="rId27"/>
    <p:sldId id="294" r:id="rId28"/>
    <p:sldId id="295" r:id="rId29"/>
    <p:sldId id="296" r:id="rId30"/>
    <p:sldId id="297" r:id="rId31"/>
    <p:sldId id="298" r:id="rId32"/>
    <p:sldId id="299" r:id="rId33"/>
    <p:sldId id="300" r:id="rId34"/>
    <p:sldId id="301" r:id="rId35"/>
    <p:sldId id="302" r:id="rId36"/>
    <p:sldId id="26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923"/>
    <a:srgbClr val="592A8A"/>
    <a:srgbClr val="4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2389" autoAdjust="0"/>
  </p:normalViewPr>
  <p:slideViewPr>
    <p:cSldViewPr snapToGrid="0" snapToObjects="1">
      <p:cViewPr varScale="1">
        <p:scale>
          <a:sx n="79" d="100"/>
          <a:sy n="79" d="100"/>
        </p:scale>
        <p:origin x="8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41.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62142-687E-424A-AFBE-3515F3C89059}"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3B2C0EFA-88CC-4FF7-8254-0CAB7F697A7F}">
      <dgm:prSet phldrT="[Text]" custT="1"/>
      <dgm:spPr>
        <a:solidFill>
          <a:srgbClr val="7030A0"/>
        </a:solidFill>
      </dgm:spPr>
      <dgm:t>
        <a:bodyPr/>
        <a:lstStyle/>
        <a:p>
          <a:r>
            <a:rPr lang="en-US" sz="1500" b="1" dirty="0">
              <a:solidFill>
                <a:schemeClr val="bg1"/>
              </a:solidFill>
            </a:rPr>
            <a:t>Type 2</a:t>
          </a:r>
        </a:p>
      </dgm:t>
    </dgm:pt>
    <dgm:pt modelId="{2169EE35-DDE9-45F1-82BA-A828ADFE7E52}" type="parTrans" cxnId="{52F96D8A-6F02-4A25-B3C4-1B08183FA719}">
      <dgm:prSet/>
      <dgm:spPr/>
      <dgm:t>
        <a:bodyPr/>
        <a:lstStyle/>
        <a:p>
          <a:endParaRPr lang="en-US" sz="1500"/>
        </a:p>
      </dgm:t>
    </dgm:pt>
    <dgm:pt modelId="{9A1F8CBF-507D-4656-8D23-BC1F83E02C35}" type="sibTrans" cxnId="{52F96D8A-6F02-4A25-B3C4-1B08183FA719}">
      <dgm:prSet/>
      <dgm:spPr/>
      <dgm:t>
        <a:bodyPr/>
        <a:lstStyle/>
        <a:p>
          <a:endParaRPr lang="en-US" sz="1500"/>
        </a:p>
      </dgm:t>
    </dgm:pt>
    <dgm:pt modelId="{4FF2B453-F295-4E75-9543-0A839703ABA0}">
      <dgm:prSet phldrT="[Text]" custT="1"/>
      <dgm:spPr>
        <a:solidFill>
          <a:srgbClr val="7030A0"/>
        </a:solidFill>
      </dgm:spPr>
      <dgm:t>
        <a:bodyPr/>
        <a:lstStyle/>
        <a:p>
          <a:r>
            <a:rPr lang="en-US" sz="1500" b="1" dirty="0">
              <a:solidFill>
                <a:schemeClr val="bg1"/>
              </a:solidFill>
            </a:rPr>
            <a:t>Class G</a:t>
          </a:r>
        </a:p>
      </dgm:t>
    </dgm:pt>
    <dgm:pt modelId="{5AB51FC4-E7C6-4DCE-B063-C3120D5A6A87}" type="parTrans" cxnId="{D7894CEB-781F-4ECD-BB28-A0723B4E1F1A}">
      <dgm:prSet/>
      <dgm:spPr/>
      <dgm:t>
        <a:bodyPr/>
        <a:lstStyle/>
        <a:p>
          <a:endParaRPr lang="en-US" sz="1500"/>
        </a:p>
      </dgm:t>
    </dgm:pt>
    <dgm:pt modelId="{674CF707-8C5A-482C-A69E-55038F2C0D00}" type="sibTrans" cxnId="{D7894CEB-781F-4ECD-BB28-A0723B4E1F1A}">
      <dgm:prSet/>
      <dgm:spPr/>
      <dgm:t>
        <a:bodyPr/>
        <a:lstStyle/>
        <a:p>
          <a:endParaRPr lang="en-US" sz="1500"/>
        </a:p>
      </dgm:t>
    </dgm:pt>
    <dgm:pt modelId="{46B7C6BA-3595-4827-A9AB-BE418823C25E}">
      <dgm:prSet phldrT="[Text]" custT="1"/>
      <dgm:spPr>
        <a:solidFill>
          <a:srgbClr val="7030A0"/>
        </a:solidFill>
      </dgm:spPr>
      <dgm:t>
        <a:bodyPr/>
        <a:lstStyle/>
        <a:p>
          <a:r>
            <a:rPr lang="en-US" sz="1500" b="1" dirty="0">
              <a:solidFill>
                <a:schemeClr val="bg1"/>
              </a:solidFill>
            </a:rPr>
            <a:t>Type 1</a:t>
          </a:r>
        </a:p>
      </dgm:t>
    </dgm:pt>
    <dgm:pt modelId="{C6342F89-EF81-452F-BD7F-F29F48D89FA0}" type="parTrans" cxnId="{800DDC2E-FA61-434C-A4DD-BF6C38AFB8E1}">
      <dgm:prSet/>
      <dgm:spPr/>
      <dgm:t>
        <a:bodyPr/>
        <a:lstStyle/>
        <a:p>
          <a:endParaRPr lang="en-US" sz="1500"/>
        </a:p>
      </dgm:t>
    </dgm:pt>
    <dgm:pt modelId="{B5FB9F21-417C-48D8-BA90-059A81C4A57D}" type="sibTrans" cxnId="{800DDC2E-FA61-434C-A4DD-BF6C38AFB8E1}">
      <dgm:prSet/>
      <dgm:spPr/>
      <dgm:t>
        <a:bodyPr/>
        <a:lstStyle/>
        <a:p>
          <a:endParaRPr lang="en-US" sz="1500"/>
        </a:p>
      </dgm:t>
    </dgm:pt>
    <dgm:pt modelId="{817E8E95-1221-4025-BB1E-DB99D594BFE7}">
      <dgm:prSet phldrT="[Text]" custT="1"/>
      <dgm:spPr>
        <a:ln w="28575">
          <a:solidFill>
            <a:schemeClr val="accent4">
              <a:lumMod val="60000"/>
              <a:lumOff val="40000"/>
            </a:schemeClr>
          </a:solidFill>
        </a:ln>
      </dgm:spPr>
      <dgm:t>
        <a:bodyPr/>
        <a:lstStyle/>
        <a:p>
          <a:pPr algn="ctr"/>
          <a:r>
            <a:rPr lang="en-US" altLang="en-US" sz="1500" b="1" dirty="0"/>
            <a:t>reduce force of impact from a blow to the top of the head</a:t>
          </a:r>
          <a:endParaRPr lang="en-US" sz="1500" b="1" dirty="0"/>
        </a:p>
      </dgm:t>
    </dgm:pt>
    <dgm:pt modelId="{1A562257-3B78-4ABB-8185-1437C446F469}" type="sibTrans" cxnId="{9529D523-4527-4A67-86B4-57045E7FF22F}">
      <dgm:prSet/>
      <dgm:spPr/>
      <dgm:t>
        <a:bodyPr/>
        <a:lstStyle/>
        <a:p>
          <a:endParaRPr lang="en-US" sz="1500"/>
        </a:p>
      </dgm:t>
    </dgm:pt>
    <dgm:pt modelId="{7635E3BA-E0E8-4066-A494-2517753D57EE}" type="parTrans" cxnId="{9529D523-4527-4A67-86B4-57045E7FF22F}">
      <dgm:prSet/>
      <dgm:spPr/>
      <dgm:t>
        <a:bodyPr/>
        <a:lstStyle/>
        <a:p>
          <a:endParaRPr lang="en-US" sz="1500"/>
        </a:p>
      </dgm:t>
    </dgm:pt>
    <dgm:pt modelId="{367E0836-F1F4-499B-AE1F-3098A884E845}">
      <dgm:prSet phldrT="[Text]" custT="1"/>
      <dgm:spPr>
        <a:ln w="28575">
          <a:solidFill>
            <a:schemeClr val="accent4">
              <a:lumMod val="60000"/>
              <a:lumOff val="40000"/>
            </a:schemeClr>
          </a:solidFill>
        </a:ln>
      </dgm:spPr>
      <dgm:t>
        <a:bodyPr/>
        <a:lstStyle/>
        <a:p>
          <a:r>
            <a:rPr lang="en-US" altLang="en-US" sz="1500" b="1" dirty="0"/>
            <a:t>Tested to withstand 2200 volts </a:t>
          </a:r>
          <a:endParaRPr lang="en-US" sz="1500" b="1" dirty="0"/>
        </a:p>
      </dgm:t>
    </dgm:pt>
    <dgm:pt modelId="{03AB1229-CBC4-423E-BE7D-E46706F9C913}" type="sibTrans" cxnId="{A1D9B9F7-12B6-4BC4-AC3A-6ED055D7F6F8}">
      <dgm:prSet/>
      <dgm:spPr/>
      <dgm:t>
        <a:bodyPr/>
        <a:lstStyle/>
        <a:p>
          <a:endParaRPr lang="en-US" sz="1500"/>
        </a:p>
      </dgm:t>
    </dgm:pt>
    <dgm:pt modelId="{E161BB8D-B469-47F5-8129-93EEDAB10CA0}" type="parTrans" cxnId="{A1D9B9F7-12B6-4BC4-AC3A-6ED055D7F6F8}">
      <dgm:prSet/>
      <dgm:spPr/>
      <dgm:t>
        <a:bodyPr/>
        <a:lstStyle/>
        <a:p>
          <a:endParaRPr lang="en-US" sz="1500"/>
        </a:p>
      </dgm:t>
    </dgm:pt>
    <dgm:pt modelId="{E50E064F-EEC9-4B0B-B4E9-6A9A0592215A}">
      <dgm:prSet phldrT="[Text]" custT="1"/>
      <dgm:spPr>
        <a:ln w="28575">
          <a:solidFill>
            <a:schemeClr val="accent4">
              <a:lumMod val="60000"/>
              <a:lumOff val="40000"/>
            </a:schemeClr>
          </a:solidFill>
        </a:ln>
      </dgm:spPr>
      <dgm:t>
        <a:bodyPr/>
        <a:lstStyle/>
        <a:p>
          <a:r>
            <a:rPr lang="en-US" altLang="en-US" sz="1500" b="1" dirty="0"/>
            <a:t>provide protection against both side impact (lateral) and blows to the top of the head</a:t>
          </a:r>
          <a:endParaRPr lang="en-US" sz="1500" b="1" dirty="0"/>
        </a:p>
      </dgm:t>
    </dgm:pt>
    <dgm:pt modelId="{932E03CA-C693-45F7-BE02-A2FCF4B347B3}" type="sibTrans" cxnId="{C5B97581-89AC-43D7-96F0-DC1EAEE8A6CB}">
      <dgm:prSet/>
      <dgm:spPr/>
      <dgm:t>
        <a:bodyPr/>
        <a:lstStyle/>
        <a:p>
          <a:endParaRPr lang="en-US" sz="1500"/>
        </a:p>
      </dgm:t>
    </dgm:pt>
    <dgm:pt modelId="{5DED564D-D712-446D-9E8B-0FDF068C33DF}" type="parTrans" cxnId="{C5B97581-89AC-43D7-96F0-DC1EAEE8A6CB}">
      <dgm:prSet/>
      <dgm:spPr/>
      <dgm:t>
        <a:bodyPr/>
        <a:lstStyle/>
        <a:p>
          <a:endParaRPr lang="en-US" sz="1500"/>
        </a:p>
      </dgm:t>
    </dgm:pt>
    <dgm:pt modelId="{3678C44E-9619-41D2-94B4-52050437BA19}">
      <dgm:prSet custT="1"/>
      <dgm:spPr>
        <a:solidFill>
          <a:srgbClr val="7030A0"/>
        </a:solidFill>
      </dgm:spPr>
      <dgm:t>
        <a:bodyPr/>
        <a:lstStyle/>
        <a:p>
          <a:r>
            <a:rPr lang="en-US" sz="1500" b="1" dirty="0"/>
            <a:t>Class E</a:t>
          </a:r>
        </a:p>
      </dgm:t>
    </dgm:pt>
    <dgm:pt modelId="{03F20DB0-72F6-40DC-98ED-E86D682AF8B3}" type="parTrans" cxnId="{8F50A7E6-C21A-474B-AE2D-AA3F81C7A691}">
      <dgm:prSet/>
      <dgm:spPr/>
      <dgm:t>
        <a:bodyPr/>
        <a:lstStyle/>
        <a:p>
          <a:endParaRPr lang="en-US" sz="1500"/>
        </a:p>
      </dgm:t>
    </dgm:pt>
    <dgm:pt modelId="{1F4C6CA3-A1B7-4A59-ACFB-B2BAB1F8CF74}" type="sibTrans" cxnId="{8F50A7E6-C21A-474B-AE2D-AA3F81C7A691}">
      <dgm:prSet/>
      <dgm:spPr/>
      <dgm:t>
        <a:bodyPr/>
        <a:lstStyle/>
        <a:p>
          <a:endParaRPr lang="en-US" sz="1500"/>
        </a:p>
      </dgm:t>
    </dgm:pt>
    <dgm:pt modelId="{53A82523-6AE3-413F-8DC2-E34381B1FB60}">
      <dgm:prSet phldrT="[Text]" custT="1"/>
      <dgm:spPr>
        <a:solidFill>
          <a:srgbClr val="7030A0"/>
        </a:solidFill>
        <a:ln w="28575">
          <a:solidFill>
            <a:schemeClr val="accent4">
              <a:lumMod val="60000"/>
              <a:lumOff val="40000"/>
            </a:schemeClr>
          </a:solidFill>
        </a:ln>
      </dgm:spPr>
      <dgm:t>
        <a:bodyPr/>
        <a:lstStyle/>
        <a:p>
          <a:r>
            <a:rPr lang="en-US" altLang="en-US" sz="1500" b="1" dirty="0"/>
            <a:t>Class C</a:t>
          </a:r>
          <a:endParaRPr lang="en-US" sz="1500" b="1" dirty="0"/>
        </a:p>
      </dgm:t>
    </dgm:pt>
    <dgm:pt modelId="{D92797BB-CD89-46F3-A440-1ED9AE3F5C4D}" type="parTrans" cxnId="{8565B527-054F-4164-BD11-A839A7C89436}">
      <dgm:prSet/>
      <dgm:spPr/>
      <dgm:t>
        <a:bodyPr/>
        <a:lstStyle/>
        <a:p>
          <a:endParaRPr lang="en-US" sz="1500"/>
        </a:p>
      </dgm:t>
    </dgm:pt>
    <dgm:pt modelId="{152318FD-3905-45AD-8436-2A7685C0D54F}" type="sibTrans" cxnId="{8565B527-054F-4164-BD11-A839A7C89436}">
      <dgm:prSet/>
      <dgm:spPr/>
      <dgm:t>
        <a:bodyPr/>
        <a:lstStyle/>
        <a:p>
          <a:endParaRPr lang="en-US" sz="1500"/>
        </a:p>
      </dgm:t>
    </dgm:pt>
    <dgm:pt modelId="{E4B5E28D-9A6C-404B-A070-80E04B5FECBB}">
      <dgm:prSet custT="1"/>
      <dgm:spPr>
        <a:ln w="28575">
          <a:solidFill>
            <a:schemeClr val="accent4">
              <a:lumMod val="60000"/>
              <a:lumOff val="40000"/>
            </a:schemeClr>
          </a:solidFill>
        </a:ln>
      </dgm:spPr>
      <dgm:t>
        <a:bodyPr/>
        <a:lstStyle/>
        <a:p>
          <a:r>
            <a:rPr lang="en-US" sz="1500" b="1" dirty="0"/>
            <a:t>Tested to withstand 20,000 volts</a:t>
          </a:r>
        </a:p>
      </dgm:t>
    </dgm:pt>
    <dgm:pt modelId="{E12B7197-8FD6-43B2-8345-A69796EEDA66}" type="parTrans" cxnId="{D4676DE1-5AF0-49F5-93B7-C7C3CB53875C}">
      <dgm:prSet/>
      <dgm:spPr/>
      <dgm:t>
        <a:bodyPr/>
        <a:lstStyle/>
        <a:p>
          <a:endParaRPr lang="en-US" sz="1500"/>
        </a:p>
      </dgm:t>
    </dgm:pt>
    <dgm:pt modelId="{1F51F747-AD6B-43F9-A890-10D5F66A3848}" type="sibTrans" cxnId="{D4676DE1-5AF0-49F5-93B7-C7C3CB53875C}">
      <dgm:prSet/>
      <dgm:spPr/>
      <dgm:t>
        <a:bodyPr/>
        <a:lstStyle/>
        <a:p>
          <a:endParaRPr lang="en-US" sz="1500"/>
        </a:p>
      </dgm:t>
    </dgm:pt>
    <dgm:pt modelId="{1724810D-B7EE-42C1-9F96-E59E3C28BC57}">
      <dgm:prSet custT="1"/>
      <dgm:spPr>
        <a:ln w="28575">
          <a:solidFill>
            <a:schemeClr val="accent4">
              <a:lumMod val="60000"/>
              <a:lumOff val="40000"/>
            </a:schemeClr>
          </a:solidFill>
        </a:ln>
      </dgm:spPr>
      <dgm:t>
        <a:bodyPr/>
        <a:lstStyle/>
        <a:p>
          <a:pPr algn="ctr"/>
          <a:r>
            <a:rPr lang="en-US" sz="1500" b="1" dirty="0"/>
            <a:t>No electrical protection</a:t>
          </a:r>
        </a:p>
      </dgm:t>
    </dgm:pt>
    <dgm:pt modelId="{E615F0A5-34CD-43E8-960C-669DC3AA7FD3}" type="parTrans" cxnId="{CF1AF210-4267-4944-B4F2-AF922612458D}">
      <dgm:prSet/>
      <dgm:spPr/>
      <dgm:t>
        <a:bodyPr/>
        <a:lstStyle/>
        <a:p>
          <a:endParaRPr lang="en-US" sz="1500"/>
        </a:p>
      </dgm:t>
    </dgm:pt>
    <dgm:pt modelId="{EA0124CE-2C14-49C7-B302-27A21B985149}" type="sibTrans" cxnId="{CF1AF210-4267-4944-B4F2-AF922612458D}">
      <dgm:prSet/>
      <dgm:spPr/>
      <dgm:t>
        <a:bodyPr/>
        <a:lstStyle/>
        <a:p>
          <a:endParaRPr lang="en-US" sz="1500"/>
        </a:p>
      </dgm:t>
    </dgm:pt>
    <dgm:pt modelId="{97F426CC-59A6-489B-B8F6-E45D7DF4D8AC}" type="pres">
      <dgm:prSet presAssocID="{B5362142-687E-424A-AFBE-3515F3C89059}" presName="Name0" presStyleCnt="0">
        <dgm:presLayoutVars>
          <dgm:chMax val="7"/>
          <dgm:chPref val="5"/>
          <dgm:dir/>
          <dgm:animOne val="branch"/>
          <dgm:animLvl val="lvl"/>
        </dgm:presLayoutVars>
      </dgm:prSet>
      <dgm:spPr/>
    </dgm:pt>
    <dgm:pt modelId="{ACA038CA-2F4A-41E1-AE54-205BE360C7F2}" type="pres">
      <dgm:prSet presAssocID="{53A82523-6AE3-413F-8DC2-E34381B1FB60}" presName="ChildAccent5" presStyleCnt="0"/>
      <dgm:spPr/>
    </dgm:pt>
    <dgm:pt modelId="{217BF639-C013-471E-82B0-961BE0C6F940}" type="pres">
      <dgm:prSet presAssocID="{53A82523-6AE3-413F-8DC2-E34381B1FB60}" presName="ChildAccent" presStyleLbl="alignImgPlace1" presStyleIdx="0" presStyleCnt="5" custScaleX="100095"/>
      <dgm:spPr/>
    </dgm:pt>
    <dgm:pt modelId="{B25CA20C-D91E-4519-80D6-4201367626E4}" type="pres">
      <dgm:prSet presAssocID="{53A82523-6AE3-413F-8DC2-E34381B1FB60}" presName="Child5" presStyleLbl="revTx" presStyleIdx="0" presStyleCnt="0">
        <dgm:presLayoutVars>
          <dgm:chMax val="0"/>
          <dgm:chPref val="0"/>
          <dgm:bulletEnabled val="1"/>
        </dgm:presLayoutVars>
      </dgm:prSet>
      <dgm:spPr/>
    </dgm:pt>
    <dgm:pt modelId="{63BCD064-AC08-4990-B1C4-3952D7D53D41}" type="pres">
      <dgm:prSet presAssocID="{53A82523-6AE3-413F-8DC2-E34381B1FB60}" presName="Parent5" presStyleLbl="node1" presStyleIdx="0" presStyleCnt="5" custScaleY="84099">
        <dgm:presLayoutVars>
          <dgm:chMax val="2"/>
          <dgm:chPref val="1"/>
          <dgm:bulletEnabled val="1"/>
        </dgm:presLayoutVars>
      </dgm:prSet>
      <dgm:spPr/>
    </dgm:pt>
    <dgm:pt modelId="{4838DE4D-55E8-4B45-9FB3-80650A024690}" type="pres">
      <dgm:prSet presAssocID="{3678C44E-9619-41D2-94B4-52050437BA19}" presName="ChildAccent4" presStyleCnt="0"/>
      <dgm:spPr/>
    </dgm:pt>
    <dgm:pt modelId="{E2D6753C-6E96-4339-874C-62170978B5E3}" type="pres">
      <dgm:prSet presAssocID="{3678C44E-9619-41D2-94B4-52050437BA19}" presName="ChildAccent" presStyleLbl="alignImgPlace1" presStyleIdx="1" presStyleCnt="5"/>
      <dgm:spPr/>
    </dgm:pt>
    <dgm:pt modelId="{1FAB8119-620F-46E6-9C29-7E547914D0FB}" type="pres">
      <dgm:prSet presAssocID="{3678C44E-9619-41D2-94B4-52050437BA19}" presName="Child4" presStyleLbl="revTx" presStyleIdx="0" presStyleCnt="0">
        <dgm:presLayoutVars>
          <dgm:chMax val="0"/>
          <dgm:chPref val="0"/>
          <dgm:bulletEnabled val="1"/>
        </dgm:presLayoutVars>
      </dgm:prSet>
      <dgm:spPr/>
    </dgm:pt>
    <dgm:pt modelId="{E7750102-2AEA-4D2F-BC12-107220C6D320}" type="pres">
      <dgm:prSet presAssocID="{3678C44E-9619-41D2-94B4-52050437BA19}" presName="Parent4" presStyleLbl="node1" presStyleIdx="1" presStyleCnt="5">
        <dgm:presLayoutVars>
          <dgm:chMax val="2"/>
          <dgm:chPref val="1"/>
          <dgm:bulletEnabled val="1"/>
        </dgm:presLayoutVars>
      </dgm:prSet>
      <dgm:spPr/>
    </dgm:pt>
    <dgm:pt modelId="{C3F4051E-89C2-429A-8996-4E03ABAEB55E}" type="pres">
      <dgm:prSet presAssocID="{4FF2B453-F295-4E75-9543-0A839703ABA0}" presName="ChildAccent3" presStyleCnt="0"/>
      <dgm:spPr/>
    </dgm:pt>
    <dgm:pt modelId="{17D8D3F6-4367-4F73-A69D-91F1C21C6FCE}" type="pres">
      <dgm:prSet presAssocID="{4FF2B453-F295-4E75-9543-0A839703ABA0}" presName="ChildAccent" presStyleLbl="alignImgPlace1" presStyleIdx="2" presStyleCnt="5"/>
      <dgm:spPr/>
    </dgm:pt>
    <dgm:pt modelId="{D0651160-3746-4880-81EF-338778F89D4D}" type="pres">
      <dgm:prSet presAssocID="{4FF2B453-F295-4E75-9543-0A839703ABA0}" presName="Child3" presStyleLbl="revTx" presStyleIdx="0" presStyleCnt="0">
        <dgm:presLayoutVars>
          <dgm:chMax val="0"/>
          <dgm:chPref val="0"/>
          <dgm:bulletEnabled val="1"/>
        </dgm:presLayoutVars>
      </dgm:prSet>
      <dgm:spPr/>
    </dgm:pt>
    <dgm:pt modelId="{CC14AD52-E3EB-4B51-AD38-95F3F5EF16E7}" type="pres">
      <dgm:prSet presAssocID="{4FF2B453-F295-4E75-9543-0A839703ABA0}" presName="Parent3" presStyleLbl="node1" presStyleIdx="2" presStyleCnt="5">
        <dgm:presLayoutVars>
          <dgm:chMax val="2"/>
          <dgm:chPref val="1"/>
          <dgm:bulletEnabled val="1"/>
        </dgm:presLayoutVars>
      </dgm:prSet>
      <dgm:spPr/>
    </dgm:pt>
    <dgm:pt modelId="{16B76404-AD92-4313-A143-41658D153F61}" type="pres">
      <dgm:prSet presAssocID="{3B2C0EFA-88CC-4FF7-8254-0CAB7F697A7F}" presName="ChildAccent2" presStyleCnt="0"/>
      <dgm:spPr/>
    </dgm:pt>
    <dgm:pt modelId="{0A8CE491-FAFB-459A-952D-E7103B299214}" type="pres">
      <dgm:prSet presAssocID="{3B2C0EFA-88CC-4FF7-8254-0CAB7F697A7F}" presName="ChildAccent" presStyleLbl="alignImgPlace1" presStyleIdx="3" presStyleCnt="5"/>
      <dgm:spPr/>
    </dgm:pt>
    <dgm:pt modelId="{1BF91EB4-259D-4869-A9BC-8CBB267B24CD}" type="pres">
      <dgm:prSet presAssocID="{3B2C0EFA-88CC-4FF7-8254-0CAB7F697A7F}" presName="Child2" presStyleLbl="revTx" presStyleIdx="0" presStyleCnt="0">
        <dgm:presLayoutVars>
          <dgm:chMax val="0"/>
          <dgm:chPref val="0"/>
          <dgm:bulletEnabled val="1"/>
        </dgm:presLayoutVars>
      </dgm:prSet>
      <dgm:spPr/>
    </dgm:pt>
    <dgm:pt modelId="{093F613A-35AE-46D4-BEB8-D73DEE900FA0}" type="pres">
      <dgm:prSet presAssocID="{3B2C0EFA-88CC-4FF7-8254-0CAB7F697A7F}" presName="Parent2" presStyleLbl="node1" presStyleIdx="3" presStyleCnt="5">
        <dgm:presLayoutVars>
          <dgm:chMax val="2"/>
          <dgm:chPref val="1"/>
          <dgm:bulletEnabled val="1"/>
        </dgm:presLayoutVars>
      </dgm:prSet>
      <dgm:spPr/>
    </dgm:pt>
    <dgm:pt modelId="{C1742AFF-DC85-4AA1-AB3C-66C0C7AF1E9A}" type="pres">
      <dgm:prSet presAssocID="{46B7C6BA-3595-4827-A9AB-BE418823C25E}" presName="ChildAccent1" presStyleCnt="0"/>
      <dgm:spPr/>
    </dgm:pt>
    <dgm:pt modelId="{9E377344-B99A-45A5-9516-599D38B67416}" type="pres">
      <dgm:prSet presAssocID="{46B7C6BA-3595-4827-A9AB-BE418823C25E}" presName="ChildAccent" presStyleLbl="alignImgPlace1" presStyleIdx="4" presStyleCnt="5"/>
      <dgm:spPr/>
    </dgm:pt>
    <dgm:pt modelId="{A0694D0C-8FD8-47B6-833C-18A290AAC799}" type="pres">
      <dgm:prSet presAssocID="{46B7C6BA-3595-4827-A9AB-BE418823C25E}" presName="Child1" presStyleLbl="revTx" presStyleIdx="0" presStyleCnt="0">
        <dgm:presLayoutVars>
          <dgm:chMax val="0"/>
          <dgm:chPref val="0"/>
          <dgm:bulletEnabled val="1"/>
        </dgm:presLayoutVars>
      </dgm:prSet>
      <dgm:spPr/>
    </dgm:pt>
    <dgm:pt modelId="{EB702FD7-A606-4936-8ECD-36592F96EABA}" type="pres">
      <dgm:prSet presAssocID="{46B7C6BA-3595-4827-A9AB-BE418823C25E}" presName="Parent1" presStyleLbl="node1" presStyleIdx="4" presStyleCnt="5">
        <dgm:presLayoutVars>
          <dgm:chMax val="2"/>
          <dgm:chPref val="1"/>
          <dgm:bulletEnabled val="1"/>
        </dgm:presLayoutVars>
      </dgm:prSet>
      <dgm:spPr/>
    </dgm:pt>
  </dgm:ptLst>
  <dgm:cxnLst>
    <dgm:cxn modelId="{7BA2E902-2874-4ED9-8AAC-C1E610579B3D}" type="presOf" srcId="{817E8E95-1221-4025-BB1E-DB99D594BFE7}" destId="{9E377344-B99A-45A5-9516-599D38B67416}" srcOrd="0" destOrd="0" presId="urn:microsoft.com/office/officeart/2011/layout/InterconnectedBlockProcess"/>
    <dgm:cxn modelId="{D1255608-52E9-4A1A-9DBB-DE54F91F3EFB}" type="presOf" srcId="{4FF2B453-F295-4E75-9543-0A839703ABA0}" destId="{CC14AD52-E3EB-4B51-AD38-95F3F5EF16E7}" srcOrd="0" destOrd="0" presId="urn:microsoft.com/office/officeart/2011/layout/InterconnectedBlockProcess"/>
    <dgm:cxn modelId="{CF1AF210-4267-4944-B4F2-AF922612458D}" srcId="{53A82523-6AE3-413F-8DC2-E34381B1FB60}" destId="{1724810D-B7EE-42C1-9F96-E59E3C28BC57}" srcOrd="0" destOrd="0" parTransId="{E615F0A5-34CD-43E8-960C-669DC3AA7FD3}" sibTransId="{EA0124CE-2C14-49C7-B302-27A21B985149}"/>
    <dgm:cxn modelId="{81A81514-61B2-4853-8BF0-AAF7D96CAA5D}" type="presOf" srcId="{1724810D-B7EE-42C1-9F96-E59E3C28BC57}" destId="{B25CA20C-D91E-4519-80D6-4201367626E4}" srcOrd="1" destOrd="0" presId="urn:microsoft.com/office/officeart/2011/layout/InterconnectedBlockProcess"/>
    <dgm:cxn modelId="{FA4A6E1E-3EFE-4547-A556-52B6A89E5E8C}" type="presOf" srcId="{817E8E95-1221-4025-BB1E-DB99D594BFE7}" destId="{A0694D0C-8FD8-47B6-833C-18A290AAC799}" srcOrd="1" destOrd="0" presId="urn:microsoft.com/office/officeart/2011/layout/InterconnectedBlockProcess"/>
    <dgm:cxn modelId="{9529D523-4527-4A67-86B4-57045E7FF22F}" srcId="{46B7C6BA-3595-4827-A9AB-BE418823C25E}" destId="{817E8E95-1221-4025-BB1E-DB99D594BFE7}" srcOrd="0" destOrd="0" parTransId="{7635E3BA-E0E8-4066-A494-2517753D57EE}" sibTransId="{1A562257-3B78-4ABB-8185-1437C446F469}"/>
    <dgm:cxn modelId="{8565B527-054F-4164-BD11-A839A7C89436}" srcId="{B5362142-687E-424A-AFBE-3515F3C89059}" destId="{53A82523-6AE3-413F-8DC2-E34381B1FB60}" srcOrd="4" destOrd="0" parTransId="{D92797BB-CD89-46F3-A440-1ED9AE3F5C4D}" sibTransId="{152318FD-3905-45AD-8436-2A7685C0D54F}"/>
    <dgm:cxn modelId="{800DDC2E-FA61-434C-A4DD-BF6C38AFB8E1}" srcId="{B5362142-687E-424A-AFBE-3515F3C89059}" destId="{46B7C6BA-3595-4827-A9AB-BE418823C25E}" srcOrd="0" destOrd="0" parTransId="{C6342F89-EF81-452F-BD7F-F29F48D89FA0}" sibTransId="{B5FB9F21-417C-48D8-BA90-059A81C4A57D}"/>
    <dgm:cxn modelId="{60A9032F-77C7-45EF-BBA9-5FA91D9D7CB8}" type="presOf" srcId="{E50E064F-EEC9-4B0B-B4E9-6A9A0592215A}" destId="{0A8CE491-FAFB-459A-952D-E7103B299214}" srcOrd="0" destOrd="0" presId="urn:microsoft.com/office/officeart/2011/layout/InterconnectedBlockProcess"/>
    <dgm:cxn modelId="{0A3F9231-CE43-4F2A-8AFA-06DFDFBFA7C5}" type="presOf" srcId="{3678C44E-9619-41D2-94B4-52050437BA19}" destId="{E7750102-2AEA-4D2F-BC12-107220C6D320}" srcOrd="0" destOrd="0" presId="urn:microsoft.com/office/officeart/2011/layout/InterconnectedBlockProcess"/>
    <dgm:cxn modelId="{C68CA031-78E5-494C-85B3-71937126042B}" type="presOf" srcId="{53A82523-6AE3-413F-8DC2-E34381B1FB60}" destId="{63BCD064-AC08-4990-B1C4-3952D7D53D41}" srcOrd="0" destOrd="0" presId="urn:microsoft.com/office/officeart/2011/layout/InterconnectedBlockProcess"/>
    <dgm:cxn modelId="{33DB804B-B251-40E9-9B39-A7E36650FD32}" type="presOf" srcId="{367E0836-F1F4-499B-AE1F-3098A884E845}" destId="{D0651160-3746-4880-81EF-338778F89D4D}" srcOrd="1" destOrd="0" presId="urn:microsoft.com/office/officeart/2011/layout/InterconnectedBlockProcess"/>
    <dgm:cxn modelId="{F7E4FC4D-51CE-4758-85D1-93BBBE11BF2B}" type="presOf" srcId="{E4B5E28D-9A6C-404B-A070-80E04B5FECBB}" destId="{E2D6753C-6E96-4339-874C-62170978B5E3}" srcOrd="0" destOrd="0" presId="urn:microsoft.com/office/officeart/2011/layout/InterconnectedBlockProcess"/>
    <dgm:cxn modelId="{FC58CB50-4F4C-4C0E-BB7A-1C0ED9174881}" type="presOf" srcId="{1724810D-B7EE-42C1-9F96-E59E3C28BC57}" destId="{217BF639-C013-471E-82B0-961BE0C6F940}" srcOrd="0" destOrd="0" presId="urn:microsoft.com/office/officeart/2011/layout/InterconnectedBlockProcess"/>
    <dgm:cxn modelId="{4B092559-85D3-44E7-B4AC-D25DD92B234A}" type="presOf" srcId="{367E0836-F1F4-499B-AE1F-3098A884E845}" destId="{17D8D3F6-4367-4F73-A69D-91F1C21C6FCE}" srcOrd="0" destOrd="0" presId="urn:microsoft.com/office/officeart/2011/layout/InterconnectedBlockProcess"/>
    <dgm:cxn modelId="{FB542E59-496F-4CEB-81B9-F483219F8238}" type="presOf" srcId="{B5362142-687E-424A-AFBE-3515F3C89059}" destId="{97F426CC-59A6-489B-B8F6-E45D7DF4D8AC}" srcOrd="0" destOrd="0" presId="urn:microsoft.com/office/officeart/2011/layout/InterconnectedBlockProcess"/>
    <dgm:cxn modelId="{C5B97581-89AC-43D7-96F0-DC1EAEE8A6CB}" srcId="{3B2C0EFA-88CC-4FF7-8254-0CAB7F697A7F}" destId="{E50E064F-EEC9-4B0B-B4E9-6A9A0592215A}" srcOrd="0" destOrd="0" parTransId="{5DED564D-D712-446D-9E8B-0FDF068C33DF}" sibTransId="{932E03CA-C693-45F7-BE02-A2FCF4B347B3}"/>
    <dgm:cxn modelId="{52F96D8A-6F02-4A25-B3C4-1B08183FA719}" srcId="{B5362142-687E-424A-AFBE-3515F3C89059}" destId="{3B2C0EFA-88CC-4FF7-8254-0CAB7F697A7F}" srcOrd="1" destOrd="0" parTransId="{2169EE35-DDE9-45F1-82BA-A828ADFE7E52}" sibTransId="{9A1F8CBF-507D-4656-8D23-BC1F83E02C35}"/>
    <dgm:cxn modelId="{A251C193-F0E7-45E3-8226-2D7F14B4C46F}" type="presOf" srcId="{46B7C6BA-3595-4827-A9AB-BE418823C25E}" destId="{EB702FD7-A606-4936-8ECD-36592F96EABA}" srcOrd="0" destOrd="0" presId="urn:microsoft.com/office/officeart/2011/layout/InterconnectedBlockProcess"/>
    <dgm:cxn modelId="{F1D6DBBC-0783-4CAC-B79F-EEE4E4B83FE4}" type="presOf" srcId="{E4B5E28D-9A6C-404B-A070-80E04B5FECBB}" destId="{1FAB8119-620F-46E6-9C29-7E547914D0FB}" srcOrd="1" destOrd="0" presId="urn:microsoft.com/office/officeart/2011/layout/InterconnectedBlockProcess"/>
    <dgm:cxn modelId="{920876D2-785E-44EA-8A07-23EA77CDACC5}" type="presOf" srcId="{3B2C0EFA-88CC-4FF7-8254-0CAB7F697A7F}" destId="{093F613A-35AE-46D4-BEB8-D73DEE900FA0}" srcOrd="0" destOrd="0" presId="urn:microsoft.com/office/officeart/2011/layout/InterconnectedBlockProcess"/>
    <dgm:cxn modelId="{D4676DE1-5AF0-49F5-93B7-C7C3CB53875C}" srcId="{3678C44E-9619-41D2-94B4-52050437BA19}" destId="{E4B5E28D-9A6C-404B-A070-80E04B5FECBB}" srcOrd="0" destOrd="0" parTransId="{E12B7197-8FD6-43B2-8345-A69796EEDA66}" sibTransId="{1F51F747-AD6B-43F9-A890-10D5F66A3848}"/>
    <dgm:cxn modelId="{8F50A7E6-C21A-474B-AE2D-AA3F81C7A691}" srcId="{B5362142-687E-424A-AFBE-3515F3C89059}" destId="{3678C44E-9619-41D2-94B4-52050437BA19}" srcOrd="3" destOrd="0" parTransId="{03F20DB0-72F6-40DC-98ED-E86D682AF8B3}" sibTransId="{1F4C6CA3-A1B7-4A59-ACFB-B2BAB1F8CF74}"/>
    <dgm:cxn modelId="{930C33EA-110D-462D-B449-4C3135A463A9}" type="presOf" srcId="{E50E064F-EEC9-4B0B-B4E9-6A9A0592215A}" destId="{1BF91EB4-259D-4869-A9BC-8CBB267B24CD}" srcOrd="1" destOrd="0" presId="urn:microsoft.com/office/officeart/2011/layout/InterconnectedBlockProcess"/>
    <dgm:cxn modelId="{D7894CEB-781F-4ECD-BB28-A0723B4E1F1A}" srcId="{B5362142-687E-424A-AFBE-3515F3C89059}" destId="{4FF2B453-F295-4E75-9543-0A839703ABA0}" srcOrd="2" destOrd="0" parTransId="{5AB51FC4-E7C6-4DCE-B063-C3120D5A6A87}" sibTransId="{674CF707-8C5A-482C-A69E-55038F2C0D00}"/>
    <dgm:cxn modelId="{A1D9B9F7-12B6-4BC4-AC3A-6ED055D7F6F8}" srcId="{4FF2B453-F295-4E75-9543-0A839703ABA0}" destId="{367E0836-F1F4-499B-AE1F-3098A884E845}" srcOrd="0" destOrd="0" parTransId="{E161BB8D-B469-47F5-8129-93EEDAB10CA0}" sibTransId="{03AB1229-CBC4-423E-BE7D-E46706F9C913}"/>
    <dgm:cxn modelId="{7D8BFEB4-6EDC-4216-9E2E-8B66489C3390}" type="presParOf" srcId="{97F426CC-59A6-489B-B8F6-E45D7DF4D8AC}" destId="{ACA038CA-2F4A-41E1-AE54-205BE360C7F2}" srcOrd="0" destOrd="0" presId="urn:microsoft.com/office/officeart/2011/layout/InterconnectedBlockProcess"/>
    <dgm:cxn modelId="{4D3EC292-7B94-4C0C-8C8B-AEF8933E9ED2}" type="presParOf" srcId="{ACA038CA-2F4A-41E1-AE54-205BE360C7F2}" destId="{217BF639-C013-471E-82B0-961BE0C6F940}" srcOrd="0" destOrd="0" presId="urn:microsoft.com/office/officeart/2011/layout/InterconnectedBlockProcess"/>
    <dgm:cxn modelId="{74205F35-357A-44BD-B3E3-0D745414DEDC}" type="presParOf" srcId="{97F426CC-59A6-489B-B8F6-E45D7DF4D8AC}" destId="{B25CA20C-D91E-4519-80D6-4201367626E4}" srcOrd="1" destOrd="0" presId="urn:microsoft.com/office/officeart/2011/layout/InterconnectedBlockProcess"/>
    <dgm:cxn modelId="{348B9E7C-A33F-496A-A44D-247ED9408A24}" type="presParOf" srcId="{97F426CC-59A6-489B-B8F6-E45D7DF4D8AC}" destId="{63BCD064-AC08-4990-B1C4-3952D7D53D41}" srcOrd="2" destOrd="0" presId="urn:microsoft.com/office/officeart/2011/layout/InterconnectedBlockProcess"/>
    <dgm:cxn modelId="{82B7C2CE-76AA-4E9A-B962-4D2379B6C6C8}" type="presParOf" srcId="{97F426CC-59A6-489B-B8F6-E45D7DF4D8AC}" destId="{4838DE4D-55E8-4B45-9FB3-80650A024690}" srcOrd="3" destOrd="0" presId="urn:microsoft.com/office/officeart/2011/layout/InterconnectedBlockProcess"/>
    <dgm:cxn modelId="{8003CF55-E17B-4749-B01F-11F9BCA4A433}" type="presParOf" srcId="{4838DE4D-55E8-4B45-9FB3-80650A024690}" destId="{E2D6753C-6E96-4339-874C-62170978B5E3}" srcOrd="0" destOrd="0" presId="urn:microsoft.com/office/officeart/2011/layout/InterconnectedBlockProcess"/>
    <dgm:cxn modelId="{DF7E4BA9-CE0D-4EED-8868-38461922D5F7}" type="presParOf" srcId="{97F426CC-59A6-489B-B8F6-E45D7DF4D8AC}" destId="{1FAB8119-620F-46E6-9C29-7E547914D0FB}" srcOrd="4" destOrd="0" presId="urn:microsoft.com/office/officeart/2011/layout/InterconnectedBlockProcess"/>
    <dgm:cxn modelId="{E33A170C-6235-438E-B8C3-608E22C0970F}" type="presParOf" srcId="{97F426CC-59A6-489B-B8F6-E45D7DF4D8AC}" destId="{E7750102-2AEA-4D2F-BC12-107220C6D320}" srcOrd="5" destOrd="0" presId="urn:microsoft.com/office/officeart/2011/layout/InterconnectedBlockProcess"/>
    <dgm:cxn modelId="{3D802B53-88CC-4F62-BFA0-C97B2E7FF855}" type="presParOf" srcId="{97F426CC-59A6-489B-B8F6-E45D7DF4D8AC}" destId="{C3F4051E-89C2-429A-8996-4E03ABAEB55E}" srcOrd="6" destOrd="0" presId="urn:microsoft.com/office/officeart/2011/layout/InterconnectedBlockProcess"/>
    <dgm:cxn modelId="{21507530-FE5C-4090-B982-2A3371BB8DB6}" type="presParOf" srcId="{C3F4051E-89C2-429A-8996-4E03ABAEB55E}" destId="{17D8D3F6-4367-4F73-A69D-91F1C21C6FCE}" srcOrd="0" destOrd="0" presId="urn:microsoft.com/office/officeart/2011/layout/InterconnectedBlockProcess"/>
    <dgm:cxn modelId="{C02B570D-E87F-4FC9-9F0F-56BC411C6D73}" type="presParOf" srcId="{97F426CC-59A6-489B-B8F6-E45D7DF4D8AC}" destId="{D0651160-3746-4880-81EF-338778F89D4D}" srcOrd="7" destOrd="0" presId="urn:microsoft.com/office/officeart/2011/layout/InterconnectedBlockProcess"/>
    <dgm:cxn modelId="{CDF389AC-82D6-4DD9-8E75-DC8F9AE32E3D}" type="presParOf" srcId="{97F426CC-59A6-489B-B8F6-E45D7DF4D8AC}" destId="{CC14AD52-E3EB-4B51-AD38-95F3F5EF16E7}" srcOrd="8" destOrd="0" presId="urn:microsoft.com/office/officeart/2011/layout/InterconnectedBlockProcess"/>
    <dgm:cxn modelId="{ECABA289-1826-4CFA-9631-AA09BCF7A939}" type="presParOf" srcId="{97F426CC-59A6-489B-B8F6-E45D7DF4D8AC}" destId="{16B76404-AD92-4313-A143-41658D153F61}" srcOrd="9" destOrd="0" presId="urn:microsoft.com/office/officeart/2011/layout/InterconnectedBlockProcess"/>
    <dgm:cxn modelId="{46EE197A-4A14-4F09-8A31-ED62378613C0}" type="presParOf" srcId="{16B76404-AD92-4313-A143-41658D153F61}" destId="{0A8CE491-FAFB-459A-952D-E7103B299214}" srcOrd="0" destOrd="0" presId="urn:microsoft.com/office/officeart/2011/layout/InterconnectedBlockProcess"/>
    <dgm:cxn modelId="{EEF81FA9-C5B3-4194-A164-8234FE7D7219}" type="presParOf" srcId="{97F426CC-59A6-489B-B8F6-E45D7DF4D8AC}" destId="{1BF91EB4-259D-4869-A9BC-8CBB267B24CD}" srcOrd="10" destOrd="0" presId="urn:microsoft.com/office/officeart/2011/layout/InterconnectedBlockProcess"/>
    <dgm:cxn modelId="{A2661A6D-3DC1-4A5C-970A-1A4DDF750F9C}" type="presParOf" srcId="{97F426CC-59A6-489B-B8F6-E45D7DF4D8AC}" destId="{093F613A-35AE-46D4-BEB8-D73DEE900FA0}" srcOrd="11" destOrd="0" presId="urn:microsoft.com/office/officeart/2011/layout/InterconnectedBlockProcess"/>
    <dgm:cxn modelId="{2B102498-5714-4C4E-A025-89BD4CB9C5A6}" type="presParOf" srcId="{97F426CC-59A6-489B-B8F6-E45D7DF4D8AC}" destId="{C1742AFF-DC85-4AA1-AB3C-66C0C7AF1E9A}" srcOrd="12" destOrd="0" presId="urn:microsoft.com/office/officeart/2011/layout/InterconnectedBlockProcess"/>
    <dgm:cxn modelId="{A474A57E-F58E-406D-9F81-81CFE51A20F5}" type="presParOf" srcId="{C1742AFF-DC85-4AA1-AB3C-66C0C7AF1E9A}" destId="{9E377344-B99A-45A5-9516-599D38B67416}" srcOrd="0" destOrd="0" presId="urn:microsoft.com/office/officeart/2011/layout/InterconnectedBlockProcess"/>
    <dgm:cxn modelId="{DDAFE35B-C4E4-463D-A2CB-0FF34BFD77BC}" type="presParOf" srcId="{97F426CC-59A6-489B-B8F6-E45D7DF4D8AC}" destId="{A0694D0C-8FD8-47B6-833C-18A290AAC799}" srcOrd="13" destOrd="0" presId="urn:microsoft.com/office/officeart/2011/layout/InterconnectedBlockProcess"/>
    <dgm:cxn modelId="{9CCFC1EF-04F3-4427-8FD0-A5D4F9F60D3E}" type="presParOf" srcId="{97F426CC-59A6-489B-B8F6-E45D7DF4D8AC}" destId="{EB702FD7-A606-4936-8ECD-36592F96EABA}" srcOrd="14"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362142-687E-424A-AFBE-3515F3C8905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B2C0EFA-88CC-4FF7-8254-0CAB7F697A7F}">
      <dgm:prSet phldrT="[Text]" custT="1"/>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chemeClr val="accent4">
              <a:lumMod val="60000"/>
              <a:lumOff val="40000"/>
            </a:schemeClr>
          </a:solidFill>
        </a:ln>
      </dgm:spPr>
      <dgm:t>
        <a:bodyPr/>
        <a:lstStyle/>
        <a:p>
          <a:pPr algn="l"/>
          <a:endParaRPr lang="en-US" sz="1600" b="1" dirty="0">
            <a:solidFill>
              <a:srgbClr val="7030A0"/>
            </a:solidFill>
          </a:endParaRPr>
        </a:p>
      </dgm:t>
    </dgm:pt>
    <dgm:pt modelId="{2169EE35-DDE9-45F1-82BA-A828ADFE7E52}" type="parTrans" cxnId="{52F96D8A-6F02-4A25-B3C4-1B08183FA719}">
      <dgm:prSet/>
      <dgm:spPr/>
      <dgm:t>
        <a:bodyPr/>
        <a:lstStyle/>
        <a:p>
          <a:endParaRPr lang="en-US"/>
        </a:p>
      </dgm:t>
    </dgm:pt>
    <dgm:pt modelId="{9A1F8CBF-507D-4656-8D23-BC1F83E02C35}" type="sibTrans" cxnId="{52F96D8A-6F02-4A25-B3C4-1B08183FA719}">
      <dgm:prSet/>
      <dgm:spPr/>
      <dgm:t>
        <a:bodyPr/>
        <a:lstStyle/>
        <a:p>
          <a:endParaRPr lang="en-US"/>
        </a:p>
      </dgm:t>
    </dgm:pt>
    <dgm:pt modelId="{4FF2B453-F295-4E75-9543-0A839703ABA0}">
      <dgm:prSet phldrT="[Text]" custT="1"/>
      <dgm:spPr>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chemeClr val="accent4">
              <a:lumMod val="60000"/>
              <a:lumOff val="40000"/>
            </a:schemeClr>
          </a:solidFill>
        </a:ln>
      </dgm:spPr>
      <dgm:t>
        <a:bodyPr/>
        <a:lstStyle/>
        <a:p>
          <a:pPr algn="l"/>
          <a:endParaRPr lang="en-US" sz="1600" b="1" dirty="0">
            <a:solidFill>
              <a:schemeClr val="bg1"/>
            </a:solidFill>
          </a:endParaRPr>
        </a:p>
      </dgm:t>
    </dgm:pt>
    <dgm:pt modelId="{5AB51FC4-E7C6-4DCE-B063-C3120D5A6A87}" type="parTrans" cxnId="{D7894CEB-781F-4ECD-BB28-A0723B4E1F1A}">
      <dgm:prSet/>
      <dgm:spPr/>
      <dgm:t>
        <a:bodyPr/>
        <a:lstStyle/>
        <a:p>
          <a:endParaRPr lang="en-US"/>
        </a:p>
      </dgm:t>
    </dgm:pt>
    <dgm:pt modelId="{674CF707-8C5A-482C-A69E-55038F2C0D00}" type="sibTrans" cxnId="{D7894CEB-781F-4ECD-BB28-A0723B4E1F1A}">
      <dgm:prSet/>
      <dgm:spPr/>
      <dgm:t>
        <a:bodyPr/>
        <a:lstStyle/>
        <a:p>
          <a:endParaRPr lang="en-US"/>
        </a:p>
      </dgm:t>
    </dgm:pt>
    <dgm:pt modelId="{46B7C6BA-3595-4827-A9AB-BE418823C25E}">
      <dgm:prSet phldrT="[Text]" custT="1"/>
      <dgm:spPr>
        <a:blipFill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4">
              <a:lumMod val="60000"/>
              <a:lumOff val="40000"/>
            </a:schemeClr>
          </a:solidFill>
        </a:ln>
      </dgm:spPr>
      <dgm:t>
        <a:bodyPr/>
        <a:lstStyle/>
        <a:p>
          <a:pPr algn="l"/>
          <a:endParaRPr lang="en-US" sz="1600" b="1" dirty="0">
            <a:solidFill>
              <a:schemeClr val="bg1"/>
            </a:solidFill>
          </a:endParaRPr>
        </a:p>
      </dgm:t>
    </dgm:pt>
    <dgm:pt modelId="{C6342F89-EF81-452F-BD7F-F29F48D89FA0}" type="parTrans" cxnId="{800DDC2E-FA61-434C-A4DD-BF6C38AFB8E1}">
      <dgm:prSet/>
      <dgm:spPr/>
      <dgm:t>
        <a:bodyPr/>
        <a:lstStyle/>
        <a:p>
          <a:endParaRPr lang="en-US"/>
        </a:p>
      </dgm:t>
    </dgm:pt>
    <dgm:pt modelId="{B5FB9F21-417C-48D8-BA90-059A81C4A57D}" type="sibTrans" cxnId="{800DDC2E-FA61-434C-A4DD-BF6C38AFB8E1}">
      <dgm:prSet/>
      <dgm:spPr/>
      <dgm:t>
        <a:bodyPr/>
        <a:lstStyle/>
        <a:p>
          <a:endParaRPr lang="en-US"/>
        </a:p>
      </dgm:t>
    </dgm:pt>
    <dgm:pt modelId="{367E0836-F1F4-499B-AE1F-3098A884E845}">
      <dgm:prSet phldrT="[Text]" custT="1"/>
      <dgm:spPr>
        <a:solidFill>
          <a:srgbClr val="FFFF00">
            <a:alpha val="90000"/>
          </a:srgbClr>
        </a:solidFill>
        <a:ln w="28575">
          <a:solidFill>
            <a:srgbClr val="7030A0"/>
          </a:solidFill>
        </a:ln>
      </dgm:spPr>
      <dgm:t>
        <a:bodyPr/>
        <a:lstStyle/>
        <a:p>
          <a:pPr>
            <a:buFontTx/>
            <a:buNone/>
          </a:pPr>
          <a:r>
            <a:rPr lang="en-US" altLang="en-US" sz="1400" b="1" dirty="0"/>
            <a:t>   guard against injuries from sparks or scraping against rough surfaces</a:t>
          </a:r>
          <a:endParaRPr lang="en-US" sz="1400" b="1" dirty="0"/>
        </a:p>
      </dgm:t>
    </dgm:pt>
    <dgm:pt modelId="{03AB1229-CBC4-423E-BE7D-E46706F9C913}" type="sibTrans" cxnId="{A1D9B9F7-12B6-4BC4-AC3A-6ED055D7F6F8}">
      <dgm:prSet/>
      <dgm:spPr/>
      <dgm:t>
        <a:bodyPr/>
        <a:lstStyle/>
        <a:p>
          <a:endParaRPr lang="en-US"/>
        </a:p>
      </dgm:t>
    </dgm:pt>
    <dgm:pt modelId="{E161BB8D-B469-47F5-8129-93EEDAB10CA0}" type="parTrans" cxnId="{A1D9B9F7-12B6-4BC4-AC3A-6ED055D7F6F8}">
      <dgm:prSet/>
      <dgm:spPr/>
      <dgm:t>
        <a:bodyPr/>
        <a:lstStyle/>
        <a:p>
          <a:endParaRPr lang="en-US"/>
        </a:p>
      </dgm:t>
    </dgm:pt>
    <dgm:pt modelId="{E50E064F-EEC9-4B0B-B4E9-6A9A0592215A}">
      <dgm:prSet phldrT="[Text]" custT="1"/>
      <dgm:spPr>
        <a:solidFill>
          <a:srgbClr val="FFFF00">
            <a:alpha val="90000"/>
          </a:srgbClr>
        </a:solidFill>
        <a:ln w="28575">
          <a:solidFill>
            <a:srgbClr val="7030A0"/>
          </a:solidFill>
        </a:ln>
      </dgm:spPr>
      <dgm:t>
        <a:bodyPr/>
        <a:lstStyle/>
        <a:p>
          <a:pPr>
            <a:buFontTx/>
            <a:buNone/>
          </a:pPr>
          <a:r>
            <a:rPr lang="en-US" altLang="en-US" sz="1400" b="1" dirty="0"/>
            <a:t>   protects and insulate against heat or cold</a:t>
          </a:r>
          <a:endParaRPr lang="en-US" sz="1400" b="1" dirty="0"/>
        </a:p>
      </dgm:t>
    </dgm:pt>
    <dgm:pt modelId="{932E03CA-C693-45F7-BE02-A2FCF4B347B3}" type="sibTrans" cxnId="{C5B97581-89AC-43D7-96F0-DC1EAEE8A6CB}">
      <dgm:prSet/>
      <dgm:spPr/>
      <dgm:t>
        <a:bodyPr/>
        <a:lstStyle/>
        <a:p>
          <a:endParaRPr lang="en-US"/>
        </a:p>
      </dgm:t>
    </dgm:pt>
    <dgm:pt modelId="{5DED564D-D712-446D-9E8B-0FDF068C33DF}" type="parTrans" cxnId="{C5B97581-89AC-43D7-96F0-DC1EAEE8A6CB}">
      <dgm:prSet/>
      <dgm:spPr/>
      <dgm:t>
        <a:bodyPr/>
        <a:lstStyle/>
        <a:p>
          <a:endParaRPr lang="en-US"/>
        </a:p>
      </dgm:t>
    </dgm:pt>
    <dgm:pt modelId="{3678C44E-9619-41D2-94B4-52050437BA19}">
      <dgm:prSet custT="1"/>
      <dgm:spPr>
        <a:blipFill rotWithShape="0">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8575">
          <a:solidFill>
            <a:schemeClr val="accent4">
              <a:lumMod val="60000"/>
              <a:lumOff val="40000"/>
            </a:schemeClr>
          </a:solidFill>
        </a:ln>
      </dgm:spPr>
      <dgm:t>
        <a:bodyPr/>
        <a:lstStyle/>
        <a:p>
          <a:pPr algn="l"/>
          <a:endParaRPr lang="en-US" sz="1600" b="1" dirty="0"/>
        </a:p>
      </dgm:t>
    </dgm:pt>
    <dgm:pt modelId="{03F20DB0-72F6-40DC-98ED-E86D682AF8B3}" type="parTrans" cxnId="{8F50A7E6-C21A-474B-AE2D-AA3F81C7A691}">
      <dgm:prSet/>
      <dgm:spPr/>
      <dgm:t>
        <a:bodyPr/>
        <a:lstStyle/>
        <a:p>
          <a:endParaRPr lang="en-US"/>
        </a:p>
      </dgm:t>
    </dgm:pt>
    <dgm:pt modelId="{1F4C6CA3-A1B7-4A59-ACFB-B2BAB1F8CF74}" type="sibTrans" cxnId="{8F50A7E6-C21A-474B-AE2D-AA3F81C7A691}">
      <dgm:prSet/>
      <dgm:spPr/>
      <dgm:t>
        <a:bodyPr/>
        <a:lstStyle/>
        <a:p>
          <a:endParaRPr lang="en-US"/>
        </a:p>
      </dgm:t>
    </dgm:pt>
    <dgm:pt modelId="{53A82523-6AE3-413F-8DC2-E34381B1FB60}">
      <dgm:prSet phldrT="[Text]" custT="1"/>
      <dgm:spPr>
        <a:blipFill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4">
              <a:lumMod val="60000"/>
              <a:lumOff val="40000"/>
            </a:schemeClr>
          </a:solidFill>
        </a:ln>
      </dgm:spPr>
      <dgm:t>
        <a:bodyPr/>
        <a:lstStyle/>
        <a:p>
          <a:pPr algn="l"/>
          <a:endParaRPr lang="en-US" sz="1650" b="1" dirty="0"/>
        </a:p>
      </dgm:t>
    </dgm:pt>
    <dgm:pt modelId="{D92797BB-CD89-46F3-A440-1ED9AE3F5C4D}" type="parTrans" cxnId="{8565B527-054F-4164-BD11-A839A7C89436}">
      <dgm:prSet/>
      <dgm:spPr/>
      <dgm:t>
        <a:bodyPr/>
        <a:lstStyle/>
        <a:p>
          <a:endParaRPr lang="en-US"/>
        </a:p>
      </dgm:t>
    </dgm:pt>
    <dgm:pt modelId="{152318FD-3905-45AD-8436-2A7685C0D54F}" type="sibTrans" cxnId="{8565B527-054F-4164-BD11-A839A7C89436}">
      <dgm:prSet/>
      <dgm:spPr/>
      <dgm:t>
        <a:bodyPr/>
        <a:lstStyle/>
        <a:p>
          <a:endParaRPr lang="en-US"/>
        </a:p>
      </dgm:t>
    </dgm:pt>
    <dgm:pt modelId="{E4B5E28D-9A6C-404B-A070-80E04B5FECBB}">
      <dgm:prSet custT="1"/>
      <dgm:spPr>
        <a:solidFill>
          <a:srgbClr val="FFFF00">
            <a:alpha val="90000"/>
          </a:srgbClr>
        </a:solidFill>
        <a:ln w="28575">
          <a:solidFill>
            <a:srgbClr val="7030A0"/>
          </a:solidFill>
        </a:ln>
      </dgm:spPr>
      <dgm:t>
        <a:bodyPr/>
        <a:lstStyle/>
        <a:p>
          <a:pPr>
            <a:buFontTx/>
            <a:buNone/>
          </a:pPr>
          <a:r>
            <a:rPr lang="en-US" altLang="en-US" sz="1400" b="1" dirty="0"/>
            <a:t>   nitrile, vinyl, neoprene, etc. protect against chemical exposure</a:t>
          </a:r>
          <a:endParaRPr lang="en-US" sz="1400" b="1" dirty="0"/>
        </a:p>
      </dgm:t>
    </dgm:pt>
    <dgm:pt modelId="{E12B7197-8FD6-43B2-8345-A69796EEDA66}" type="parTrans" cxnId="{D4676DE1-5AF0-49F5-93B7-C7C3CB53875C}">
      <dgm:prSet/>
      <dgm:spPr/>
      <dgm:t>
        <a:bodyPr/>
        <a:lstStyle/>
        <a:p>
          <a:endParaRPr lang="en-US"/>
        </a:p>
      </dgm:t>
    </dgm:pt>
    <dgm:pt modelId="{1F51F747-AD6B-43F9-A890-10D5F66A3848}" type="sibTrans" cxnId="{D4676DE1-5AF0-49F5-93B7-C7C3CB53875C}">
      <dgm:prSet/>
      <dgm:spPr/>
      <dgm:t>
        <a:bodyPr/>
        <a:lstStyle/>
        <a:p>
          <a:endParaRPr lang="en-US"/>
        </a:p>
      </dgm:t>
    </dgm:pt>
    <dgm:pt modelId="{1724810D-B7EE-42C1-9F96-E59E3C28BC57}">
      <dgm:prSet custT="1"/>
      <dgm:spPr>
        <a:solidFill>
          <a:srgbClr val="FFFF00">
            <a:alpha val="90000"/>
          </a:srgbClr>
        </a:solidFill>
        <a:ln w="28575">
          <a:solidFill>
            <a:srgbClr val="7030A0"/>
          </a:solidFill>
        </a:ln>
      </dgm:spPr>
      <dgm:t>
        <a:bodyPr/>
        <a:lstStyle/>
        <a:p>
          <a:pPr algn="l">
            <a:buFontTx/>
            <a:buNone/>
          </a:pPr>
          <a:r>
            <a:rPr lang="en-US" altLang="en-US" sz="1400" b="1" dirty="0"/>
            <a:t>   against cuts and scratches; used commonly with sharp instruments</a:t>
          </a:r>
          <a:endParaRPr lang="en-US" sz="1400" b="1" dirty="0"/>
        </a:p>
      </dgm:t>
    </dgm:pt>
    <dgm:pt modelId="{E615F0A5-34CD-43E8-960C-669DC3AA7FD3}" type="parTrans" cxnId="{CF1AF210-4267-4944-B4F2-AF922612458D}">
      <dgm:prSet/>
      <dgm:spPr/>
      <dgm:t>
        <a:bodyPr/>
        <a:lstStyle/>
        <a:p>
          <a:endParaRPr lang="en-US"/>
        </a:p>
      </dgm:t>
    </dgm:pt>
    <dgm:pt modelId="{EA0124CE-2C14-49C7-B302-27A21B985149}" type="sibTrans" cxnId="{CF1AF210-4267-4944-B4F2-AF922612458D}">
      <dgm:prSet/>
      <dgm:spPr/>
      <dgm:t>
        <a:bodyPr/>
        <a:lstStyle/>
        <a:p>
          <a:endParaRPr lang="en-US"/>
        </a:p>
      </dgm:t>
    </dgm:pt>
    <dgm:pt modelId="{A0EA9838-E8D3-4908-A3A2-5B1CBD1A5E65}">
      <dgm:prSet custT="1"/>
      <dgm:spPr>
        <a:blipFill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chemeClr val="accent4">
              <a:lumMod val="60000"/>
              <a:lumOff val="40000"/>
            </a:schemeClr>
          </a:solidFill>
        </a:ln>
      </dgm:spPr>
      <dgm:t>
        <a:bodyPr/>
        <a:lstStyle/>
        <a:p>
          <a:pPr algn="l"/>
          <a:endParaRPr lang="en-US" sz="1800" b="1" dirty="0"/>
        </a:p>
      </dgm:t>
    </dgm:pt>
    <dgm:pt modelId="{29F67AF5-DC66-44BB-9D28-5CC80CF6E321}" type="parTrans" cxnId="{746491FC-3781-41BE-8602-5F52D46AB5AD}">
      <dgm:prSet/>
      <dgm:spPr/>
      <dgm:t>
        <a:bodyPr/>
        <a:lstStyle/>
        <a:p>
          <a:endParaRPr lang="en-US"/>
        </a:p>
      </dgm:t>
    </dgm:pt>
    <dgm:pt modelId="{E5B37A39-EF82-4B73-96EE-33D692CAB253}" type="sibTrans" cxnId="{746491FC-3781-41BE-8602-5F52D46AB5AD}">
      <dgm:prSet/>
      <dgm:spPr/>
      <dgm:t>
        <a:bodyPr/>
        <a:lstStyle/>
        <a:p>
          <a:endParaRPr lang="en-US"/>
        </a:p>
      </dgm:t>
    </dgm:pt>
    <dgm:pt modelId="{53F867F6-238D-4249-913C-E4EA6713A314}">
      <dgm:prSet custT="1"/>
      <dgm:spPr>
        <a:solidFill>
          <a:srgbClr val="FFFF00">
            <a:alpha val="90000"/>
          </a:srgbClr>
        </a:solidFill>
        <a:ln>
          <a:solidFill>
            <a:srgbClr val="7030A0">
              <a:alpha val="90000"/>
            </a:srgbClr>
          </a:solidFill>
        </a:ln>
      </dgm:spPr>
      <dgm:t>
        <a:bodyPr/>
        <a:lstStyle/>
        <a:p>
          <a:pPr>
            <a:buFontTx/>
            <a:buNone/>
          </a:pPr>
          <a:r>
            <a:rPr lang="en-US" altLang="en-US" sz="1300" b="1" dirty="0"/>
            <a:t>   insulate hands from intense heat; commonly used with molten materials</a:t>
          </a:r>
          <a:endParaRPr lang="en-US" sz="1300" b="1" dirty="0"/>
        </a:p>
      </dgm:t>
    </dgm:pt>
    <dgm:pt modelId="{2872C570-094F-4B8B-895A-63A796998EDF}" type="parTrans" cxnId="{61C7349C-E68F-4498-92E1-C0F8B09CAF9C}">
      <dgm:prSet/>
      <dgm:spPr/>
      <dgm:t>
        <a:bodyPr/>
        <a:lstStyle/>
        <a:p>
          <a:endParaRPr lang="en-US"/>
        </a:p>
      </dgm:t>
    </dgm:pt>
    <dgm:pt modelId="{047FA648-E9D1-4A1C-B601-56B5B487B902}" type="sibTrans" cxnId="{61C7349C-E68F-4498-92E1-C0F8B09CAF9C}">
      <dgm:prSet/>
      <dgm:spPr/>
      <dgm:t>
        <a:bodyPr/>
        <a:lstStyle/>
        <a:p>
          <a:endParaRPr lang="en-US"/>
        </a:p>
      </dgm:t>
    </dgm:pt>
    <dgm:pt modelId="{2ED39C5A-2D1A-4E79-9E16-B179CB0A8265}">
      <dgm:prSet phldrT="[Text]" custT="1"/>
      <dgm:spPr>
        <a:solidFill>
          <a:srgbClr val="FFFF00">
            <a:alpha val="90000"/>
          </a:srgbClr>
        </a:solidFill>
        <a:ln w="28575">
          <a:solidFill>
            <a:srgbClr val="7030A0"/>
          </a:solidFill>
        </a:ln>
      </dgm:spPr>
      <dgm:t>
        <a:bodyPr/>
        <a:lstStyle/>
        <a:p>
          <a:pPr algn="l">
            <a:buFontTx/>
            <a:buNone/>
          </a:pPr>
          <a:r>
            <a:rPr lang="en-US" altLang="en-US" sz="1400" b="1" dirty="0"/>
            <a:t>     protects against mild irritants</a:t>
          </a:r>
          <a:endParaRPr lang="en-US" sz="1000" b="1" dirty="0"/>
        </a:p>
      </dgm:t>
    </dgm:pt>
    <dgm:pt modelId="{1A87F4B7-66C7-43B2-8E72-5B574B6BEBF7}" type="parTrans" cxnId="{530080FC-104D-4D6F-B809-3C6EF49784EF}">
      <dgm:prSet/>
      <dgm:spPr/>
      <dgm:t>
        <a:bodyPr/>
        <a:lstStyle/>
        <a:p>
          <a:endParaRPr lang="en-US"/>
        </a:p>
      </dgm:t>
    </dgm:pt>
    <dgm:pt modelId="{CF686371-E98E-4D25-A2D2-CB831328CD32}" type="sibTrans" cxnId="{530080FC-104D-4D6F-B809-3C6EF49784EF}">
      <dgm:prSet/>
      <dgm:spPr/>
      <dgm:t>
        <a:bodyPr/>
        <a:lstStyle/>
        <a:p>
          <a:endParaRPr lang="en-US"/>
        </a:p>
      </dgm:t>
    </dgm:pt>
    <dgm:pt modelId="{FD50127B-BB92-443C-AAE8-F00D6DFEE3BB}">
      <dgm:prSet phldrT="[Text]" custT="1"/>
      <dgm:spPr>
        <a:solidFill>
          <a:srgbClr val="FFFF00">
            <a:alpha val="90000"/>
          </a:srgbClr>
        </a:solidFill>
        <a:ln w="28575">
          <a:solidFill>
            <a:srgbClr val="7030A0"/>
          </a:solidFill>
        </a:ln>
      </dgm:spPr>
      <dgm:t>
        <a:bodyPr/>
        <a:lstStyle/>
        <a:p>
          <a:endParaRPr lang="en-US" sz="600" b="1" dirty="0"/>
        </a:p>
      </dgm:t>
    </dgm:pt>
    <dgm:pt modelId="{1578E9BA-010E-49E3-9A47-AFBFA84215F3}" type="parTrans" cxnId="{3419E5F7-6D6B-4FA9-8F9F-5412A3912FC4}">
      <dgm:prSet/>
      <dgm:spPr/>
      <dgm:t>
        <a:bodyPr/>
        <a:lstStyle/>
        <a:p>
          <a:endParaRPr lang="en-US"/>
        </a:p>
      </dgm:t>
    </dgm:pt>
    <dgm:pt modelId="{2FF51A78-BDFD-4180-A0DC-41E5F83EBD44}" type="sibTrans" cxnId="{3419E5F7-6D6B-4FA9-8F9F-5412A3912FC4}">
      <dgm:prSet/>
      <dgm:spPr/>
      <dgm:t>
        <a:bodyPr/>
        <a:lstStyle/>
        <a:p>
          <a:endParaRPr lang="en-US"/>
        </a:p>
      </dgm:t>
    </dgm:pt>
    <dgm:pt modelId="{3353B70C-F9FF-4729-9D43-DC2395518394}">
      <dgm:prSet phldrT="[Text]" custT="1"/>
      <dgm:spPr>
        <a:solidFill>
          <a:srgbClr val="FFFF00">
            <a:alpha val="90000"/>
          </a:srgbClr>
        </a:solidFill>
        <a:ln w="28575">
          <a:solidFill>
            <a:srgbClr val="7030A0"/>
          </a:solidFill>
        </a:ln>
      </dgm:spPr>
      <dgm:t>
        <a:bodyPr/>
        <a:lstStyle/>
        <a:p>
          <a:endParaRPr lang="en-US" sz="500" b="1" dirty="0"/>
        </a:p>
      </dgm:t>
    </dgm:pt>
    <dgm:pt modelId="{7B550DC7-00BB-4CFC-A357-E6DE1004F751}" type="parTrans" cxnId="{BC263D52-D556-4E1E-9787-1C2C85FB4BD2}">
      <dgm:prSet/>
      <dgm:spPr/>
      <dgm:t>
        <a:bodyPr/>
        <a:lstStyle/>
        <a:p>
          <a:endParaRPr lang="en-US"/>
        </a:p>
      </dgm:t>
    </dgm:pt>
    <dgm:pt modelId="{E1AA33D4-2600-4F0A-9BE4-8C0100AA674E}" type="sibTrans" cxnId="{BC263D52-D556-4E1E-9787-1C2C85FB4BD2}">
      <dgm:prSet/>
      <dgm:spPr/>
      <dgm:t>
        <a:bodyPr/>
        <a:lstStyle/>
        <a:p>
          <a:endParaRPr lang="en-US"/>
        </a:p>
      </dgm:t>
    </dgm:pt>
    <dgm:pt modelId="{42A8DBD8-7382-4779-991C-C0D9C559F694}">
      <dgm:prSet phldrT="[Text]" custT="1"/>
      <dgm:spPr>
        <a:solidFill>
          <a:srgbClr val="FFFF00">
            <a:alpha val="90000"/>
          </a:srgbClr>
        </a:solidFill>
        <a:ln w="28575">
          <a:solidFill>
            <a:srgbClr val="7030A0"/>
          </a:solidFill>
        </a:ln>
      </dgm:spPr>
      <dgm:t>
        <a:bodyPr/>
        <a:lstStyle/>
        <a:p>
          <a:pPr algn="l">
            <a:buFontTx/>
            <a:buNone/>
          </a:pPr>
          <a:endParaRPr lang="en-US" sz="1000" b="1" dirty="0"/>
        </a:p>
      </dgm:t>
    </dgm:pt>
    <dgm:pt modelId="{A144AC68-3979-4904-AF5E-A63E03EC2FC2}" type="parTrans" cxnId="{73DD1816-C7A6-473A-ADAA-2AA5687AF46D}">
      <dgm:prSet/>
      <dgm:spPr/>
      <dgm:t>
        <a:bodyPr/>
        <a:lstStyle/>
        <a:p>
          <a:endParaRPr lang="en-US"/>
        </a:p>
      </dgm:t>
    </dgm:pt>
    <dgm:pt modelId="{DD06FA1B-52EB-4A67-B5D4-E52BE02B5544}" type="sibTrans" cxnId="{73DD1816-C7A6-473A-ADAA-2AA5687AF46D}">
      <dgm:prSet/>
      <dgm:spPr/>
      <dgm:t>
        <a:bodyPr/>
        <a:lstStyle/>
        <a:p>
          <a:endParaRPr lang="en-US"/>
        </a:p>
      </dgm:t>
    </dgm:pt>
    <dgm:pt modelId="{985561CC-D0FF-4516-ADB0-1F0C92A64ABE}" type="pres">
      <dgm:prSet presAssocID="{B5362142-687E-424A-AFBE-3515F3C89059}" presName="Name0" presStyleCnt="0">
        <dgm:presLayoutVars>
          <dgm:dir/>
          <dgm:animLvl val="lvl"/>
          <dgm:resizeHandles/>
        </dgm:presLayoutVars>
      </dgm:prSet>
      <dgm:spPr/>
    </dgm:pt>
    <dgm:pt modelId="{F8DB2F5D-51E6-4350-B224-5873AB5B192B}" type="pres">
      <dgm:prSet presAssocID="{46B7C6BA-3595-4827-A9AB-BE418823C25E}" presName="linNode" presStyleCnt="0"/>
      <dgm:spPr/>
    </dgm:pt>
    <dgm:pt modelId="{50EB3909-ABAB-47D4-B0EC-53F2E0520E8C}" type="pres">
      <dgm:prSet presAssocID="{46B7C6BA-3595-4827-A9AB-BE418823C25E}" presName="parentShp" presStyleLbl="node1" presStyleIdx="0" presStyleCnt="6" custScaleX="61623">
        <dgm:presLayoutVars>
          <dgm:bulletEnabled val="1"/>
        </dgm:presLayoutVars>
      </dgm:prSet>
      <dgm:spPr/>
    </dgm:pt>
    <dgm:pt modelId="{E52CB7B0-7206-44CF-815C-7AAA90D3F497}" type="pres">
      <dgm:prSet presAssocID="{46B7C6BA-3595-4827-A9AB-BE418823C25E}" presName="childShp" presStyleLbl="bgAccFollowNode1" presStyleIdx="0" presStyleCnt="6" custScaleX="124668">
        <dgm:presLayoutVars>
          <dgm:bulletEnabled val="1"/>
        </dgm:presLayoutVars>
      </dgm:prSet>
      <dgm:spPr/>
    </dgm:pt>
    <dgm:pt modelId="{CD151E7C-FA9A-477F-9879-603027A04A4D}" type="pres">
      <dgm:prSet presAssocID="{B5FB9F21-417C-48D8-BA90-059A81C4A57D}" presName="spacing" presStyleCnt="0"/>
      <dgm:spPr/>
    </dgm:pt>
    <dgm:pt modelId="{DA005A51-6018-4486-8BE3-4718B4793354}" type="pres">
      <dgm:prSet presAssocID="{3B2C0EFA-88CC-4FF7-8254-0CAB7F697A7F}" presName="linNode" presStyleCnt="0"/>
      <dgm:spPr/>
    </dgm:pt>
    <dgm:pt modelId="{CBC5ADF8-A51E-4E08-AE49-29529CC46456}" type="pres">
      <dgm:prSet presAssocID="{3B2C0EFA-88CC-4FF7-8254-0CAB7F697A7F}" presName="parentShp" presStyleLbl="node1" presStyleIdx="1" presStyleCnt="6" custScaleX="76066">
        <dgm:presLayoutVars>
          <dgm:bulletEnabled val="1"/>
        </dgm:presLayoutVars>
      </dgm:prSet>
      <dgm:spPr/>
    </dgm:pt>
    <dgm:pt modelId="{4AA4B253-CDFE-421D-B214-E18EEF2B5AC0}" type="pres">
      <dgm:prSet presAssocID="{3B2C0EFA-88CC-4FF7-8254-0CAB7F697A7F}" presName="childShp" presStyleLbl="bgAccFollowNode1" presStyleIdx="1" presStyleCnt="6" custScaleX="115039">
        <dgm:presLayoutVars>
          <dgm:bulletEnabled val="1"/>
        </dgm:presLayoutVars>
      </dgm:prSet>
      <dgm:spPr/>
    </dgm:pt>
    <dgm:pt modelId="{EEF201A5-98A5-4B57-A94E-AEE079AA9784}" type="pres">
      <dgm:prSet presAssocID="{9A1F8CBF-507D-4656-8D23-BC1F83E02C35}" presName="spacing" presStyleCnt="0"/>
      <dgm:spPr/>
    </dgm:pt>
    <dgm:pt modelId="{7D6EC647-C0D1-4462-A180-517C5D9E768B}" type="pres">
      <dgm:prSet presAssocID="{4FF2B453-F295-4E75-9543-0A839703ABA0}" presName="linNode" presStyleCnt="0"/>
      <dgm:spPr/>
    </dgm:pt>
    <dgm:pt modelId="{7B0C33F9-395E-427E-9F8F-C5A61B82D859}" type="pres">
      <dgm:prSet presAssocID="{4FF2B453-F295-4E75-9543-0A839703ABA0}" presName="parentShp" presStyleLbl="node1" presStyleIdx="2" presStyleCnt="6" custScaleX="86382">
        <dgm:presLayoutVars>
          <dgm:bulletEnabled val="1"/>
        </dgm:presLayoutVars>
      </dgm:prSet>
      <dgm:spPr/>
    </dgm:pt>
    <dgm:pt modelId="{38D4441B-7B76-4B36-93C3-C78A60EA83AD}" type="pres">
      <dgm:prSet presAssocID="{4FF2B453-F295-4E75-9543-0A839703ABA0}" presName="childShp" presStyleLbl="bgAccFollowNode1" presStyleIdx="2" presStyleCnt="6" custScaleX="108162">
        <dgm:presLayoutVars>
          <dgm:bulletEnabled val="1"/>
        </dgm:presLayoutVars>
      </dgm:prSet>
      <dgm:spPr/>
    </dgm:pt>
    <dgm:pt modelId="{F62E9CAE-EE7D-4463-8ED2-F8F6A0E96992}" type="pres">
      <dgm:prSet presAssocID="{674CF707-8C5A-482C-A69E-55038F2C0D00}" presName="spacing" presStyleCnt="0"/>
      <dgm:spPr/>
    </dgm:pt>
    <dgm:pt modelId="{9B343B39-EAE0-417F-A8A0-7DABD8E9A7F8}" type="pres">
      <dgm:prSet presAssocID="{3678C44E-9619-41D2-94B4-52050437BA19}" presName="linNode" presStyleCnt="0"/>
      <dgm:spPr/>
    </dgm:pt>
    <dgm:pt modelId="{19398ADF-CAA2-412E-AD45-2467DFC35FB0}" type="pres">
      <dgm:prSet presAssocID="{3678C44E-9619-41D2-94B4-52050437BA19}" presName="parentShp" presStyleLbl="node1" presStyleIdx="3" presStyleCnt="6" custScaleX="88446">
        <dgm:presLayoutVars>
          <dgm:bulletEnabled val="1"/>
        </dgm:presLayoutVars>
      </dgm:prSet>
      <dgm:spPr/>
    </dgm:pt>
    <dgm:pt modelId="{AF2A0E4B-DCA6-43A9-AC9B-B56E28B5642C}" type="pres">
      <dgm:prSet presAssocID="{3678C44E-9619-41D2-94B4-52050437BA19}" presName="childShp" presStyleLbl="bgAccFollowNode1" presStyleIdx="3" presStyleCnt="6" custScaleX="107244">
        <dgm:presLayoutVars>
          <dgm:bulletEnabled val="1"/>
        </dgm:presLayoutVars>
      </dgm:prSet>
      <dgm:spPr/>
    </dgm:pt>
    <dgm:pt modelId="{86AD22A3-EF61-47CB-BF0B-3EDC4185CCE6}" type="pres">
      <dgm:prSet presAssocID="{1F4C6CA3-A1B7-4A59-ACFB-B2BAB1F8CF74}" presName="spacing" presStyleCnt="0"/>
      <dgm:spPr/>
    </dgm:pt>
    <dgm:pt modelId="{F31BCEAF-4E93-4131-B367-35D2F2F5C0FB}" type="pres">
      <dgm:prSet presAssocID="{53A82523-6AE3-413F-8DC2-E34381B1FB60}" presName="linNode" presStyleCnt="0"/>
      <dgm:spPr/>
    </dgm:pt>
    <dgm:pt modelId="{17D92FA6-AD17-4333-9EA4-1E9193AC32F2}" type="pres">
      <dgm:prSet presAssocID="{53A82523-6AE3-413F-8DC2-E34381B1FB60}" presName="parentShp" presStyleLbl="node1" presStyleIdx="4" presStyleCnt="6">
        <dgm:presLayoutVars>
          <dgm:bulletEnabled val="1"/>
        </dgm:presLayoutVars>
      </dgm:prSet>
      <dgm:spPr/>
    </dgm:pt>
    <dgm:pt modelId="{36E0F828-9C61-496C-B18F-4291138B8526}" type="pres">
      <dgm:prSet presAssocID="{53A82523-6AE3-413F-8DC2-E34381B1FB60}" presName="childShp" presStyleLbl="bgAccFollowNode1" presStyleIdx="4" presStyleCnt="6" custScaleX="112513">
        <dgm:presLayoutVars>
          <dgm:bulletEnabled val="1"/>
        </dgm:presLayoutVars>
      </dgm:prSet>
      <dgm:spPr/>
    </dgm:pt>
    <dgm:pt modelId="{C68781F9-22B8-45D7-B2E2-2499E9AF0CFB}" type="pres">
      <dgm:prSet presAssocID="{152318FD-3905-45AD-8436-2A7685C0D54F}" presName="spacing" presStyleCnt="0"/>
      <dgm:spPr/>
    </dgm:pt>
    <dgm:pt modelId="{5D94C06B-8DE6-4F0D-8FAA-E8AA9258ED03}" type="pres">
      <dgm:prSet presAssocID="{A0EA9838-E8D3-4908-A3A2-5B1CBD1A5E65}" presName="linNode" presStyleCnt="0"/>
      <dgm:spPr/>
    </dgm:pt>
    <dgm:pt modelId="{12E67826-5FCF-42E5-A986-A5C237B1DEAD}" type="pres">
      <dgm:prSet presAssocID="{A0EA9838-E8D3-4908-A3A2-5B1CBD1A5E65}" presName="parentShp" presStyleLbl="node1" presStyleIdx="5" presStyleCnt="6">
        <dgm:presLayoutVars>
          <dgm:bulletEnabled val="1"/>
        </dgm:presLayoutVars>
      </dgm:prSet>
      <dgm:spPr/>
    </dgm:pt>
    <dgm:pt modelId="{DDC072ED-AD6A-4872-8E03-46F01897065D}" type="pres">
      <dgm:prSet presAssocID="{A0EA9838-E8D3-4908-A3A2-5B1CBD1A5E65}" presName="childShp" presStyleLbl="bgAccFollowNode1" presStyleIdx="5" presStyleCnt="6">
        <dgm:presLayoutVars>
          <dgm:bulletEnabled val="1"/>
        </dgm:presLayoutVars>
      </dgm:prSet>
      <dgm:spPr/>
    </dgm:pt>
  </dgm:ptLst>
  <dgm:cxnLst>
    <dgm:cxn modelId="{DF4B3400-7DCB-4A76-A9E2-E73B361FB6D7}" type="presOf" srcId="{53F867F6-238D-4249-913C-E4EA6713A314}" destId="{DDC072ED-AD6A-4872-8E03-46F01897065D}" srcOrd="0" destOrd="0" presId="urn:microsoft.com/office/officeart/2005/8/layout/vList6"/>
    <dgm:cxn modelId="{B5F74E06-B35C-4D46-9DB3-000AA9FCA93A}" type="presOf" srcId="{2ED39C5A-2D1A-4E79-9E16-B179CB0A8265}" destId="{E52CB7B0-7206-44CF-815C-7AAA90D3F497}" srcOrd="0" destOrd="1" presId="urn:microsoft.com/office/officeart/2005/8/layout/vList6"/>
    <dgm:cxn modelId="{CF1AF210-4267-4944-B4F2-AF922612458D}" srcId="{53A82523-6AE3-413F-8DC2-E34381B1FB60}" destId="{1724810D-B7EE-42C1-9F96-E59E3C28BC57}" srcOrd="0" destOrd="0" parTransId="{E615F0A5-34CD-43E8-960C-669DC3AA7FD3}" sibTransId="{EA0124CE-2C14-49C7-B302-27A21B985149}"/>
    <dgm:cxn modelId="{73DD1816-C7A6-473A-ADAA-2AA5687AF46D}" srcId="{46B7C6BA-3595-4827-A9AB-BE418823C25E}" destId="{42A8DBD8-7382-4779-991C-C0D9C559F694}" srcOrd="0" destOrd="0" parTransId="{A144AC68-3979-4904-AF5E-A63E03EC2FC2}" sibTransId="{DD06FA1B-52EB-4A67-B5D4-E52BE02B5544}"/>
    <dgm:cxn modelId="{9010BA22-CAE2-49F1-A800-00E232026A48}" type="presOf" srcId="{42A8DBD8-7382-4779-991C-C0D9C559F694}" destId="{E52CB7B0-7206-44CF-815C-7AAA90D3F497}" srcOrd="0" destOrd="0" presId="urn:microsoft.com/office/officeart/2005/8/layout/vList6"/>
    <dgm:cxn modelId="{8565B527-054F-4164-BD11-A839A7C89436}" srcId="{B5362142-687E-424A-AFBE-3515F3C89059}" destId="{53A82523-6AE3-413F-8DC2-E34381B1FB60}" srcOrd="4" destOrd="0" parTransId="{D92797BB-CD89-46F3-A440-1ED9AE3F5C4D}" sibTransId="{152318FD-3905-45AD-8436-2A7685C0D54F}"/>
    <dgm:cxn modelId="{800DDC2E-FA61-434C-A4DD-BF6C38AFB8E1}" srcId="{B5362142-687E-424A-AFBE-3515F3C89059}" destId="{46B7C6BA-3595-4827-A9AB-BE418823C25E}" srcOrd="0" destOrd="0" parTransId="{C6342F89-EF81-452F-BD7F-F29F48D89FA0}" sibTransId="{B5FB9F21-417C-48D8-BA90-059A81C4A57D}"/>
    <dgm:cxn modelId="{3201A730-3179-445C-8FB2-04D554A6D034}" type="presOf" srcId="{3678C44E-9619-41D2-94B4-52050437BA19}" destId="{19398ADF-CAA2-412E-AD45-2467DFC35FB0}" srcOrd="0" destOrd="0" presId="urn:microsoft.com/office/officeart/2005/8/layout/vList6"/>
    <dgm:cxn modelId="{AB40FA64-FCED-4429-A9D3-CE1120A9DD6D}" type="presOf" srcId="{3353B70C-F9FF-4729-9D43-DC2395518394}" destId="{38D4441B-7B76-4B36-93C3-C78A60EA83AD}" srcOrd="0" destOrd="0" presId="urn:microsoft.com/office/officeart/2005/8/layout/vList6"/>
    <dgm:cxn modelId="{1AEB7C51-BC82-49EA-BBAF-FA7E326C5645}" type="presOf" srcId="{53A82523-6AE3-413F-8DC2-E34381B1FB60}" destId="{17D92FA6-AD17-4333-9EA4-1E9193AC32F2}" srcOrd="0" destOrd="0" presId="urn:microsoft.com/office/officeart/2005/8/layout/vList6"/>
    <dgm:cxn modelId="{BC263D52-D556-4E1E-9787-1C2C85FB4BD2}" srcId="{4FF2B453-F295-4E75-9543-0A839703ABA0}" destId="{3353B70C-F9FF-4729-9D43-DC2395518394}" srcOrd="0" destOrd="0" parTransId="{7B550DC7-00BB-4CFC-A357-E6DE1004F751}" sibTransId="{E1AA33D4-2600-4F0A-9BE4-8C0100AA674E}"/>
    <dgm:cxn modelId="{350DB854-76AF-4083-A77C-95F44C9200FC}" type="presOf" srcId="{A0EA9838-E8D3-4908-A3A2-5B1CBD1A5E65}" destId="{12E67826-5FCF-42E5-A986-A5C237B1DEAD}" srcOrd="0" destOrd="0" presId="urn:microsoft.com/office/officeart/2005/8/layout/vList6"/>
    <dgm:cxn modelId="{C5B97581-89AC-43D7-96F0-DC1EAEE8A6CB}" srcId="{3B2C0EFA-88CC-4FF7-8254-0CAB7F697A7F}" destId="{E50E064F-EEC9-4B0B-B4E9-6A9A0592215A}" srcOrd="1" destOrd="0" parTransId="{5DED564D-D712-446D-9E8B-0FDF068C33DF}" sibTransId="{932E03CA-C693-45F7-BE02-A2FCF4B347B3}"/>
    <dgm:cxn modelId="{6FC39F81-A804-4669-B5DA-55885BD742A8}" type="presOf" srcId="{3B2C0EFA-88CC-4FF7-8254-0CAB7F697A7F}" destId="{CBC5ADF8-A51E-4E08-AE49-29529CC46456}" srcOrd="0" destOrd="0" presId="urn:microsoft.com/office/officeart/2005/8/layout/vList6"/>
    <dgm:cxn modelId="{DACADD86-3B1D-4CB9-9C14-B5B3DB532CB5}" type="presOf" srcId="{B5362142-687E-424A-AFBE-3515F3C89059}" destId="{985561CC-D0FF-4516-ADB0-1F0C92A64ABE}" srcOrd="0" destOrd="0" presId="urn:microsoft.com/office/officeart/2005/8/layout/vList6"/>
    <dgm:cxn modelId="{52F96D8A-6F02-4A25-B3C4-1B08183FA719}" srcId="{B5362142-687E-424A-AFBE-3515F3C89059}" destId="{3B2C0EFA-88CC-4FF7-8254-0CAB7F697A7F}" srcOrd="1" destOrd="0" parTransId="{2169EE35-DDE9-45F1-82BA-A828ADFE7E52}" sibTransId="{9A1F8CBF-507D-4656-8D23-BC1F83E02C35}"/>
    <dgm:cxn modelId="{61C7349C-E68F-4498-92E1-C0F8B09CAF9C}" srcId="{A0EA9838-E8D3-4908-A3A2-5B1CBD1A5E65}" destId="{53F867F6-238D-4249-913C-E4EA6713A314}" srcOrd="0" destOrd="0" parTransId="{2872C570-094F-4B8B-895A-63A796998EDF}" sibTransId="{047FA648-E9D1-4A1C-B601-56B5B487B902}"/>
    <dgm:cxn modelId="{48FE6CA4-20CA-4473-8A99-56FD253C5E75}" type="presOf" srcId="{46B7C6BA-3595-4827-A9AB-BE418823C25E}" destId="{50EB3909-ABAB-47D4-B0EC-53F2E0520E8C}" srcOrd="0" destOrd="0" presId="urn:microsoft.com/office/officeart/2005/8/layout/vList6"/>
    <dgm:cxn modelId="{A9A8A3A6-60AF-450F-A93A-859A49E55BD8}" type="presOf" srcId="{1724810D-B7EE-42C1-9F96-E59E3C28BC57}" destId="{36E0F828-9C61-496C-B18F-4291138B8526}" srcOrd="0" destOrd="0" presId="urn:microsoft.com/office/officeart/2005/8/layout/vList6"/>
    <dgm:cxn modelId="{D394E2AA-57D2-4047-B0BA-FFBBF23753B8}" type="presOf" srcId="{367E0836-F1F4-499B-AE1F-3098A884E845}" destId="{38D4441B-7B76-4B36-93C3-C78A60EA83AD}" srcOrd="0" destOrd="1" presId="urn:microsoft.com/office/officeart/2005/8/layout/vList6"/>
    <dgm:cxn modelId="{15F873AB-2A20-4949-A26E-00F11C0F629A}" type="presOf" srcId="{4FF2B453-F295-4E75-9543-0A839703ABA0}" destId="{7B0C33F9-395E-427E-9F8F-C5A61B82D859}" srcOrd="0" destOrd="0" presId="urn:microsoft.com/office/officeart/2005/8/layout/vList6"/>
    <dgm:cxn modelId="{A8C282D1-EC9F-433B-8057-2D239B4EB3AD}" type="presOf" srcId="{E4B5E28D-9A6C-404B-A070-80E04B5FECBB}" destId="{AF2A0E4B-DCA6-43A9-AC9B-B56E28B5642C}" srcOrd="0" destOrd="0" presId="urn:microsoft.com/office/officeart/2005/8/layout/vList6"/>
    <dgm:cxn modelId="{D71792DA-D507-49AF-B3E3-9B001223FDA0}" type="presOf" srcId="{FD50127B-BB92-443C-AAE8-F00D6DFEE3BB}" destId="{4AA4B253-CDFE-421D-B214-E18EEF2B5AC0}" srcOrd="0" destOrd="0" presId="urn:microsoft.com/office/officeart/2005/8/layout/vList6"/>
    <dgm:cxn modelId="{D4676DE1-5AF0-49F5-93B7-C7C3CB53875C}" srcId="{3678C44E-9619-41D2-94B4-52050437BA19}" destId="{E4B5E28D-9A6C-404B-A070-80E04B5FECBB}" srcOrd="0" destOrd="0" parTransId="{E12B7197-8FD6-43B2-8345-A69796EEDA66}" sibTransId="{1F51F747-AD6B-43F9-A890-10D5F66A3848}"/>
    <dgm:cxn modelId="{8F50A7E6-C21A-474B-AE2D-AA3F81C7A691}" srcId="{B5362142-687E-424A-AFBE-3515F3C89059}" destId="{3678C44E-9619-41D2-94B4-52050437BA19}" srcOrd="3" destOrd="0" parTransId="{03F20DB0-72F6-40DC-98ED-E86D682AF8B3}" sibTransId="{1F4C6CA3-A1B7-4A59-ACFB-B2BAB1F8CF74}"/>
    <dgm:cxn modelId="{D7894CEB-781F-4ECD-BB28-A0723B4E1F1A}" srcId="{B5362142-687E-424A-AFBE-3515F3C89059}" destId="{4FF2B453-F295-4E75-9543-0A839703ABA0}" srcOrd="2" destOrd="0" parTransId="{5AB51FC4-E7C6-4DCE-B063-C3120D5A6A87}" sibTransId="{674CF707-8C5A-482C-A69E-55038F2C0D00}"/>
    <dgm:cxn modelId="{F8FE57EC-65B7-41BE-B093-1B78823CE53E}" type="presOf" srcId="{E50E064F-EEC9-4B0B-B4E9-6A9A0592215A}" destId="{4AA4B253-CDFE-421D-B214-E18EEF2B5AC0}" srcOrd="0" destOrd="1" presId="urn:microsoft.com/office/officeart/2005/8/layout/vList6"/>
    <dgm:cxn modelId="{A1D9B9F7-12B6-4BC4-AC3A-6ED055D7F6F8}" srcId="{4FF2B453-F295-4E75-9543-0A839703ABA0}" destId="{367E0836-F1F4-499B-AE1F-3098A884E845}" srcOrd="1" destOrd="0" parTransId="{E161BB8D-B469-47F5-8129-93EEDAB10CA0}" sibTransId="{03AB1229-CBC4-423E-BE7D-E46706F9C913}"/>
    <dgm:cxn modelId="{3419E5F7-6D6B-4FA9-8F9F-5412A3912FC4}" srcId="{3B2C0EFA-88CC-4FF7-8254-0CAB7F697A7F}" destId="{FD50127B-BB92-443C-AAE8-F00D6DFEE3BB}" srcOrd="0" destOrd="0" parTransId="{1578E9BA-010E-49E3-9A47-AFBFA84215F3}" sibTransId="{2FF51A78-BDFD-4180-A0DC-41E5F83EBD44}"/>
    <dgm:cxn modelId="{530080FC-104D-4D6F-B809-3C6EF49784EF}" srcId="{46B7C6BA-3595-4827-A9AB-BE418823C25E}" destId="{2ED39C5A-2D1A-4E79-9E16-B179CB0A8265}" srcOrd="1" destOrd="0" parTransId="{1A87F4B7-66C7-43B2-8E72-5B574B6BEBF7}" sibTransId="{CF686371-E98E-4D25-A2D2-CB831328CD32}"/>
    <dgm:cxn modelId="{746491FC-3781-41BE-8602-5F52D46AB5AD}" srcId="{B5362142-687E-424A-AFBE-3515F3C89059}" destId="{A0EA9838-E8D3-4908-A3A2-5B1CBD1A5E65}" srcOrd="5" destOrd="0" parTransId="{29F67AF5-DC66-44BB-9D28-5CC80CF6E321}" sibTransId="{E5B37A39-EF82-4B73-96EE-33D692CAB253}"/>
    <dgm:cxn modelId="{92407C35-95F6-46B2-B568-E3F59EAD760C}" type="presParOf" srcId="{985561CC-D0FF-4516-ADB0-1F0C92A64ABE}" destId="{F8DB2F5D-51E6-4350-B224-5873AB5B192B}" srcOrd="0" destOrd="0" presId="urn:microsoft.com/office/officeart/2005/8/layout/vList6"/>
    <dgm:cxn modelId="{902749EC-3ACA-42F0-94B7-6D0381A00296}" type="presParOf" srcId="{F8DB2F5D-51E6-4350-B224-5873AB5B192B}" destId="{50EB3909-ABAB-47D4-B0EC-53F2E0520E8C}" srcOrd="0" destOrd="0" presId="urn:microsoft.com/office/officeart/2005/8/layout/vList6"/>
    <dgm:cxn modelId="{A84B0FB8-18ED-4859-AC9A-5EF026C07BEC}" type="presParOf" srcId="{F8DB2F5D-51E6-4350-B224-5873AB5B192B}" destId="{E52CB7B0-7206-44CF-815C-7AAA90D3F497}" srcOrd="1" destOrd="0" presId="urn:microsoft.com/office/officeart/2005/8/layout/vList6"/>
    <dgm:cxn modelId="{A12EB343-D656-44BE-AFDB-D5A81B0ED9CC}" type="presParOf" srcId="{985561CC-D0FF-4516-ADB0-1F0C92A64ABE}" destId="{CD151E7C-FA9A-477F-9879-603027A04A4D}" srcOrd="1" destOrd="0" presId="urn:microsoft.com/office/officeart/2005/8/layout/vList6"/>
    <dgm:cxn modelId="{295AD179-E286-4BD0-94D0-1791550E6BFE}" type="presParOf" srcId="{985561CC-D0FF-4516-ADB0-1F0C92A64ABE}" destId="{DA005A51-6018-4486-8BE3-4718B4793354}" srcOrd="2" destOrd="0" presId="urn:microsoft.com/office/officeart/2005/8/layout/vList6"/>
    <dgm:cxn modelId="{9E961AF4-E721-458C-9FA9-044C7D6CA5F6}" type="presParOf" srcId="{DA005A51-6018-4486-8BE3-4718B4793354}" destId="{CBC5ADF8-A51E-4E08-AE49-29529CC46456}" srcOrd="0" destOrd="0" presId="urn:microsoft.com/office/officeart/2005/8/layout/vList6"/>
    <dgm:cxn modelId="{2651817F-A64F-4644-9FA4-E303282C4FCA}" type="presParOf" srcId="{DA005A51-6018-4486-8BE3-4718B4793354}" destId="{4AA4B253-CDFE-421D-B214-E18EEF2B5AC0}" srcOrd="1" destOrd="0" presId="urn:microsoft.com/office/officeart/2005/8/layout/vList6"/>
    <dgm:cxn modelId="{0C64457B-0B13-4113-8856-F225CE71B941}" type="presParOf" srcId="{985561CC-D0FF-4516-ADB0-1F0C92A64ABE}" destId="{EEF201A5-98A5-4B57-A94E-AEE079AA9784}" srcOrd="3" destOrd="0" presId="urn:microsoft.com/office/officeart/2005/8/layout/vList6"/>
    <dgm:cxn modelId="{895D9387-2765-43A0-9300-17A63E8A1230}" type="presParOf" srcId="{985561CC-D0FF-4516-ADB0-1F0C92A64ABE}" destId="{7D6EC647-C0D1-4462-A180-517C5D9E768B}" srcOrd="4" destOrd="0" presId="urn:microsoft.com/office/officeart/2005/8/layout/vList6"/>
    <dgm:cxn modelId="{EE3880A0-4AF6-412E-A823-75636DD42EC8}" type="presParOf" srcId="{7D6EC647-C0D1-4462-A180-517C5D9E768B}" destId="{7B0C33F9-395E-427E-9F8F-C5A61B82D859}" srcOrd="0" destOrd="0" presId="urn:microsoft.com/office/officeart/2005/8/layout/vList6"/>
    <dgm:cxn modelId="{A2F9F040-2FCC-4790-AF81-635E7E8834B8}" type="presParOf" srcId="{7D6EC647-C0D1-4462-A180-517C5D9E768B}" destId="{38D4441B-7B76-4B36-93C3-C78A60EA83AD}" srcOrd="1" destOrd="0" presId="urn:microsoft.com/office/officeart/2005/8/layout/vList6"/>
    <dgm:cxn modelId="{25CC54D1-B093-4525-B8ED-A4B61AB2261A}" type="presParOf" srcId="{985561CC-D0FF-4516-ADB0-1F0C92A64ABE}" destId="{F62E9CAE-EE7D-4463-8ED2-F8F6A0E96992}" srcOrd="5" destOrd="0" presId="urn:microsoft.com/office/officeart/2005/8/layout/vList6"/>
    <dgm:cxn modelId="{95706EAF-008E-41A3-929E-528457D3186E}" type="presParOf" srcId="{985561CC-D0FF-4516-ADB0-1F0C92A64ABE}" destId="{9B343B39-EAE0-417F-A8A0-7DABD8E9A7F8}" srcOrd="6" destOrd="0" presId="urn:microsoft.com/office/officeart/2005/8/layout/vList6"/>
    <dgm:cxn modelId="{C0E7921B-5321-4924-8BE7-643DDDA85131}" type="presParOf" srcId="{9B343B39-EAE0-417F-A8A0-7DABD8E9A7F8}" destId="{19398ADF-CAA2-412E-AD45-2467DFC35FB0}" srcOrd="0" destOrd="0" presId="urn:microsoft.com/office/officeart/2005/8/layout/vList6"/>
    <dgm:cxn modelId="{C730B97E-A61F-479D-8124-41FA373A401C}" type="presParOf" srcId="{9B343B39-EAE0-417F-A8A0-7DABD8E9A7F8}" destId="{AF2A0E4B-DCA6-43A9-AC9B-B56E28B5642C}" srcOrd="1" destOrd="0" presId="urn:microsoft.com/office/officeart/2005/8/layout/vList6"/>
    <dgm:cxn modelId="{2434D84C-B952-4728-855F-D75D5B780773}" type="presParOf" srcId="{985561CC-D0FF-4516-ADB0-1F0C92A64ABE}" destId="{86AD22A3-EF61-47CB-BF0B-3EDC4185CCE6}" srcOrd="7" destOrd="0" presId="urn:microsoft.com/office/officeart/2005/8/layout/vList6"/>
    <dgm:cxn modelId="{A528AB0D-77BA-48B6-A703-364FCA09D1C5}" type="presParOf" srcId="{985561CC-D0FF-4516-ADB0-1F0C92A64ABE}" destId="{F31BCEAF-4E93-4131-B367-35D2F2F5C0FB}" srcOrd="8" destOrd="0" presId="urn:microsoft.com/office/officeart/2005/8/layout/vList6"/>
    <dgm:cxn modelId="{F56AD197-6C69-43E1-93C8-90519A43018D}" type="presParOf" srcId="{F31BCEAF-4E93-4131-B367-35D2F2F5C0FB}" destId="{17D92FA6-AD17-4333-9EA4-1E9193AC32F2}" srcOrd="0" destOrd="0" presId="urn:microsoft.com/office/officeart/2005/8/layout/vList6"/>
    <dgm:cxn modelId="{AE9D22B7-807F-4DBC-98F3-46AFB7203F7E}" type="presParOf" srcId="{F31BCEAF-4E93-4131-B367-35D2F2F5C0FB}" destId="{36E0F828-9C61-496C-B18F-4291138B8526}" srcOrd="1" destOrd="0" presId="urn:microsoft.com/office/officeart/2005/8/layout/vList6"/>
    <dgm:cxn modelId="{3EB8B460-83CE-4804-98DD-2B369C91AB58}" type="presParOf" srcId="{985561CC-D0FF-4516-ADB0-1F0C92A64ABE}" destId="{C68781F9-22B8-45D7-B2E2-2499E9AF0CFB}" srcOrd="9" destOrd="0" presId="urn:microsoft.com/office/officeart/2005/8/layout/vList6"/>
    <dgm:cxn modelId="{B430C844-2884-409D-A974-69EEAB786DB2}" type="presParOf" srcId="{985561CC-D0FF-4516-ADB0-1F0C92A64ABE}" destId="{5D94C06B-8DE6-4F0D-8FAA-E8AA9258ED03}" srcOrd="10" destOrd="0" presId="urn:microsoft.com/office/officeart/2005/8/layout/vList6"/>
    <dgm:cxn modelId="{E25A23B3-9397-46E4-9E57-3C64168B7DB2}" type="presParOf" srcId="{5D94C06B-8DE6-4F0D-8FAA-E8AA9258ED03}" destId="{12E67826-5FCF-42E5-A986-A5C237B1DEAD}" srcOrd="0" destOrd="0" presId="urn:microsoft.com/office/officeart/2005/8/layout/vList6"/>
    <dgm:cxn modelId="{B4A1EB9C-D1BC-4245-967F-737176C7D2C6}" type="presParOf" srcId="{5D94C06B-8DE6-4F0D-8FAA-E8AA9258ED03}" destId="{DDC072ED-AD6A-4872-8E03-46F01897065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BF639-C013-471E-82B0-961BE0C6F940}">
      <dsp:nvSpPr>
        <dsp:cNvPr id="0" name=""/>
        <dsp:cNvSpPr/>
      </dsp:nvSpPr>
      <dsp:spPr>
        <a:xfrm>
          <a:off x="4508754" y="693935"/>
          <a:ext cx="1129166" cy="2865025"/>
        </a:xfrm>
        <a:prstGeom prst="wedgeRectCallout">
          <a:avLst>
            <a:gd name="adj1" fmla="val 0"/>
            <a:gd name="adj2" fmla="val 0"/>
          </a:avLst>
        </a:prstGeom>
        <a:solidFill>
          <a:schemeClr val="accent1">
            <a:tint val="50000"/>
            <a:hueOff val="0"/>
            <a:satOff val="0"/>
            <a:lumOff val="0"/>
            <a:alphaOff val="0"/>
          </a:schemeClr>
        </a:solid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sz="1500" b="1" kern="1200" dirty="0"/>
            <a:t>No electrical protection</a:t>
          </a:r>
        </a:p>
      </dsp:txBody>
      <dsp:txXfrm>
        <a:off x="4652087" y="693935"/>
        <a:ext cx="985833" cy="2865025"/>
      </dsp:txXfrm>
    </dsp:sp>
    <dsp:sp modelId="{63BCD064-AC08-4990-B1C4-3952D7D53D41}">
      <dsp:nvSpPr>
        <dsp:cNvPr id="0" name=""/>
        <dsp:cNvSpPr/>
      </dsp:nvSpPr>
      <dsp:spPr>
        <a:xfrm>
          <a:off x="4509290" y="34625"/>
          <a:ext cx="1128094" cy="602364"/>
        </a:xfrm>
        <a:prstGeom prst="rect">
          <a:avLst/>
        </a:prstGeom>
        <a:solidFill>
          <a:srgbClr val="7030A0"/>
        </a:solid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altLang="en-US" sz="1500" b="1" kern="1200" dirty="0"/>
            <a:t>Class C</a:t>
          </a:r>
          <a:endParaRPr lang="en-US" sz="1500" b="1" kern="1200" dirty="0"/>
        </a:p>
      </dsp:txBody>
      <dsp:txXfrm>
        <a:off x="4509290" y="34625"/>
        <a:ext cx="1128094" cy="602364"/>
      </dsp:txXfrm>
    </dsp:sp>
    <dsp:sp modelId="{E2D6753C-6E96-4339-874C-62170978B5E3}">
      <dsp:nvSpPr>
        <dsp:cNvPr id="0" name=""/>
        <dsp:cNvSpPr/>
      </dsp:nvSpPr>
      <dsp:spPr>
        <a:xfrm>
          <a:off x="3384015" y="693935"/>
          <a:ext cx="1128094" cy="2685960"/>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b="1" kern="1200" dirty="0"/>
            <a:t>Tested to withstand 20,000 volts</a:t>
          </a:r>
        </a:p>
      </dsp:txBody>
      <dsp:txXfrm>
        <a:off x="3527211" y="693935"/>
        <a:ext cx="984897" cy="2685960"/>
      </dsp:txXfrm>
    </dsp:sp>
    <dsp:sp modelId="{E7750102-2AEA-4D2F-BC12-107220C6D320}">
      <dsp:nvSpPr>
        <dsp:cNvPr id="0" name=""/>
        <dsp:cNvSpPr/>
      </dsp:nvSpPr>
      <dsp:spPr>
        <a:xfrm>
          <a:off x="3384015" y="67211"/>
          <a:ext cx="1128094" cy="626724"/>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b="1" kern="1200" dirty="0"/>
            <a:t>Class E</a:t>
          </a:r>
        </a:p>
      </dsp:txBody>
      <dsp:txXfrm>
        <a:off x="3384015" y="67211"/>
        <a:ext cx="1128094" cy="626724"/>
      </dsp:txXfrm>
    </dsp:sp>
    <dsp:sp modelId="{17D8D3F6-4367-4F73-A69D-91F1C21C6FCE}">
      <dsp:nvSpPr>
        <dsp:cNvPr id="0" name=""/>
        <dsp:cNvSpPr/>
      </dsp:nvSpPr>
      <dsp:spPr>
        <a:xfrm>
          <a:off x="2255920" y="693935"/>
          <a:ext cx="1128094" cy="2506896"/>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altLang="en-US" sz="1500" b="1" kern="1200" dirty="0"/>
            <a:t>Tested to withstand 2200 volts </a:t>
          </a:r>
          <a:endParaRPr lang="en-US" sz="1500" b="1" kern="1200" dirty="0"/>
        </a:p>
      </dsp:txBody>
      <dsp:txXfrm>
        <a:off x="2399117" y="693935"/>
        <a:ext cx="984897" cy="2506896"/>
      </dsp:txXfrm>
    </dsp:sp>
    <dsp:sp modelId="{CC14AD52-E3EB-4B51-AD38-95F3F5EF16E7}">
      <dsp:nvSpPr>
        <dsp:cNvPr id="0" name=""/>
        <dsp:cNvSpPr/>
      </dsp:nvSpPr>
      <dsp:spPr>
        <a:xfrm>
          <a:off x="2255920" y="159608"/>
          <a:ext cx="1128094" cy="537192"/>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Class G</a:t>
          </a:r>
        </a:p>
      </dsp:txBody>
      <dsp:txXfrm>
        <a:off x="2255920" y="159608"/>
        <a:ext cx="1128094" cy="537192"/>
      </dsp:txXfrm>
    </dsp:sp>
    <dsp:sp modelId="{0A8CE491-FAFB-459A-952D-E7103B299214}">
      <dsp:nvSpPr>
        <dsp:cNvPr id="0" name=""/>
        <dsp:cNvSpPr/>
      </dsp:nvSpPr>
      <dsp:spPr>
        <a:xfrm>
          <a:off x="1127826" y="693935"/>
          <a:ext cx="1128094" cy="2327832"/>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altLang="en-US" sz="1500" b="1" kern="1200" dirty="0"/>
            <a:t>provide protection against both side impact (lateral) and blows to the top of the head</a:t>
          </a:r>
          <a:endParaRPr lang="en-US" sz="1500" b="1" kern="1200" dirty="0"/>
        </a:p>
      </dsp:txBody>
      <dsp:txXfrm>
        <a:off x="1271022" y="693935"/>
        <a:ext cx="984897" cy="2327832"/>
      </dsp:txXfrm>
    </dsp:sp>
    <dsp:sp modelId="{093F613A-35AE-46D4-BEB8-D73DEE900FA0}">
      <dsp:nvSpPr>
        <dsp:cNvPr id="0" name=""/>
        <dsp:cNvSpPr/>
      </dsp:nvSpPr>
      <dsp:spPr>
        <a:xfrm>
          <a:off x="1127826" y="246275"/>
          <a:ext cx="1128094" cy="44766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Type 2</a:t>
          </a:r>
        </a:p>
      </dsp:txBody>
      <dsp:txXfrm>
        <a:off x="1127826" y="246275"/>
        <a:ext cx="1128094" cy="447660"/>
      </dsp:txXfrm>
    </dsp:sp>
    <dsp:sp modelId="{9E377344-B99A-45A5-9516-599D38B67416}">
      <dsp:nvSpPr>
        <dsp:cNvPr id="0" name=""/>
        <dsp:cNvSpPr/>
      </dsp:nvSpPr>
      <dsp:spPr>
        <a:xfrm>
          <a:off x="-267" y="693935"/>
          <a:ext cx="1128094" cy="2148768"/>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altLang="en-US" sz="1500" b="1" kern="1200" dirty="0"/>
            <a:t>reduce force of impact from a blow to the top of the head</a:t>
          </a:r>
          <a:endParaRPr lang="en-US" sz="1500" b="1" kern="1200" dirty="0"/>
        </a:p>
      </dsp:txBody>
      <dsp:txXfrm>
        <a:off x="142928" y="693935"/>
        <a:ext cx="984897" cy="2148768"/>
      </dsp:txXfrm>
    </dsp:sp>
    <dsp:sp modelId="{EB702FD7-A606-4936-8ECD-36592F96EABA}">
      <dsp:nvSpPr>
        <dsp:cNvPr id="0" name=""/>
        <dsp:cNvSpPr/>
      </dsp:nvSpPr>
      <dsp:spPr>
        <a:xfrm>
          <a:off x="-267" y="335807"/>
          <a:ext cx="1128094" cy="358128"/>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Type 1</a:t>
          </a:r>
        </a:p>
      </dsp:txBody>
      <dsp:txXfrm>
        <a:off x="-267" y="335807"/>
        <a:ext cx="1128094" cy="358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CB7B0-7206-44CF-815C-7AAA90D3F497}">
      <dsp:nvSpPr>
        <dsp:cNvPr id="0" name=""/>
        <dsp:cNvSpPr/>
      </dsp:nvSpPr>
      <dsp:spPr>
        <a:xfrm>
          <a:off x="1399032" y="559"/>
          <a:ext cx="4198679" cy="704424"/>
        </a:xfrm>
        <a:prstGeom prst="rightArrow">
          <a:avLst>
            <a:gd name="adj1" fmla="val 75000"/>
            <a:gd name="adj2" fmla="val 50000"/>
          </a:avLst>
        </a:prstGeom>
        <a:solidFill>
          <a:srgbClr val="FFFF00">
            <a:alpha val="90000"/>
          </a:srgbClr>
        </a:solidFill>
        <a:ln w="28575"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FontTx/>
            <a:buNone/>
          </a:pPr>
          <a:endParaRPr lang="en-US" sz="1000" b="1" kern="1200" dirty="0"/>
        </a:p>
        <a:p>
          <a:pPr marL="114300" lvl="1" indent="-114300" algn="l" defTabSz="622300">
            <a:lnSpc>
              <a:spcPct val="90000"/>
            </a:lnSpc>
            <a:spcBef>
              <a:spcPct val="0"/>
            </a:spcBef>
            <a:spcAft>
              <a:spcPct val="15000"/>
            </a:spcAft>
            <a:buFontTx/>
            <a:buNone/>
          </a:pPr>
          <a:r>
            <a:rPr lang="en-US" altLang="en-US" sz="1400" b="1" kern="1200" dirty="0"/>
            <a:t>     protects against mild irritants</a:t>
          </a:r>
          <a:endParaRPr lang="en-US" sz="1000" b="1" kern="1200" dirty="0"/>
        </a:p>
      </dsp:txBody>
      <dsp:txXfrm>
        <a:off x="1399032" y="88612"/>
        <a:ext cx="3934520" cy="528318"/>
      </dsp:txXfrm>
    </dsp:sp>
    <dsp:sp modelId="{50EB3909-ABAB-47D4-B0EC-53F2E0520E8C}">
      <dsp:nvSpPr>
        <dsp:cNvPr id="0" name=""/>
        <dsp:cNvSpPr/>
      </dsp:nvSpPr>
      <dsp:spPr>
        <a:xfrm>
          <a:off x="15436" y="559"/>
          <a:ext cx="1383596" cy="704424"/>
        </a:xfrm>
        <a:prstGeom prst="roundRect">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endParaRPr lang="en-US" sz="1600" b="1" kern="1200" dirty="0">
            <a:solidFill>
              <a:schemeClr val="bg1"/>
            </a:solidFill>
          </a:endParaRPr>
        </a:p>
      </dsp:txBody>
      <dsp:txXfrm>
        <a:off x="49823" y="34946"/>
        <a:ext cx="1314822" cy="635650"/>
      </dsp:txXfrm>
    </dsp:sp>
    <dsp:sp modelId="{4AA4B253-CDFE-421D-B214-E18EEF2B5AC0}">
      <dsp:nvSpPr>
        <dsp:cNvPr id="0" name=""/>
        <dsp:cNvSpPr/>
      </dsp:nvSpPr>
      <dsp:spPr>
        <a:xfrm>
          <a:off x="1723320" y="775425"/>
          <a:ext cx="3874385" cy="704424"/>
        </a:xfrm>
        <a:prstGeom prst="rightArrow">
          <a:avLst>
            <a:gd name="adj1" fmla="val 75000"/>
            <a:gd name="adj2" fmla="val 50000"/>
          </a:avLst>
        </a:prstGeom>
        <a:solidFill>
          <a:srgbClr val="FFFF00">
            <a:alpha val="90000"/>
          </a:srgbClr>
        </a:solidFill>
        <a:ln w="28575"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t" anchorCtr="0">
          <a:noAutofit/>
        </a:bodyPr>
        <a:lstStyle/>
        <a:p>
          <a:pPr marL="57150" lvl="1" indent="-57150" algn="l" defTabSz="266700">
            <a:lnSpc>
              <a:spcPct val="90000"/>
            </a:lnSpc>
            <a:spcBef>
              <a:spcPct val="0"/>
            </a:spcBef>
            <a:spcAft>
              <a:spcPct val="15000"/>
            </a:spcAft>
            <a:buChar char="•"/>
          </a:pPr>
          <a:endParaRPr lang="en-US" sz="600" b="1" kern="1200" dirty="0"/>
        </a:p>
        <a:p>
          <a:pPr marL="114300" lvl="1" indent="-114300" algn="l" defTabSz="622300">
            <a:lnSpc>
              <a:spcPct val="90000"/>
            </a:lnSpc>
            <a:spcBef>
              <a:spcPct val="0"/>
            </a:spcBef>
            <a:spcAft>
              <a:spcPct val="15000"/>
            </a:spcAft>
            <a:buFontTx/>
            <a:buNone/>
          </a:pPr>
          <a:r>
            <a:rPr lang="en-US" altLang="en-US" sz="1400" b="1" kern="1200" dirty="0"/>
            <a:t>   protects and insulate against heat or cold</a:t>
          </a:r>
          <a:endParaRPr lang="en-US" sz="1400" b="1" kern="1200" dirty="0"/>
        </a:p>
      </dsp:txBody>
      <dsp:txXfrm>
        <a:off x="1723320" y="863478"/>
        <a:ext cx="3610226" cy="528318"/>
      </dsp:txXfrm>
    </dsp:sp>
    <dsp:sp modelId="{CBC5ADF8-A51E-4E08-AE49-29529CC46456}">
      <dsp:nvSpPr>
        <dsp:cNvPr id="0" name=""/>
        <dsp:cNvSpPr/>
      </dsp:nvSpPr>
      <dsp:spPr>
        <a:xfrm>
          <a:off x="15441" y="775425"/>
          <a:ext cx="1707878" cy="704424"/>
        </a:xfrm>
        <a:prstGeom prst="roundRect">
          <a:avLst/>
        </a:prstGeom>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endParaRPr lang="en-US" sz="1600" b="1" kern="1200" dirty="0">
            <a:solidFill>
              <a:srgbClr val="7030A0"/>
            </a:solidFill>
          </a:endParaRPr>
        </a:p>
      </dsp:txBody>
      <dsp:txXfrm>
        <a:off x="49828" y="809812"/>
        <a:ext cx="1639104" cy="635650"/>
      </dsp:txXfrm>
    </dsp:sp>
    <dsp:sp modelId="{38D4441B-7B76-4B36-93C3-C78A60EA83AD}">
      <dsp:nvSpPr>
        <dsp:cNvPr id="0" name=""/>
        <dsp:cNvSpPr/>
      </dsp:nvSpPr>
      <dsp:spPr>
        <a:xfrm>
          <a:off x="1954935" y="1550292"/>
          <a:ext cx="3642775" cy="704424"/>
        </a:xfrm>
        <a:prstGeom prst="rightArrow">
          <a:avLst>
            <a:gd name="adj1" fmla="val 75000"/>
            <a:gd name="adj2" fmla="val 50000"/>
          </a:avLst>
        </a:prstGeom>
        <a:solidFill>
          <a:srgbClr val="FFFF00">
            <a:alpha val="90000"/>
          </a:srgbClr>
        </a:solidFill>
        <a:ln w="28575"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t" anchorCtr="0">
          <a:noAutofit/>
        </a:bodyPr>
        <a:lstStyle/>
        <a:p>
          <a:pPr marL="57150" lvl="1" indent="-57150" algn="l" defTabSz="222250">
            <a:lnSpc>
              <a:spcPct val="90000"/>
            </a:lnSpc>
            <a:spcBef>
              <a:spcPct val="0"/>
            </a:spcBef>
            <a:spcAft>
              <a:spcPct val="15000"/>
            </a:spcAft>
            <a:buChar char="•"/>
          </a:pPr>
          <a:endParaRPr lang="en-US" sz="500" b="1" kern="1200" dirty="0"/>
        </a:p>
        <a:p>
          <a:pPr marL="114300" lvl="1" indent="-114300" algn="l" defTabSz="622300">
            <a:lnSpc>
              <a:spcPct val="90000"/>
            </a:lnSpc>
            <a:spcBef>
              <a:spcPct val="0"/>
            </a:spcBef>
            <a:spcAft>
              <a:spcPct val="15000"/>
            </a:spcAft>
            <a:buFontTx/>
            <a:buNone/>
          </a:pPr>
          <a:r>
            <a:rPr lang="en-US" altLang="en-US" sz="1400" b="1" kern="1200" dirty="0"/>
            <a:t>   guard against injuries from sparks or scraping against rough surfaces</a:t>
          </a:r>
          <a:endParaRPr lang="en-US" sz="1400" b="1" kern="1200" dirty="0"/>
        </a:p>
      </dsp:txBody>
      <dsp:txXfrm>
        <a:off x="1954935" y="1638345"/>
        <a:ext cx="3378616" cy="528318"/>
      </dsp:txXfrm>
    </dsp:sp>
    <dsp:sp modelId="{7B0C33F9-395E-427E-9F8F-C5A61B82D859}">
      <dsp:nvSpPr>
        <dsp:cNvPr id="0" name=""/>
        <dsp:cNvSpPr/>
      </dsp:nvSpPr>
      <dsp:spPr>
        <a:xfrm>
          <a:off x="15436" y="1550292"/>
          <a:ext cx="1939499" cy="704424"/>
        </a:xfrm>
        <a:prstGeom prst="roundRect">
          <a:avLst/>
        </a:prstGeom>
        <a:blipFill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endParaRPr lang="en-US" sz="1600" b="1" kern="1200" dirty="0">
            <a:solidFill>
              <a:schemeClr val="bg1"/>
            </a:solidFill>
          </a:endParaRPr>
        </a:p>
      </dsp:txBody>
      <dsp:txXfrm>
        <a:off x="49823" y="1584679"/>
        <a:ext cx="1870725" cy="635650"/>
      </dsp:txXfrm>
    </dsp:sp>
    <dsp:sp modelId="{AF2A0E4B-DCA6-43A9-AC9B-B56E28B5642C}">
      <dsp:nvSpPr>
        <dsp:cNvPr id="0" name=""/>
        <dsp:cNvSpPr/>
      </dsp:nvSpPr>
      <dsp:spPr>
        <a:xfrm>
          <a:off x="1993565" y="2325159"/>
          <a:ext cx="3611858" cy="704424"/>
        </a:xfrm>
        <a:prstGeom prst="rightArrow">
          <a:avLst>
            <a:gd name="adj1" fmla="val 75000"/>
            <a:gd name="adj2" fmla="val 50000"/>
          </a:avLst>
        </a:prstGeom>
        <a:solidFill>
          <a:srgbClr val="FFFF00">
            <a:alpha val="90000"/>
          </a:srgbClr>
        </a:solidFill>
        <a:ln w="28575"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Tx/>
            <a:buNone/>
          </a:pPr>
          <a:r>
            <a:rPr lang="en-US" altLang="en-US" sz="1400" b="1" kern="1200" dirty="0"/>
            <a:t>   nitrile, vinyl, neoprene, etc. protect against chemical exposure</a:t>
          </a:r>
          <a:endParaRPr lang="en-US" sz="1400" b="1" kern="1200" dirty="0"/>
        </a:p>
      </dsp:txBody>
      <dsp:txXfrm>
        <a:off x="1993565" y="2413212"/>
        <a:ext cx="3347699" cy="528318"/>
      </dsp:txXfrm>
    </dsp:sp>
    <dsp:sp modelId="{19398ADF-CAA2-412E-AD45-2467DFC35FB0}">
      <dsp:nvSpPr>
        <dsp:cNvPr id="0" name=""/>
        <dsp:cNvSpPr/>
      </dsp:nvSpPr>
      <dsp:spPr>
        <a:xfrm>
          <a:off x="7723" y="2325159"/>
          <a:ext cx="1985841" cy="704424"/>
        </a:xfrm>
        <a:prstGeom prst="roundRect">
          <a:avLst/>
        </a:prstGeom>
        <a:blipFill rotWithShape="0">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endParaRPr lang="en-US" sz="1600" b="1" kern="1200" dirty="0"/>
        </a:p>
      </dsp:txBody>
      <dsp:txXfrm>
        <a:off x="42110" y="2359546"/>
        <a:ext cx="1917067" cy="635650"/>
      </dsp:txXfrm>
    </dsp:sp>
    <dsp:sp modelId="{36E0F828-9C61-496C-B18F-4291138B8526}">
      <dsp:nvSpPr>
        <dsp:cNvPr id="0" name=""/>
        <dsp:cNvSpPr/>
      </dsp:nvSpPr>
      <dsp:spPr>
        <a:xfrm>
          <a:off x="2088830" y="3100026"/>
          <a:ext cx="3522876" cy="704424"/>
        </a:xfrm>
        <a:prstGeom prst="rightArrow">
          <a:avLst>
            <a:gd name="adj1" fmla="val 75000"/>
            <a:gd name="adj2" fmla="val 50000"/>
          </a:avLst>
        </a:prstGeom>
        <a:solidFill>
          <a:srgbClr val="FFFF00">
            <a:alpha val="90000"/>
          </a:srgbClr>
        </a:solidFill>
        <a:ln w="28575"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Tx/>
            <a:buNone/>
          </a:pPr>
          <a:r>
            <a:rPr lang="en-US" altLang="en-US" sz="1400" b="1" kern="1200" dirty="0"/>
            <a:t>   against cuts and scratches; used commonly with sharp instruments</a:t>
          </a:r>
          <a:endParaRPr lang="en-US" sz="1400" b="1" kern="1200" dirty="0"/>
        </a:p>
      </dsp:txBody>
      <dsp:txXfrm>
        <a:off x="2088830" y="3188079"/>
        <a:ext cx="3258717" cy="528318"/>
      </dsp:txXfrm>
    </dsp:sp>
    <dsp:sp modelId="{17D92FA6-AD17-4333-9EA4-1E9193AC32F2}">
      <dsp:nvSpPr>
        <dsp:cNvPr id="0" name=""/>
        <dsp:cNvSpPr/>
      </dsp:nvSpPr>
      <dsp:spPr>
        <a:xfrm>
          <a:off x="1440" y="3100026"/>
          <a:ext cx="2087389" cy="704424"/>
        </a:xfrm>
        <a:prstGeom prst="roundRect">
          <a:avLst/>
        </a:prstGeom>
        <a:blipFill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33425">
            <a:lnSpc>
              <a:spcPct val="90000"/>
            </a:lnSpc>
            <a:spcBef>
              <a:spcPct val="0"/>
            </a:spcBef>
            <a:spcAft>
              <a:spcPct val="35000"/>
            </a:spcAft>
            <a:buNone/>
          </a:pPr>
          <a:endParaRPr lang="en-US" sz="1650" b="1" kern="1200" dirty="0"/>
        </a:p>
      </dsp:txBody>
      <dsp:txXfrm>
        <a:off x="35827" y="3134413"/>
        <a:ext cx="2018615" cy="635650"/>
      </dsp:txXfrm>
    </dsp:sp>
    <dsp:sp modelId="{DDC072ED-AD6A-4872-8E03-46F01897065D}">
      <dsp:nvSpPr>
        <dsp:cNvPr id="0" name=""/>
        <dsp:cNvSpPr/>
      </dsp:nvSpPr>
      <dsp:spPr>
        <a:xfrm>
          <a:off x="2245259" y="3874893"/>
          <a:ext cx="3367888" cy="704424"/>
        </a:xfrm>
        <a:prstGeom prst="rightArrow">
          <a:avLst>
            <a:gd name="adj1" fmla="val 75000"/>
            <a:gd name="adj2" fmla="val 50000"/>
          </a:avLst>
        </a:prstGeom>
        <a:solidFill>
          <a:srgbClr val="FFFF00">
            <a:alpha val="90000"/>
          </a:srgb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FontTx/>
            <a:buNone/>
          </a:pPr>
          <a:r>
            <a:rPr lang="en-US" altLang="en-US" sz="1300" b="1" kern="1200" dirty="0"/>
            <a:t>   insulate hands from intense heat; commonly used with molten materials</a:t>
          </a:r>
          <a:endParaRPr lang="en-US" sz="1300" b="1" kern="1200" dirty="0"/>
        </a:p>
      </dsp:txBody>
      <dsp:txXfrm>
        <a:off x="2245259" y="3962946"/>
        <a:ext cx="3103729" cy="528318"/>
      </dsp:txXfrm>
    </dsp:sp>
    <dsp:sp modelId="{12E67826-5FCF-42E5-A986-A5C237B1DEAD}">
      <dsp:nvSpPr>
        <dsp:cNvPr id="0" name=""/>
        <dsp:cNvSpPr/>
      </dsp:nvSpPr>
      <dsp:spPr>
        <a:xfrm>
          <a:off x="0" y="3874893"/>
          <a:ext cx="2245259" cy="704424"/>
        </a:xfrm>
        <a:prstGeom prst="roundRect">
          <a:avLst/>
        </a:prstGeom>
        <a:blipFill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endParaRPr lang="en-US" sz="1800" b="1" kern="1200" dirty="0"/>
        </a:p>
      </dsp:txBody>
      <dsp:txXfrm>
        <a:off x="34387" y="3909280"/>
        <a:ext cx="2176485" cy="635650"/>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8D09F-547D-4D33-A69E-D3D47DA7AE55}" type="datetimeFigureOut">
              <a:rPr lang="en-US" smtClean="0"/>
              <a:t>12/7/2020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4B0ED-601B-4F7C-B772-08CB1E83B3C9}" type="slidenum">
              <a:rPr lang="en-US" smtClean="0"/>
              <a:t>‹#›</a:t>
            </a:fld>
            <a:endParaRPr lang="en-US"/>
          </a:p>
        </p:txBody>
      </p:sp>
    </p:spTree>
    <p:extLst>
      <p:ext uri="{BB962C8B-B14F-4D97-AF65-F5344CB8AC3E}">
        <p14:creationId xmlns:p14="http://schemas.microsoft.com/office/powerpoint/2010/main" val="111689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Written certification of hazard assessment shall identify:</a:t>
            </a:r>
          </a:p>
          <a:p>
            <a:pPr lvl="1"/>
            <a:r>
              <a:rPr lang="en-US" altLang="en-US" dirty="0"/>
              <a:t>Workplace evaluated</a:t>
            </a:r>
          </a:p>
          <a:p>
            <a:pPr lvl="1"/>
            <a:r>
              <a:rPr lang="en-US" altLang="en-US" dirty="0"/>
              <a:t>Person certifying that the evaluation has been performed</a:t>
            </a:r>
          </a:p>
          <a:p>
            <a:pPr lvl="1"/>
            <a:r>
              <a:rPr lang="en-US" altLang="en-US" dirty="0"/>
              <a:t>Date(s) of the hazard assessment</a:t>
            </a:r>
          </a:p>
          <a:p>
            <a:pPr lvl="1"/>
            <a:r>
              <a:rPr lang="en-US" altLang="en-US" dirty="0"/>
              <a:t>Identification of document as a certification of hazard assessment</a:t>
            </a: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4</a:t>
            </a:fld>
            <a:endParaRPr lang="en-US"/>
          </a:p>
        </p:txBody>
      </p:sp>
    </p:spTree>
    <p:extLst>
      <p:ext uri="{BB962C8B-B14F-4D97-AF65-F5344CB8AC3E}">
        <p14:creationId xmlns:p14="http://schemas.microsoft.com/office/powerpoint/2010/main" val="165838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latin typeface="Calibri" panose="020F0502020204030204" pitchFamily="34" charset="0"/>
              </a:rPr>
              <a:t>If hazards are present the employer shall:</a:t>
            </a:r>
          </a:p>
          <a:p>
            <a:pPr marL="457200" lvl="1" indent="0">
              <a:buNone/>
            </a:pPr>
            <a:r>
              <a:rPr lang="en-US" altLang="en-US" sz="1200" dirty="0">
                <a:latin typeface="Calibri" panose="020F0502020204030204" pitchFamily="34" charset="0"/>
              </a:rPr>
              <a:t>Select and have each affected employee use appropriate PPE for identified hazards</a:t>
            </a:r>
          </a:p>
          <a:p>
            <a:pPr marL="457200" lvl="1" indent="0">
              <a:buNone/>
            </a:pPr>
            <a:r>
              <a:rPr lang="en-US" altLang="en-US" sz="1200" dirty="0">
                <a:latin typeface="Calibri" panose="020F0502020204030204" pitchFamily="34" charset="0"/>
              </a:rPr>
              <a:t>Communicate selection decisions</a:t>
            </a:r>
          </a:p>
          <a:p>
            <a:pPr marL="457200" lvl="1" indent="0">
              <a:buNone/>
            </a:pPr>
            <a:r>
              <a:rPr lang="en-US" altLang="en-US" sz="1200" dirty="0">
                <a:latin typeface="Calibri" panose="020F0502020204030204" pitchFamily="34" charset="0"/>
              </a:rPr>
              <a:t>Select PPE that fits each employee</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74B0ED-601B-4F7C-B772-08CB1E83B3C9}" type="slidenum">
              <a:rPr lang="en-US" smtClean="0"/>
              <a:t>5</a:t>
            </a:fld>
            <a:endParaRPr lang="en-US"/>
          </a:p>
        </p:txBody>
      </p:sp>
    </p:spTree>
    <p:extLst>
      <p:ext uri="{BB962C8B-B14F-4D97-AF65-F5344CB8AC3E}">
        <p14:creationId xmlns:p14="http://schemas.microsoft.com/office/powerpoint/2010/main" val="216074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1370F0-F46B-2C43-A4A2-64FBD76BAE36}"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314206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46897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53621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307126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370F0-F46B-2C43-A4A2-64FBD76BAE36}"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178998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1370F0-F46B-2C43-A4A2-64FBD76BAE36}"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549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1370F0-F46B-2C43-A4A2-64FBD76BAE36}"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1523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370F0-F46B-2C43-A4A2-64FBD76BAE36}"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313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370F0-F46B-2C43-A4A2-64FBD76BAE36}"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95674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04420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47177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370F0-F46B-2C43-A4A2-64FBD76BAE36}" type="datetimeFigureOut">
              <a:rPr lang="en-US" smtClean="0"/>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47F49-15E3-AF47-9628-BAF668941D01}" type="slidenum">
              <a:rPr lang="en-US" smtClean="0"/>
              <a:t>‹#›</a:t>
            </a:fld>
            <a:endParaRPr lang="en-US"/>
          </a:p>
        </p:txBody>
      </p:sp>
    </p:spTree>
    <p:extLst>
      <p:ext uri="{BB962C8B-B14F-4D97-AF65-F5344CB8AC3E}">
        <p14:creationId xmlns:p14="http://schemas.microsoft.com/office/powerpoint/2010/main" val="341014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cu.edu/cs-admin/oehs/ih/upload/EH-S-Respiratory-Protection-Program.pdf"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hyperlink" Target="http://www.ecu.edu/cs-admin/oehs/ih/upload/EH-S-Respiratory-Protection-Program.pd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www.osha.gov/pls/oshaweb/owadisp.show_document?p_table=STANDARDS&amp;p_id=977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ecu.az1.qualtrics.com/jfe/form/SV_6n9UVpNfYfZNICV?Q_JFE=qdg" TargetMode="External"/><Relationship Id="rId2" Type="http://schemas.openxmlformats.org/officeDocument/2006/relationships/image" Target="../media/image61.tiff"/><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mailto:safety@ecu.edu" TargetMode="External"/><Relationship Id="rId4" Type="http://schemas.openxmlformats.org/officeDocument/2006/relationships/hyperlink" Target="http://www.ecu.edu/oeh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gif"/><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0DD31E-71C2-4F8A-96D7-9C57C57D8BE1}"/>
              </a:ext>
            </a:extLst>
          </p:cNvPr>
          <p:cNvPicPr>
            <a:picLocks noChangeAspect="1"/>
          </p:cNvPicPr>
          <p:nvPr/>
        </p:nvPicPr>
        <p:blipFill rotWithShape="1">
          <a:blip r:embed="rId2"/>
          <a:srcRect/>
          <a:stretch/>
        </p:blipFill>
        <p:spPr>
          <a:xfrm>
            <a:off x="0" y="10"/>
            <a:ext cx="9143980" cy="6857990"/>
          </a:xfrm>
          <a:prstGeom prst="rect">
            <a:avLst/>
          </a:prstGeom>
        </p:spPr>
      </p:pic>
      <p:pic>
        <p:nvPicPr>
          <p:cNvPr id="6" name="Picture 5">
            <a:extLst>
              <a:ext uri="{FF2B5EF4-FFF2-40B4-BE49-F238E27FC236}">
                <a16:creationId xmlns:a16="http://schemas.microsoft.com/office/drawing/2014/main" id="{E969D10F-8F9B-4642-8F01-52AAF675CA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2884" y="5244521"/>
            <a:ext cx="2653112" cy="1499585"/>
          </a:xfrm>
          <a:prstGeom prst="rect">
            <a:avLst/>
          </a:prstGeom>
        </p:spPr>
      </p:pic>
      <p:grpSp>
        <p:nvGrpSpPr>
          <p:cNvPr id="4" name="Group 3">
            <a:extLst>
              <a:ext uri="{FF2B5EF4-FFF2-40B4-BE49-F238E27FC236}">
                <a16:creationId xmlns:a16="http://schemas.microsoft.com/office/drawing/2014/main" id="{C9F8F84B-5E56-4E20-9FF0-A4A93DB6CC8E}"/>
              </a:ext>
            </a:extLst>
          </p:cNvPr>
          <p:cNvGrpSpPr/>
          <p:nvPr/>
        </p:nvGrpSpPr>
        <p:grpSpPr>
          <a:xfrm>
            <a:off x="530407" y="573925"/>
            <a:ext cx="8232205" cy="2987614"/>
            <a:chOff x="403392" y="2885107"/>
            <a:chExt cx="8232205" cy="2987614"/>
          </a:xfrm>
        </p:grpSpPr>
        <p:pic>
          <p:nvPicPr>
            <p:cNvPr id="7" name="Picture 12" descr="http://www.apexsafetysupply.com/images/products/detail/1484000_250x0.jpg" title="PPE controls">
              <a:extLst>
                <a:ext uri="{FF2B5EF4-FFF2-40B4-BE49-F238E27FC236}">
                  <a16:creationId xmlns:a16="http://schemas.microsoft.com/office/drawing/2014/main" id="{3A851A68-E667-42AA-8370-8F1F602AD6F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392" y="4463951"/>
              <a:ext cx="1324809" cy="139671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8" name="Picture 6" descr="http://www.weldersupply.com/Content/files/ProductImages/50%2018%2025P.jpg" title="Mask">
              <a:extLst>
                <a:ext uri="{FF2B5EF4-FFF2-40B4-BE49-F238E27FC236}">
                  <a16:creationId xmlns:a16="http://schemas.microsoft.com/office/drawing/2014/main" id="{C0DAC6CE-3664-436A-9C5D-9B7D75E891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00408" y="2885107"/>
              <a:ext cx="1413778" cy="1413778"/>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9" name="Picture 2" descr="https://www.osha.gov/SLTC/etools/eyeandface/images/spec_sides.gif" title="Glasses">
              <a:extLst>
                <a:ext uri="{FF2B5EF4-FFF2-40B4-BE49-F238E27FC236}">
                  <a16:creationId xmlns:a16="http://schemas.microsoft.com/office/drawing/2014/main" id="{FBEFEC25-8E56-486E-971F-35B93E5570B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7862" y="2889440"/>
              <a:ext cx="1779935" cy="1405111"/>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10" name="Picture 4" descr="https://az864995.vo.msecnd.net/image400/material/227737.jpg" title="Gloves">
              <a:extLst>
                <a:ext uri="{FF2B5EF4-FFF2-40B4-BE49-F238E27FC236}">
                  <a16:creationId xmlns:a16="http://schemas.microsoft.com/office/drawing/2014/main" id="{838F14A6-2019-455F-A13B-0773DAA1EE0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98471" y="4467884"/>
              <a:ext cx="1647354" cy="140090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11" name="Picture 6" descr="http://workingperson.com/media/catalog/product/cache/1/image/400x/9df78eab33525d08d6e5fb8d27136e95/i/m/image_54705.jpg" title="coveralls">
              <a:extLst>
                <a:ext uri="{FF2B5EF4-FFF2-40B4-BE49-F238E27FC236}">
                  <a16:creationId xmlns:a16="http://schemas.microsoft.com/office/drawing/2014/main" id="{2900150A-B472-4867-B586-999CAAC00B2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01427" y="4463951"/>
              <a:ext cx="1408770" cy="1408770"/>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12" name="Picture 8" descr="http://www.shoefinale.com/wp-content/uploads/2016/02/anatomy-of-a-steel-toe-boot-e1455032332929.jpg" title="steel toe boots">
              <a:extLst>
                <a:ext uri="{FF2B5EF4-FFF2-40B4-BE49-F238E27FC236}">
                  <a16:creationId xmlns:a16="http://schemas.microsoft.com/office/drawing/2014/main" id="{19F8B824-5531-43A3-8774-FCC6ACC1FFC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692518" y="4469979"/>
              <a:ext cx="1568168" cy="139671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13" name="Picture 10" descr="Related image">
              <a:extLst>
                <a:ext uri="{FF2B5EF4-FFF2-40B4-BE49-F238E27FC236}">
                  <a16:creationId xmlns:a16="http://schemas.microsoft.com/office/drawing/2014/main" id="{0FD2B723-812A-4DE7-9290-BE17F28CD76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06797" y="2885107"/>
              <a:ext cx="1828800" cy="1420009"/>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14" name="Picture 12" descr="Related image">
              <a:extLst>
                <a:ext uri="{FF2B5EF4-FFF2-40B4-BE49-F238E27FC236}">
                  <a16:creationId xmlns:a16="http://schemas.microsoft.com/office/drawing/2014/main" id="{B88F4054-CB92-4804-B937-C6FEE1E8E4C7}"/>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430956" y="4469926"/>
              <a:ext cx="1600201" cy="1396819"/>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15" name="Picture 14" descr="Ice Cool Mesh Safety Vest with Black Sides">
              <a:extLst>
                <a:ext uri="{FF2B5EF4-FFF2-40B4-BE49-F238E27FC236}">
                  <a16:creationId xmlns:a16="http://schemas.microsoft.com/office/drawing/2014/main" id="{812AD2EF-A39D-4749-9E35-05E5E4DB534C}"/>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34849" y="2900635"/>
              <a:ext cx="1370027" cy="1370027"/>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pic>
          <p:nvPicPr>
            <p:cNvPr id="16" name="Picture 6" descr="C:\My Documents\untitled.JPG" title="respirator">
              <a:extLst>
                <a:ext uri="{FF2B5EF4-FFF2-40B4-BE49-F238E27FC236}">
                  <a16:creationId xmlns:a16="http://schemas.microsoft.com/office/drawing/2014/main" id="{B085414A-0A39-4F58-B446-21546853688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931354" y="2900636"/>
              <a:ext cx="1403898" cy="1370027"/>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7" name="Title 1">
            <a:extLst>
              <a:ext uri="{FF2B5EF4-FFF2-40B4-BE49-F238E27FC236}">
                <a16:creationId xmlns:a16="http://schemas.microsoft.com/office/drawing/2014/main" id="{E21C6A2B-F07F-4436-8CD9-162224D01A55}"/>
              </a:ext>
            </a:extLst>
          </p:cNvPr>
          <p:cNvSpPr>
            <a:spLocks noGrp="1"/>
          </p:cNvSpPr>
          <p:nvPr>
            <p:ph type="title"/>
          </p:nvPr>
        </p:nvSpPr>
        <p:spPr>
          <a:xfrm>
            <a:off x="690205" y="3672328"/>
            <a:ext cx="7917370" cy="976514"/>
          </a:xfrm>
          <a:noFill/>
        </p:spPr>
        <p:txBody>
          <a:bodyPr>
            <a:noAutofit/>
          </a:bodyPr>
          <a:lstStyle/>
          <a:p>
            <a:pPr algn="ctr"/>
            <a:r>
              <a:rPr lang="en-US" sz="3500" b="1" dirty="0">
                <a:highlight>
                  <a:srgbClr val="FFFF00"/>
                </a:highlight>
                <a:latin typeface="Georgia" panose="02040502050405020303" pitchFamily="18" charset="0"/>
              </a:rPr>
              <a:t>Personal Protective Equipment</a:t>
            </a:r>
          </a:p>
        </p:txBody>
      </p:sp>
    </p:spTree>
    <p:extLst>
      <p:ext uri="{BB962C8B-B14F-4D97-AF65-F5344CB8AC3E}">
        <p14:creationId xmlns:p14="http://schemas.microsoft.com/office/powerpoint/2010/main" val="146059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Types of PPE</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72612" y="1596777"/>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r>
              <a:rPr lang="en-US" altLang="en-US" sz="2400" dirty="0">
                <a:latin typeface="+mj-lt"/>
              </a:rPr>
              <a:t>Eye &amp; Face Protection</a:t>
            </a:r>
          </a:p>
          <a:p>
            <a:pPr>
              <a:buClr>
                <a:srgbClr val="7030A0"/>
              </a:buClr>
              <a:buSzPct val="70000"/>
              <a:buFont typeface="Wingdings" panose="05000000000000000000" pitchFamily="2" charset="2"/>
              <a:buChar char="§"/>
            </a:pPr>
            <a:r>
              <a:rPr lang="en-US" altLang="en-US" sz="2400" dirty="0">
                <a:latin typeface="+mj-lt"/>
              </a:rPr>
              <a:t>Respiratory Protection</a:t>
            </a:r>
          </a:p>
          <a:p>
            <a:pPr>
              <a:buClr>
                <a:srgbClr val="7030A0"/>
              </a:buClr>
              <a:buSzPct val="70000"/>
              <a:buFont typeface="Wingdings" panose="05000000000000000000" pitchFamily="2" charset="2"/>
              <a:buChar char="§"/>
            </a:pPr>
            <a:r>
              <a:rPr lang="en-US" altLang="en-US" sz="2400" dirty="0">
                <a:latin typeface="+mj-lt"/>
              </a:rPr>
              <a:t>Head Protection</a:t>
            </a:r>
          </a:p>
          <a:p>
            <a:pPr>
              <a:buClr>
                <a:srgbClr val="7030A0"/>
              </a:buClr>
              <a:buSzPct val="70000"/>
              <a:buFont typeface="Wingdings" panose="05000000000000000000" pitchFamily="2" charset="2"/>
              <a:buChar char="§"/>
            </a:pPr>
            <a:r>
              <a:rPr lang="en-US" altLang="en-US" sz="2400" dirty="0">
                <a:latin typeface="+mj-lt"/>
              </a:rPr>
              <a:t>Foot Protection</a:t>
            </a:r>
          </a:p>
          <a:p>
            <a:pPr>
              <a:buClr>
                <a:srgbClr val="7030A0"/>
              </a:buClr>
              <a:buSzPct val="70000"/>
              <a:buFont typeface="Wingdings" panose="05000000000000000000" pitchFamily="2" charset="2"/>
              <a:buChar char="§"/>
            </a:pPr>
            <a:r>
              <a:rPr lang="en-US" altLang="en-US" sz="2400" dirty="0">
                <a:latin typeface="+mj-lt"/>
              </a:rPr>
              <a:t>Hand Protection</a:t>
            </a:r>
          </a:p>
          <a:p>
            <a:pPr>
              <a:buClr>
                <a:srgbClr val="7030A0"/>
              </a:buClr>
              <a:buSzPct val="70000"/>
              <a:buFont typeface="Wingdings" panose="05000000000000000000" pitchFamily="2" charset="2"/>
              <a:buChar char="§"/>
            </a:pPr>
            <a:r>
              <a:rPr lang="en-US" altLang="en-US" sz="2400" dirty="0">
                <a:latin typeface="+mj-lt"/>
              </a:rPr>
              <a:t>Hearing Protection</a:t>
            </a:r>
          </a:p>
          <a:p>
            <a:pPr>
              <a:buClr>
                <a:srgbClr val="7030A0"/>
              </a:buClr>
              <a:buSzPct val="70000"/>
              <a:buFont typeface="Wingdings" panose="05000000000000000000" pitchFamily="2" charset="2"/>
              <a:buChar char="§"/>
            </a:pPr>
            <a:r>
              <a:rPr lang="en-US" altLang="en-US" sz="2400" dirty="0"/>
              <a:t>Body Protection</a:t>
            </a:r>
            <a:endParaRPr lang="en-US" altLang="en-US" sz="2400" dirty="0">
              <a:latin typeface="+mj-lt"/>
            </a:endParaRPr>
          </a:p>
          <a:p>
            <a:pPr>
              <a:buClr>
                <a:srgbClr val="7030A0"/>
              </a:buClr>
              <a:buSzPct val="70000"/>
              <a:buFont typeface="Wingdings" panose="05000000000000000000" pitchFamily="2" charset="2"/>
              <a:buChar char="§"/>
            </a:pPr>
            <a:r>
              <a:rPr lang="en-US" altLang="en-US" sz="2400" dirty="0">
                <a:latin typeface="+mj-lt"/>
              </a:rPr>
              <a:t>Fall Protection</a:t>
            </a:r>
          </a:p>
        </p:txBody>
      </p:sp>
    </p:spTree>
    <p:extLst>
      <p:ext uri="{BB962C8B-B14F-4D97-AF65-F5344CB8AC3E}">
        <p14:creationId xmlns:p14="http://schemas.microsoft.com/office/powerpoint/2010/main" val="381144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p:cNvGrpSpPr>
            <a:grpSpLocks/>
          </p:cNvGrpSpPr>
          <p:nvPr/>
        </p:nvGrpSpPr>
        <p:grpSpPr bwMode="auto">
          <a:xfrm>
            <a:off x="1010064" y="2320959"/>
            <a:ext cx="2617251" cy="3488971"/>
            <a:chOff x="1169783" y="-299631"/>
            <a:chExt cx="6218097" cy="8340590"/>
          </a:xfrm>
        </p:grpSpPr>
        <p:sp>
          <p:nvSpPr>
            <p:cNvPr id="9" name="Oval 8"/>
            <p:cNvSpPr/>
            <p:nvPr/>
          </p:nvSpPr>
          <p:spPr bwMode="auto">
            <a:xfrm>
              <a:off x="1369434" y="1940889"/>
              <a:ext cx="2209800" cy="220979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68580" bIns="68580" anchor="ctr"/>
            <a:lstStyle/>
            <a:p>
              <a:pPr marL="173831" indent="-173831" algn="ctr">
                <a:spcBef>
                  <a:spcPct val="35000"/>
                </a:spcBef>
                <a:buClr>
                  <a:srgbClr val="FF140A"/>
                </a:buClr>
                <a:defRPr/>
              </a:pPr>
              <a:endParaRPr lang="en-US" sz="15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173831" indent="-173831" algn="ctr">
                <a:spcBef>
                  <a:spcPct val="35000"/>
                </a:spcBef>
                <a:buClr>
                  <a:srgbClr val="FF140A"/>
                </a:buClr>
                <a:defRPr/>
              </a:pPr>
              <a:r>
                <a:rPr lang="en-US" sz="1500" b="1" dirty="0">
                  <a:solidFill>
                    <a:srgbClr val="FFC000"/>
                  </a:solidFill>
                </a:rPr>
                <a:t>Molten </a:t>
              </a:r>
            </a:p>
            <a:p>
              <a:pPr marL="173831" indent="-173831" algn="ctr">
                <a:spcBef>
                  <a:spcPct val="35000"/>
                </a:spcBef>
                <a:buClr>
                  <a:srgbClr val="FF140A"/>
                </a:buClr>
                <a:defRPr/>
              </a:pPr>
              <a:r>
                <a:rPr lang="en-US" sz="1500" b="1" dirty="0">
                  <a:solidFill>
                    <a:srgbClr val="FFC000"/>
                  </a:solidFill>
                </a:rPr>
                <a:t>Metals</a:t>
              </a:r>
            </a:p>
            <a:p>
              <a:pPr marL="173831" indent="-173831" algn="r">
                <a:spcBef>
                  <a:spcPct val="35000"/>
                </a:spcBef>
                <a:buClr>
                  <a:srgbClr val="FF140A"/>
                </a:buClr>
                <a:defRPr/>
              </a:pPr>
              <a:endParaRPr lang="en-US" sz="1500" dirty="0">
                <a:solidFill>
                  <a:srgbClr val="FFC000"/>
                </a:solidFill>
              </a:endParaRPr>
            </a:p>
          </p:txBody>
        </p:sp>
        <p:sp>
          <p:nvSpPr>
            <p:cNvPr id="13" name="Oval 12"/>
            <p:cNvSpPr/>
            <p:nvPr/>
          </p:nvSpPr>
          <p:spPr bwMode="auto">
            <a:xfrm>
              <a:off x="5052464" y="1867941"/>
              <a:ext cx="2209798" cy="220979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68580" bIns="68580" anchor="ctr"/>
            <a:lstStyle/>
            <a:p>
              <a:pPr marL="173831" indent="-173831" algn="ctr">
                <a:spcBef>
                  <a:spcPct val="35000"/>
                </a:spcBef>
                <a:buClr>
                  <a:srgbClr val="FF140A"/>
                </a:buClr>
                <a:defRPr/>
              </a:pPr>
              <a:r>
                <a:rPr lang="en-US" sz="1400" b="1" dirty="0">
                  <a:solidFill>
                    <a:srgbClr val="FFC000"/>
                  </a:solidFill>
                </a:rPr>
                <a:t>Radiation:</a:t>
              </a:r>
            </a:p>
            <a:p>
              <a:pPr marL="173831" indent="-173831" algn="ctr">
                <a:spcBef>
                  <a:spcPct val="35000"/>
                </a:spcBef>
                <a:buClr>
                  <a:srgbClr val="FF140A"/>
                </a:buClr>
                <a:defRPr/>
              </a:pPr>
              <a:r>
                <a:rPr lang="en-US" sz="1400" b="1" dirty="0">
                  <a:solidFill>
                    <a:srgbClr val="FFC000"/>
                  </a:solidFill>
                </a:rPr>
                <a:t>Light etc.</a:t>
              </a:r>
            </a:p>
          </p:txBody>
        </p:sp>
        <p:sp>
          <p:nvSpPr>
            <p:cNvPr id="14" name="Oval 13"/>
            <p:cNvSpPr/>
            <p:nvPr/>
          </p:nvSpPr>
          <p:spPr bwMode="auto">
            <a:xfrm>
              <a:off x="1540317" y="4419600"/>
              <a:ext cx="2209798" cy="2209800"/>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68580" bIns="68580" anchor="ctr"/>
            <a:lstStyle/>
            <a:p>
              <a:pPr marL="173831" indent="-173831" algn="ctr">
                <a:spcBef>
                  <a:spcPct val="35000"/>
                </a:spcBef>
                <a:buClr>
                  <a:srgbClr val="FF140A"/>
                </a:buClr>
                <a:defRPr/>
              </a:pPr>
              <a:r>
                <a:rPr lang="en-US" sz="1400" b="1" dirty="0">
                  <a:solidFill>
                    <a:srgbClr val="FFC000"/>
                  </a:solidFill>
                </a:rPr>
                <a:t>Chemicals:</a:t>
              </a:r>
            </a:p>
            <a:p>
              <a:pPr marL="173831" indent="-173831" algn="ctr">
                <a:spcBef>
                  <a:spcPct val="35000"/>
                </a:spcBef>
                <a:buClr>
                  <a:srgbClr val="FF140A"/>
                </a:buClr>
                <a:defRPr/>
              </a:pPr>
              <a:r>
                <a:rPr lang="en-US" sz="1400" b="1" dirty="0">
                  <a:solidFill>
                    <a:srgbClr val="FFC000"/>
                  </a:solidFill>
                </a:rPr>
                <a:t>Liquid</a:t>
              </a:r>
            </a:p>
          </p:txBody>
        </p:sp>
        <p:sp>
          <p:nvSpPr>
            <p:cNvPr id="15" name="Oval 14"/>
            <p:cNvSpPr/>
            <p:nvPr/>
          </p:nvSpPr>
          <p:spPr bwMode="auto">
            <a:xfrm>
              <a:off x="4938190" y="4447515"/>
              <a:ext cx="2209798" cy="220979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68580" bIns="68580" anchor="ctr"/>
            <a:lstStyle/>
            <a:p>
              <a:pPr marL="173831" indent="-173831" algn="ctr">
                <a:spcBef>
                  <a:spcPct val="35000"/>
                </a:spcBef>
                <a:buClr>
                  <a:srgbClr val="FF140A"/>
                </a:buClr>
                <a:defRPr/>
              </a:pPr>
              <a:r>
                <a:rPr lang="en-US" sz="1300" b="1" dirty="0">
                  <a:solidFill>
                    <a:srgbClr val="FFC000"/>
                  </a:solidFill>
                </a:rPr>
                <a:t>Chemicals:</a:t>
              </a:r>
            </a:p>
            <a:p>
              <a:pPr marL="173831" indent="-173831" algn="ctr">
                <a:spcBef>
                  <a:spcPct val="35000"/>
                </a:spcBef>
                <a:buClr>
                  <a:srgbClr val="FF140A"/>
                </a:buClr>
                <a:defRPr/>
              </a:pPr>
              <a:r>
                <a:rPr lang="en-US" sz="1300" b="1" dirty="0">
                  <a:solidFill>
                    <a:srgbClr val="FFC000"/>
                  </a:solidFill>
                </a:rPr>
                <a:t>Vapor, gases</a:t>
              </a:r>
            </a:p>
          </p:txBody>
        </p:sp>
        <p:sp>
          <p:nvSpPr>
            <p:cNvPr id="19" name="Oval 18"/>
            <p:cNvSpPr/>
            <p:nvPr/>
          </p:nvSpPr>
          <p:spPr bwMode="auto">
            <a:xfrm>
              <a:off x="3179929" y="651103"/>
              <a:ext cx="2209800" cy="220979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68580" bIns="68580" anchor="ctr"/>
            <a:lstStyle/>
            <a:p>
              <a:pPr marL="173831" indent="-173831" algn="ctr">
                <a:spcBef>
                  <a:spcPct val="35000"/>
                </a:spcBef>
                <a:buClr>
                  <a:srgbClr val="FF140A"/>
                </a:buClr>
                <a:defRPr/>
              </a:pPr>
              <a:endParaRPr lang="en-US" sz="15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173831" indent="-173831" algn="ctr">
                <a:spcBef>
                  <a:spcPct val="35000"/>
                </a:spcBef>
                <a:buClr>
                  <a:srgbClr val="FF140A"/>
                </a:buClr>
                <a:defRPr/>
              </a:pPr>
              <a:r>
                <a:rPr lang="en-US" sz="1500" b="1" dirty="0">
                  <a:solidFill>
                    <a:srgbClr val="FFC000"/>
                  </a:solidFill>
                </a:rPr>
                <a:t>Flying </a:t>
              </a:r>
            </a:p>
            <a:p>
              <a:pPr marL="173831" indent="-173831" algn="ctr">
                <a:spcBef>
                  <a:spcPct val="35000"/>
                </a:spcBef>
                <a:buClr>
                  <a:srgbClr val="FF140A"/>
                </a:buClr>
                <a:defRPr/>
              </a:pPr>
              <a:r>
                <a:rPr lang="en-US" sz="1500" b="1" dirty="0">
                  <a:solidFill>
                    <a:srgbClr val="FFC000"/>
                  </a:solidFill>
                </a:rPr>
                <a:t>Particles</a:t>
              </a:r>
            </a:p>
            <a:p>
              <a:pPr marL="173831" indent="-173831" algn="r">
                <a:spcBef>
                  <a:spcPct val="35000"/>
                </a:spcBef>
                <a:buClr>
                  <a:srgbClr val="FF140A"/>
                </a:buClr>
                <a:defRPr/>
              </a:pPr>
              <a:endParaRPr lang="en-US" sz="1500" dirty="0">
                <a:solidFill>
                  <a:srgbClr val="FFC000"/>
                </a:solidFill>
              </a:endParaRPr>
            </a:p>
          </p:txBody>
        </p:sp>
        <p:sp>
          <p:nvSpPr>
            <p:cNvPr id="33" name="Oval 32">
              <a:extLst>
                <a:ext uri="{FF2B5EF4-FFF2-40B4-BE49-F238E27FC236}">
                  <a16:creationId xmlns:a16="http://schemas.microsoft.com/office/drawing/2014/main" id="{47012EDA-DBE6-4C6C-B206-60D92CB8B19E}"/>
                </a:ext>
              </a:extLst>
            </p:cNvPr>
            <p:cNvSpPr/>
            <p:nvPr/>
          </p:nvSpPr>
          <p:spPr bwMode="auto">
            <a:xfrm>
              <a:off x="5178080" y="-299631"/>
              <a:ext cx="2209800" cy="220979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68580" bIns="68580" anchor="ctr"/>
            <a:lstStyle/>
            <a:p>
              <a:pPr marL="173831" indent="-173831" algn="ctr">
                <a:spcBef>
                  <a:spcPct val="35000"/>
                </a:spcBef>
                <a:buClr>
                  <a:srgbClr val="FF140A"/>
                </a:buClr>
                <a:defRPr/>
              </a:pPr>
              <a:endParaRPr lang="en-US" sz="15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173831" indent="-173831" algn="ctr">
                <a:spcBef>
                  <a:spcPct val="35000"/>
                </a:spcBef>
                <a:buClr>
                  <a:srgbClr val="FF140A"/>
                </a:buClr>
                <a:defRPr/>
              </a:pPr>
              <a:r>
                <a:rPr lang="en-US" sz="1500" b="1" dirty="0">
                  <a:solidFill>
                    <a:srgbClr val="FFC000"/>
                  </a:solidFill>
                </a:rPr>
                <a:t>Heat</a:t>
              </a:r>
            </a:p>
            <a:p>
              <a:pPr marL="173831" indent="-173831" algn="r">
                <a:spcBef>
                  <a:spcPct val="35000"/>
                </a:spcBef>
                <a:buClr>
                  <a:srgbClr val="FF140A"/>
                </a:buClr>
                <a:defRPr/>
              </a:pPr>
              <a:endParaRPr lang="en-US" sz="1500" dirty="0">
                <a:solidFill>
                  <a:srgbClr val="FFC000"/>
                </a:solidFill>
              </a:endParaRPr>
            </a:p>
          </p:txBody>
        </p:sp>
        <p:sp>
          <p:nvSpPr>
            <p:cNvPr id="34" name="Oval 33">
              <a:extLst>
                <a:ext uri="{FF2B5EF4-FFF2-40B4-BE49-F238E27FC236}">
                  <a16:creationId xmlns:a16="http://schemas.microsoft.com/office/drawing/2014/main" id="{548F7EA4-B722-4FAB-B496-24B135E0EC14}"/>
                </a:ext>
              </a:extLst>
            </p:cNvPr>
            <p:cNvSpPr/>
            <p:nvPr/>
          </p:nvSpPr>
          <p:spPr bwMode="auto">
            <a:xfrm>
              <a:off x="3239253" y="5831160"/>
              <a:ext cx="2209800" cy="220979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68580" bIns="68580" anchor="ctr"/>
            <a:lstStyle/>
            <a:p>
              <a:pPr marL="173831" indent="-173831" algn="ctr">
                <a:spcBef>
                  <a:spcPct val="35000"/>
                </a:spcBef>
                <a:buClr>
                  <a:srgbClr val="FF140A"/>
                </a:buClr>
                <a:defRPr/>
              </a:pPr>
              <a:endParaRPr lang="en-US" sz="15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173831" indent="-173831" algn="ctr">
                <a:spcBef>
                  <a:spcPct val="35000"/>
                </a:spcBef>
                <a:buClr>
                  <a:srgbClr val="FF140A"/>
                </a:buClr>
                <a:defRPr/>
              </a:pPr>
              <a:r>
                <a:rPr lang="en-US" sz="1500" b="1" dirty="0">
                  <a:solidFill>
                    <a:srgbClr val="FFC000"/>
                  </a:solidFill>
                </a:rPr>
                <a:t>Lasers</a:t>
              </a:r>
            </a:p>
            <a:p>
              <a:pPr marL="173831" indent="-173831" algn="r">
                <a:spcBef>
                  <a:spcPct val="35000"/>
                </a:spcBef>
                <a:buClr>
                  <a:srgbClr val="FF140A"/>
                </a:buClr>
                <a:defRPr/>
              </a:pPr>
              <a:endParaRPr lang="en-US" sz="1500" dirty="0">
                <a:solidFill>
                  <a:srgbClr val="FFC000"/>
                </a:solidFill>
              </a:endParaRPr>
            </a:p>
          </p:txBody>
        </p:sp>
        <p:sp>
          <p:nvSpPr>
            <p:cNvPr id="35" name="Oval 34">
              <a:extLst>
                <a:ext uri="{FF2B5EF4-FFF2-40B4-BE49-F238E27FC236}">
                  <a16:creationId xmlns:a16="http://schemas.microsoft.com/office/drawing/2014/main" id="{4CA99CE6-71F4-4170-AFD5-E7F829AF8167}"/>
                </a:ext>
              </a:extLst>
            </p:cNvPr>
            <p:cNvSpPr/>
            <p:nvPr/>
          </p:nvSpPr>
          <p:spPr bwMode="auto">
            <a:xfrm>
              <a:off x="3250842" y="3045789"/>
              <a:ext cx="2209800" cy="220979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68580" bIns="68580" anchor="ctr"/>
            <a:lstStyle/>
            <a:p>
              <a:pPr marL="173831" indent="-173831" algn="ctr">
                <a:spcBef>
                  <a:spcPct val="35000"/>
                </a:spcBef>
                <a:buClr>
                  <a:srgbClr val="FF140A"/>
                </a:buClr>
                <a:defRPr/>
              </a:pPr>
              <a:endParaRPr lang="en-US" sz="15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173831" indent="-173831" algn="ctr">
                <a:spcBef>
                  <a:spcPct val="35000"/>
                </a:spcBef>
                <a:buClr>
                  <a:srgbClr val="FF140A"/>
                </a:buClr>
                <a:defRPr/>
              </a:pPr>
              <a:r>
                <a:rPr lang="en-US" sz="1500" b="1" dirty="0">
                  <a:solidFill>
                    <a:srgbClr val="FFC000"/>
                  </a:solidFill>
                </a:rPr>
                <a:t>Heat</a:t>
              </a:r>
            </a:p>
            <a:p>
              <a:pPr marL="173831" indent="-173831" algn="r">
                <a:spcBef>
                  <a:spcPct val="35000"/>
                </a:spcBef>
                <a:buClr>
                  <a:srgbClr val="FF140A"/>
                </a:buClr>
                <a:defRPr/>
              </a:pPr>
              <a:endParaRPr lang="en-US" sz="1500" dirty="0">
                <a:solidFill>
                  <a:srgbClr val="FFC000"/>
                </a:solidFill>
              </a:endParaRPr>
            </a:p>
          </p:txBody>
        </p:sp>
        <p:sp>
          <p:nvSpPr>
            <p:cNvPr id="38" name="Oval 37">
              <a:extLst>
                <a:ext uri="{FF2B5EF4-FFF2-40B4-BE49-F238E27FC236}">
                  <a16:creationId xmlns:a16="http://schemas.microsoft.com/office/drawing/2014/main" id="{302C7EA3-2E55-4147-ABF6-9F65ABBFC8F5}"/>
                </a:ext>
              </a:extLst>
            </p:cNvPr>
            <p:cNvSpPr/>
            <p:nvPr/>
          </p:nvSpPr>
          <p:spPr bwMode="auto">
            <a:xfrm>
              <a:off x="1169783" y="-269967"/>
              <a:ext cx="2209800" cy="220979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68580" bIns="68580" anchor="ctr"/>
            <a:lstStyle/>
            <a:p>
              <a:pPr marL="173831" indent="-173831" algn="ctr">
                <a:spcBef>
                  <a:spcPct val="35000"/>
                </a:spcBef>
                <a:buClr>
                  <a:srgbClr val="FF140A"/>
                </a:buClr>
                <a:defRPr/>
              </a:pPr>
              <a:endParaRPr lang="en-US" sz="15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173831" indent="-173831" algn="ctr">
                <a:spcBef>
                  <a:spcPct val="35000"/>
                </a:spcBef>
                <a:buClr>
                  <a:srgbClr val="FF140A"/>
                </a:buClr>
                <a:defRPr/>
              </a:pPr>
              <a:r>
                <a:rPr lang="en-US" sz="1500" b="1" dirty="0">
                  <a:solidFill>
                    <a:srgbClr val="FFC000"/>
                  </a:solidFill>
                </a:rPr>
                <a:t>Electrical </a:t>
              </a:r>
            </a:p>
            <a:p>
              <a:pPr marL="173831" indent="-173831" algn="ctr">
                <a:spcBef>
                  <a:spcPct val="35000"/>
                </a:spcBef>
                <a:buClr>
                  <a:srgbClr val="FF140A"/>
                </a:buClr>
                <a:defRPr/>
              </a:pPr>
              <a:r>
                <a:rPr lang="en-US" sz="1500" b="1" dirty="0">
                  <a:solidFill>
                    <a:srgbClr val="FFC000"/>
                  </a:solidFill>
                </a:rPr>
                <a:t>Work</a:t>
              </a:r>
            </a:p>
            <a:p>
              <a:pPr marL="173831" indent="-173831" algn="r">
                <a:spcBef>
                  <a:spcPct val="35000"/>
                </a:spcBef>
                <a:buClr>
                  <a:srgbClr val="FF140A"/>
                </a:buClr>
                <a:defRPr/>
              </a:pPr>
              <a:endParaRPr lang="en-US" sz="1500" dirty="0">
                <a:solidFill>
                  <a:srgbClr val="FFC000"/>
                </a:solidFill>
              </a:endParaRPr>
            </a:p>
          </p:txBody>
        </p:sp>
      </p:grpSp>
      <p:sp>
        <p:nvSpPr>
          <p:cNvPr id="4" name="Rectangle 3"/>
          <p:cNvSpPr/>
          <p:nvPr/>
        </p:nvSpPr>
        <p:spPr>
          <a:xfrm>
            <a:off x="5723436" y="5775676"/>
            <a:ext cx="2490878" cy="4528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C000"/>
                </a:solidFill>
              </a:rPr>
              <a:t>Must comply with ANSI Z87.1</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89002" y="2937714"/>
            <a:ext cx="4166111" cy="2777407"/>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23" name="Picture 22"/>
          <p:cNvPicPr/>
          <p:nvPr/>
        </p:nvPicPr>
        <p:blipFill rotWithShape="1">
          <a:blip r:embed="rId3" cstate="email">
            <a:extLst>
              <a:ext uri="{28A0092B-C50C-407E-A947-70E740481C1C}">
                <a14:useLocalDpi xmlns:a14="http://schemas.microsoft.com/office/drawing/2010/main"/>
              </a:ext>
            </a:extLst>
          </a:blip>
          <a:srcRect/>
          <a:stretch/>
        </p:blipFill>
        <p:spPr bwMode="auto">
          <a:xfrm>
            <a:off x="4016616" y="2256288"/>
            <a:ext cx="4779107" cy="693061"/>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5" name="TextBox 24">
            <a:extLst>
              <a:ext uri="{FF2B5EF4-FFF2-40B4-BE49-F238E27FC236}">
                <a16:creationId xmlns:a16="http://schemas.microsoft.com/office/drawing/2014/main" id="{670585A8-70FB-4AA8-A7EB-BD206B81A554}"/>
              </a:ext>
            </a:extLst>
          </p:cNvPr>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6" name="Picture 25">
            <a:extLst>
              <a:ext uri="{FF2B5EF4-FFF2-40B4-BE49-F238E27FC236}">
                <a16:creationId xmlns:a16="http://schemas.microsoft.com/office/drawing/2014/main" id="{E4452FC4-BE5D-4753-A986-F123CA381D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27" name="Title 1">
            <a:extLst>
              <a:ext uri="{FF2B5EF4-FFF2-40B4-BE49-F238E27FC236}">
                <a16:creationId xmlns:a16="http://schemas.microsoft.com/office/drawing/2014/main" id="{2E0EB91E-6EA7-4D46-B26E-B615C0EDEE8E}"/>
              </a:ext>
            </a:extLst>
          </p:cNvPr>
          <p:cNvSpPr txBox="1">
            <a:spLocks/>
          </p:cNvSpPr>
          <p:nvPr/>
        </p:nvSpPr>
        <p:spPr>
          <a:xfrm>
            <a:off x="763147" y="272724"/>
            <a:ext cx="7200900" cy="770866"/>
          </a:xfrm>
          <a:prstGeom prst="rect">
            <a:avLst/>
          </a:prstGeom>
          <a:solidFill>
            <a:srgbClr val="7030A0"/>
          </a:solidFill>
          <a:ln w="28575">
            <a:solidFill>
              <a:srgbClr val="FFC000"/>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Eye and Face Protection</a:t>
            </a:r>
            <a:endParaRPr lang="en-US" sz="2850" b="1" dirty="0">
              <a:solidFill>
                <a:schemeClr val="bg1"/>
              </a:solidFill>
              <a:latin typeface="Georgia" panose="02040502050405020303" pitchFamily="18" charset="0"/>
            </a:endParaRPr>
          </a:p>
        </p:txBody>
      </p:sp>
      <p:sp>
        <p:nvSpPr>
          <p:cNvPr id="39" name="Rectangle 38">
            <a:extLst>
              <a:ext uri="{FF2B5EF4-FFF2-40B4-BE49-F238E27FC236}">
                <a16:creationId xmlns:a16="http://schemas.microsoft.com/office/drawing/2014/main" id="{F81B3FD1-91EF-43D4-80B7-004E774C61B3}"/>
              </a:ext>
            </a:extLst>
          </p:cNvPr>
          <p:cNvSpPr/>
          <p:nvPr/>
        </p:nvSpPr>
        <p:spPr>
          <a:xfrm>
            <a:off x="754094" y="1509577"/>
            <a:ext cx="4572000" cy="646331"/>
          </a:xfrm>
          <a:prstGeom prst="rect">
            <a:avLst/>
          </a:prstGeom>
        </p:spPr>
        <p:txBody>
          <a:bodyPr>
            <a:spAutoFit/>
          </a:bodyPr>
          <a:lstStyle/>
          <a:p>
            <a:pPr>
              <a:buClr>
                <a:schemeClr val="bg2"/>
              </a:buClr>
            </a:pPr>
            <a:r>
              <a:rPr lang="en-US" altLang="en-US" dirty="0">
                <a:latin typeface="Calibri" panose="020F0502020204030204" pitchFamily="34" charset="0"/>
              </a:rPr>
              <a:t>Required for exposure to eye and face hazards such as:</a:t>
            </a:r>
          </a:p>
        </p:txBody>
      </p:sp>
    </p:spTree>
    <p:extLst>
      <p:ext uri="{BB962C8B-B14F-4D97-AF65-F5344CB8AC3E}">
        <p14:creationId xmlns:p14="http://schemas.microsoft.com/office/powerpoint/2010/main" val="275999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Eye and Face Protection</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9" name="Rectangle 3">
            <a:extLst>
              <a:ext uri="{FF2B5EF4-FFF2-40B4-BE49-F238E27FC236}">
                <a16:creationId xmlns:a16="http://schemas.microsoft.com/office/drawing/2014/main" id="{5A3778D9-6B4E-4BD0-9739-C96F3AF2263A}"/>
              </a:ext>
            </a:extLst>
          </p:cNvPr>
          <p:cNvSpPr txBox="1">
            <a:spLocks noChangeArrowheads="1"/>
          </p:cNvSpPr>
          <p:nvPr/>
        </p:nvSpPr>
        <p:spPr>
          <a:xfrm>
            <a:off x="672611" y="2013831"/>
            <a:ext cx="5628601" cy="394048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r>
              <a:rPr lang="en-US" sz="2000" dirty="0"/>
              <a:t>Employee with prescription lenses are to wear eye protection over prescription lenses without disturbing proper positioning of the prescription or protective lenses</a:t>
            </a:r>
          </a:p>
          <a:p>
            <a:pPr>
              <a:buClr>
                <a:srgbClr val="7030A0"/>
              </a:buClr>
              <a:buSzPct val="70000"/>
              <a:buFont typeface="Wingdings" panose="05000000000000000000" pitchFamily="2" charset="2"/>
              <a:buChar char="§"/>
            </a:pPr>
            <a:r>
              <a:rPr lang="en-US" altLang="en-US" sz="2000" dirty="0">
                <a:latin typeface="+mj-lt"/>
              </a:rPr>
              <a:t>Employee exposed to hazard of radiant energy (light radiation) from welding, cutting must contact EH&amp;S for appropriate level of protection, including shaded filter lenses</a:t>
            </a:r>
          </a:p>
          <a:p>
            <a:pPr>
              <a:buClr>
                <a:srgbClr val="7030A0"/>
              </a:buClr>
              <a:buSzPct val="70000"/>
              <a:buFont typeface="Wingdings" panose="05000000000000000000" pitchFamily="2" charset="2"/>
              <a:buChar char="§"/>
            </a:pPr>
            <a:r>
              <a:rPr lang="en-US" altLang="en-US" sz="2000" dirty="0">
                <a:latin typeface="+mj-lt"/>
              </a:rPr>
              <a:t>All shade numbers for lenses and helmet must conform with OSHA 29CFR1915 and ANZI Z49.1.2005/Z87.1 standards</a:t>
            </a:r>
          </a:p>
        </p:txBody>
      </p:sp>
      <p:sp>
        <p:nvSpPr>
          <p:cNvPr id="8" name="Rectangle 7">
            <a:extLst>
              <a:ext uri="{FF2B5EF4-FFF2-40B4-BE49-F238E27FC236}">
                <a16:creationId xmlns:a16="http://schemas.microsoft.com/office/drawing/2014/main" id="{845136F8-A121-456D-A1EF-5AF09DA02C43}"/>
              </a:ext>
            </a:extLst>
          </p:cNvPr>
          <p:cNvSpPr/>
          <p:nvPr/>
        </p:nvSpPr>
        <p:spPr>
          <a:xfrm>
            <a:off x="600184" y="1220286"/>
            <a:ext cx="7073661" cy="759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a:solidFill>
                  <a:schemeClr val="tx1"/>
                </a:solidFill>
                <a:effectLst>
                  <a:outerShdw blurRad="38100" dist="38100" dir="2700000" algn="tl">
                    <a:srgbClr val="000000">
                      <a:alpha val="43137"/>
                    </a:srgbClr>
                  </a:outerShdw>
                </a:effectLst>
              </a:rPr>
              <a:t>Important requirements:</a:t>
            </a:r>
          </a:p>
        </p:txBody>
      </p:sp>
      <p:pic>
        <p:nvPicPr>
          <p:cNvPr id="10" name="Picture 9">
            <a:extLst>
              <a:ext uri="{FF2B5EF4-FFF2-40B4-BE49-F238E27FC236}">
                <a16:creationId xmlns:a16="http://schemas.microsoft.com/office/drawing/2014/main" id="{732FD180-EE06-45A5-91DD-7D4CCA2FACD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109208" y="4280775"/>
            <a:ext cx="2761213" cy="18199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7484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FF9BCB99-B765-40E3-970D-21316A944F17}"/>
              </a:ext>
            </a:extLst>
          </p:cNvPr>
          <p:cNvGrpSpPr>
            <a:grpSpLocks/>
          </p:cNvGrpSpPr>
          <p:nvPr/>
        </p:nvGrpSpPr>
        <p:grpSpPr bwMode="auto">
          <a:xfrm>
            <a:off x="604089" y="2109181"/>
            <a:ext cx="4036419" cy="3967627"/>
            <a:chOff x="1769029" y="415080"/>
            <a:chExt cx="7192329" cy="7113636"/>
          </a:xfrm>
        </p:grpSpPr>
        <p:sp>
          <p:nvSpPr>
            <p:cNvPr id="4" name="Oval 3">
              <a:extLst>
                <a:ext uri="{FF2B5EF4-FFF2-40B4-BE49-F238E27FC236}">
                  <a16:creationId xmlns:a16="http://schemas.microsoft.com/office/drawing/2014/main" id="{BB1266E6-F5CD-460E-947E-FD283BEFD847}"/>
                </a:ext>
              </a:extLst>
            </p:cNvPr>
            <p:cNvSpPr/>
            <p:nvPr/>
          </p:nvSpPr>
          <p:spPr bwMode="auto">
            <a:xfrm>
              <a:off x="1781769" y="1935236"/>
              <a:ext cx="1510541" cy="153068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91440" bIns="91440" anchor="ctr"/>
            <a:lstStyle/>
            <a:p>
              <a:pPr marL="231775" indent="-231775" algn="ctr" eaLnBrk="1" hangingPunct="1">
                <a:spcBef>
                  <a:spcPct val="35000"/>
                </a:spcBef>
                <a:buClr>
                  <a:srgbClr val="FF140A"/>
                </a:buClr>
                <a:buFont typeface="Wingdings" pitchFamily="-65" charset="2"/>
                <a:buNone/>
                <a:defRPr/>
              </a:pPr>
              <a:endParaRPr lang="en-US" sz="20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231775" indent="-231775" algn="ctr">
                <a:spcBef>
                  <a:spcPct val="35000"/>
                </a:spcBef>
                <a:buClr>
                  <a:srgbClr val="FF140A"/>
                </a:buClr>
                <a:defRPr/>
              </a:pPr>
              <a:r>
                <a:rPr lang="en-US" sz="2000" b="1" dirty="0">
                  <a:solidFill>
                    <a:srgbClr val="FFC000"/>
                  </a:solidFill>
                </a:rPr>
                <a:t>Vapors</a:t>
              </a:r>
            </a:p>
            <a:p>
              <a:pPr marL="231775" indent="-231775" algn="r" eaLnBrk="1" hangingPunct="1">
                <a:spcBef>
                  <a:spcPct val="35000"/>
                </a:spcBef>
                <a:buClr>
                  <a:srgbClr val="FF140A"/>
                </a:buClr>
                <a:buFont typeface="Wingdings" pitchFamily="-65" charset="2"/>
                <a:buNone/>
                <a:defRPr/>
              </a:pPr>
              <a:endParaRPr lang="en-US" sz="2000" dirty="0">
                <a:solidFill>
                  <a:srgbClr val="FFC000"/>
                </a:solidFill>
              </a:endParaRPr>
            </a:p>
          </p:txBody>
        </p:sp>
        <p:cxnSp>
          <p:nvCxnSpPr>
            <p:cNvPr id="5" name="Straight Arrow Connector 11">
              <a:extLst>
                <a:ext uri="{FF2B5EF4-FFF2-40B4-BE49-F238E27FC236}">
                  <a16:creationId xmlns:a16="http://schemas.microsoft.com/office/drawing/2014/main" id="{287B0369-41AF-4BE1-8A7E-30B03A37BDEA}"/>
                </a:ext>
              </a:extLst>
            </p:cNvPr>
            <p:cNvCxnSpPr>
              <a:cxnSpLocks noChangeShapeType="1"/>
            </p:cNvCxnSpPr>
            <p:nvPr/>
          </p:nvCxnSpPr>
          <p:spPr bwMode="auto">
            <a:xfrm flipH="1">
              <a:off x="2538824" y="3597100"/>
              <a:ext cx="7070" cy="749593"/>
            </a:xfrm>
            <a:prstGeom prst="straightConnector1">
              <a:avLst/>
            </a:prstGeom>
            <a:noFill/>
            <a:ln w="19050" algn="ctr">
              <a:solidFill>
                <a:srgbClr val="7030A0"/>
              </a:solidFill>
              <a:round/>
              <a:headEnd type="arrow" w="med" len="med"/>
              <a:tailEnd type="arrow" w="med" len="med"/>
            </a:ln>
            <a:extLst>
              <a:ext uri="{909E8E84-426E-40DD-AFC4-6F175D3DCCD1}">
                <a14:hiddenFill xmlns:a14="http://schemas.microsoft.com/office/drawing/2010/main">
                  <a:noFill/>
                </a14:hiddenFill>
              </a:ext>
            </a:extLst>
          </p:spPr>
        </p:cxnSp>
        <p:cxnSp>
          <p:nvCxnSpPr>
            <p:cNvPr id="6" name="Straight Arrow Connector 5">
              <a:extLst>
                <a:ext uri="{FF2B5EF4-FFF2-40B4-BE49-F238E27FC236}">
                  <a16:creationId xmlns:a16="http://schemas.microsoft.com/office/drawing/2014/main" id="{642694C5-5E80-4292-8877-6C7FFD32D461}"/>
                </a:ext>
              </a:extLst>
            </p:cNvPr>
            <p:cNvCxnSpPr>
              <a:cxnSpLocks noChangeShapeType="1"/>
            </p:cNvCxnSpPr>
            <p:nvPr/>
          </p:nvCxnSpPr>
          <p:spPr bwMode="auto">
            <a:xfrm>
              <a:off x="5099526" y="1143689"/>
              <a:ext cx="697776" cy="970"/>
            </a:xfrm>
            <a:prstGeom prst="straightConnector1">
              <a:avLst/>
            </a:prstGeom>
            <a:noFill/>
            <a:ln w="19050" algn="ctr">
              <a:solidFill>
                <a:srgbClr val="7030A0"/>
              </a:solidFill>
              <a:round/>
              <a:headEnd type="arrow" w="med" len="med"/>
              <a:tailEnd type="arrow" w="med" len="me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BD8A14F1-714E-4557-9293-A7D195D48345}"/>
                </a:ext>
              </a:extLst>
            </p:cNvPr>
            <p:cNvCxnSpPr>
              <a:cxnSpLocks noChangeShapeType="1"/>
            </p:cNvCxnSpPr>
            <p:nvPr/>
          </p:nvCxnSpPr>
          <p:spPr bwMode="auto">
            <a:xfrm flipH="1">
              <a:off x="3069622" y="1641489"/>
              <a:ext cx="445376" cy="419100"/>
            </a:xfrm>
            <a:prstGeom prst="straightConnector1">
              <a:avLst/>
            </a:prstGeom>
            <a:noFill/>
            <a:ln w="19050" algn="ctr">
              <a:solidFill>
                <a:srgbClr val="7030A0"/>
              </a:solidFill>
              <a:round/>
              <a:headEnd type="arrow" w="med" len="med"/>
              <a:tailEnd type="arrow" w="med" len="med"/>
            </a:ln>
            <a:extLst>
              <a:ext uri="{909E8E84-426E-40DD-AFC4-6F175D3DCCD1}">
                <a14:hiddenFill xmlns:a14="http://schemas.microsoft.com/office/drawing/2010/main">
                  <a:noFill/>
                </a14:hiddenFill>
              </a:ext>
            </a:extLst>
          </p:spPr>
        </p:cxnSp>
        <p:cxnSp>
          <p:nvCxnSpPr>
            <p:cNvPr id="8" name="Straight Arrow Connector 29">
              <a:extLst>
                <a:ext uri="{FF2B5EF4-FFF2-40B4-BE49-F238E27FC236}">
                  <a16:creationId xmlns:a16="http://schemas.microsoft.com/office/drawing/2014/main" id="{C6F9ECED-3577-42A6-A217-80C59F4FFA4E}"/>
                </a:ext>
              </a:extLst>
            </p:cNvPr>
            <p:cNvCxnSpPr>
              <a:cxnSpLocks noChangeShapeType="1"/>
            </p:cNvCxnSpPr>
            <p:nvPr/>
          </p:nvCxnSpPr>
          <p:spPr bwMode="auto">
            <a:xfrm>
              <a:off x="2809415" y="6048028"/>
              <a:ext cx="547877" cy="366360"/>
            </a:xfrm>
            <a:prstGeom prst="straightConnector1">
              <a:avLst/>
            </a:prstGeom>
            <a:noFill/>
            <a:ln w="19050" algn="ctr">
              <a:solidFill>
                <a:srgbClr val="7030A0"/>
              </a:solidFill>
              <a:round/>
              <a:headEnd type="arrow" w="med" len="med"/>
              <a:tailEnd type="arrow" w="med" len="med"/>
            </a:ln>
            <a:extLst>
              <a:ext uri="{909E8E84-426E-40DD-AFC4-6F175D3DCCD1}">
                <a14:hiddenFill xmlns:a14="http://schemas.microsoft.com/office/drawing/2010/main">
                  <a:noFill/>
                </a14:hiddenFill>
              </a:ext>
            </a:extLst>
          </p:spPr>
        </p:cxnSp>
        <p:sp>
          <p:nvSpPr>
            <p:cNvPr id="9" name="Oval 8">
              <a:extLst>
                <a:ext uri="{FF2B5EF4-FFF2-40B4-BE49-F238E27FC236}">
                  <a16:creationId xmlns:a16="http://schemas.microsoft.com/office/drawing/2014/main" id="{2B23D685-2D2E-4427-BD51-A1F8FCB99A47}"/>
                </a:ext>
              </a:extLst>
            </p:cNvPr>
            <p:cNvSpPr/>
            <p:nvPr/>
          </p:nvSpPr>
          <p:spPr bwMode="auto">
            <a:xfrm>
              <a:off x="3473140" y="415080"/>
              <a:ext cx="1510539" cy="153068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91440" bIns="91440" anchor="ctr"/>
            <a:lstStyle/>
            <a:p>
              <a:pPr marL="231775" indent="-231775" algn="ctr" eaLnBrk="1" hangingPunct="1">
                <a:spcBef>
                  <a:spcPct val="35000"/>
                </a:spcBef>
                <a:buClr>
                  <a:srgbClr val="FF140A"/>
                </a:buClr>
                <a:buFont typeface="Wingdings" pitchFamily="-65" charset="2"/>
                <a:buNone/>
                <a:defRPr/>
              </a:pPr>
              <a:endParaRPr lang="en-US" sz="20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231775" indent="-231775" algn="ctr">
                <a:spcBef>
                  <a:spcPct val="35000"/>
                </a:spcBef>
                <a:buClr>
                  <a:srgbClr val="FF140A"/>
                </a:buClr>
                <a:defRPr/>
              </a:pPr>
              <a:r>
                <a:rPr lang="en-US" sz="2000" b="1" dirty="0">
                  <a:solidFill>
                    <a:srgbClr val="FFC000"/>
                  </a:solidFill>
                </a:rPr>
                <a:t>Dusts</a:t>
              </a:r>
            </a:p>
            <a:p>
              <a:pPr marL="231775" indent="-231775" algn="r" eaLnBrk="1" hangingPunct="1">
                <a:spcBef>
                  <a:spcPct val="35000"/>
                </a:spcBef>
                <a:buClr>
                  <a:srgbClr val="FF140A"/>
                </a:buClr>
                <a:buFont typeface="Wingdings" pitchFamily="-65" charset="2"/>
                <a:buNone/>
                <a:defRPr/>
              </a:pPr>
              <a:endParaRPr lang="en-US" sz="2000" dirty="0">
                <a:solidFill>
                  <a:srgbClr val="FFC000"/>
                </a:solidFill>
              </a:endParaRPr>
            </a:p>
          </p:txBody>
        </p:sp>
        <p:sp>
          <p:nvSpPr>
            <p:cNvPr id="10" name="Oval 9">
              <a:extLst>
                <a:ext uri="{FF2B5EF4-FFF2-40B4-BE49-F238E27FC236}">
                  <a16:creationId xmlns:a16="http://schemas.microsoft.com/office/drawing/2014/main" id="{0F16C5AE-B8B0-4C32-B2C9-46146AD6BEA0}"/>
                </a:ext>
              </a:extLst>
            </p:cNvPr>
            <p:cNvSpPr/>
            <p:nvPr/>
          </p:nvSpPr>
          <p:spPr bwMode="auto">
            <a:xfrm>
              <a:off x="5875821" y="489160"/>
              <a:ext cx="1510539" cy="153068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91440" bIns="91440" anchor="ctr"/>
            <a:lstStyle/>
            <a:p>
              <a:pPr marL="231775" indent="-231775" algn="ctr" eaLnBrk="1" hangingPunct="1">
                <a:spcBef>
                  <a:spcPct val="35000"/>
                </a:spcBef>
                <a:buClr>
                  <a:srgbClr val="FF140A"/>
                </a:buClr>
                <a:buFont typeface="Wingdings" pitchFamily="-65" charset="2"/>
                <a:buNone/>
                <a:defRPr/>
              </a:pPr>
              <a:endParaRPr lang="en-US" sz="20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231775" indent="-231775" algn="ctr">
                <a:spcBef>
                  <a:spcPct val="35000"/>
                </a:spcBef>
                <a:buClr>
                  <a:srgbClr val="FF140A"/>
                </a:buClr>
                <a:defRPr/>
              </a:pPr>
              <a:r>
                <a:rPr lang="en-US" sz="2000" b="1" dirty="0">
                  <a:solidFill>
                    <a:srgbClr val="FFC000"/>
                  </a:solidFill>
                </a:rPr>
                <a:t>Fogs</a:t>
              </a:r>
            </a:p>
            <a:p>
              <a:pPr marL="231775" indent="-231775" algn="r" eaLnBrk="1" hangingPunct="1">
                <a:spcBef>
                  <a:spcPct val="35000"/>
                </a:spcBef>
                <a:buClr>
                  <a:srgbClr val="FF140A"/>
                </a:buClr>
                <a:buFont typeface="Wingdings" pitchFamily="-65" charset="2"/>
                <a:buNone/>
                <a:defRPr/>
              </a:pPr>
              <a:endParaRPr lang="en-US" sz="2000" dirty="0">
                <a:solidFill>
                  <a:srgbClr val="FFC000"/>
                </a:solidFill>
              </a:endParaRPr>
            </a:p>
          </p:txBody>
        </p:sp>
        <p:sp>
          <p:nvSpPr>
            <p:cNvPr id="11" name="Oval 10">
              <a:extLst>
                <a:ext uri="{FF2B5EF4-FFF2-40B4-BE49-F238E27FC236}">
                  <a16:creationId xmlns:a16="http://schemas.microsoft.com/office/drawing/2014/main" id="{49DF3C7E-2745-4BC0-A827-0E293CA153B4}"/>
                </a:ext>
              </a:extLst>
            </p:cNvPr>
            <p:cNvSpPr/>
            <p:nvPr/>
          </p:nvSpPr>
          <p:spPr bwMode="auto">
            <a:xfrm>
              <a:off x="7338997" y="1898323"/>
              <a:ext cx="1510539" cy="153068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91440" bIns="91440" anchor="ctr"/>
            <a:lstStyle/>
            <a:p>
              <a:pPr marL="231775" indent="-231775" algn="ctr" eaLnBrk="1" hangingPunct="1">
                <a:spcBef>
                  <a:spcPct val="35000"/>
                </a:spcBef>
                <a:buClr>
                  <a:srgbClr val="FF140A"/>
                </a:buClr>
                <a:buFont typeface="Wingdings" pitchFamily="-65" charset="2"/>
                <a:buNone/>
                <a:defRPr/>
              </a:pPr>
              <a:endParaRPr lang="en-US" sz="20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231775" indent="-231775" algn="ctr">
                <a:spcBef>
                  <a:spcPct val="35000"/>
                </a:spcBef>
                <a:buClr>
                  <a:srgbClr val="FF140A"/>
                </a:buClr>
                <a:defRPr/>
              </a:pPr>
              <a:r>
                <a:rPr lang="en-US" sz="2000" b="1" dirty="0">
                  <a:solidFill>
                    <a:srgbClr val="FFC000"/>
                  </a:solidFill>
                </a:rPr>
                <a:t>Fumes</a:t>
              </a:r>
            </a:p>
            <a:p>
              <a:pPr marL="231775" indent="-231775" algn="r" eaLnBrk="1" hangingPunct="1">
                <a:spcBef>
                  <a:spcPct val="35000"/>
                </a:spcBef>
                <a:buClr>
                  <a:srgbClr val="FF140A"/>
                </a:buClr>
                <a:buFont typeface="Wingdings" pitchFamily="-65" charset="2"/>
                <a:buNone/>
                <a:defRPr/>
              </a:pPr>
              <a:endParaRPr lang="en-US" sz="2000" dirty="0">
                <a:solidFill>
                  <a:srgbClr val="FFC000"/>
                </a:solidFill>
              </a:endParaRPr>
            </a:p>
          </p:txBody>
        </p:sp>
        <p:cxnSp>
          <p:nvCxnSpPr>
            <p:cNvPr id="12" name="Straight Arrow Connector 11">
              <a:extLst>
                <a:ext uri="{FF2B5EF4-FFF2-40B4-BE49-F238E27FC236}">
                  <a16:creationId xmlns:a16="http://schemas.microsoft.com/office/drawing/2014/main" id="{A5979341-5956-4C01-B129-6CEDC40D510A}"/>
                </a:ext>
              </a:extLst>
            </p:cNvPr>
            <p:cNvCxnSpPr>
              <a:cxnSpLocks noChangeShapeType="1"/>
            </p:cNvCxnSpPr>
            <p:nvPr/>
          </p:nvCxnSpPr>
          <p:spPr bwMode="auto">
            <a:xfrm>
              <a:off x="7463702" y="1374351"/>
              <a:ext cx="514658" cy="484874"/>
            </a:xfrm>
            <a:prstGeom prst="straightConnector1">
              <a:avLst/>
            </a:prstGeom>
            <a:noFill/>
            <a:ln w="19050" algn="ctr">
              <a:solidFill>
                <a:srgbClr val="7030A0"/>
              </a:solidFill>
              <a:round/>
              <a:headEnd type="arrow" w="med" len="med"/>
              <a:tailEnd type="arrow" w="med" len="med"/>
            </a:ln>
            <a:extLst>
              <a:ext uri="{909E8E84-426E-40DD-AFC4-6F175D3DCCD1}">
                <a14:hiddenFill xmlns:a14="http://schemas.microsoft.com/office/drawing/2010/main">
                  <a:noFill/>
                </a14:hiddenFill>
              </a:ext>
            </a:extLst>
          </p:spPr>
        </p:cxnSp>
        <p:sp>
          <p:nvSpPr>
            <p:cNvPr id="13" name="Oval 12">
              <a:extLst>
                <a:ext uri="{FF2B5EF4-FFF2-40B4-BE49-F238E27FC236}">
                  <a16:creationId xmlns:a16="http://schemas.microsoft.com/office/drawing/2014/main" id="{7BD5ABA6-5823-4CAA-8CF1-98C88968EDDE}"/>
                </a:ext>
              </a:extLst>
            </p:cNvPr>
            <p:cNvSpPr/>
            <p:nvPr/>
          </p:nvSpPr>
          <p:spPr bwMode="auto">
            <a:xfrm>
              <a:off x="1769029" y="4447514"/>
              <a:ext cx="1510541" cy="153068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91440" bIns="91440" anchor="ctr"/>
            <a:lstStyle/>
            <a:p>
              <a:pPr marL="231775" indent="-231775" algn="ctr" eaLnBrk="1" hangingPunct="1">
                <a:spcBef>
                  <a:spcPct val="35000"/>
                </a:spcBef>
                <a:buClr>
                  <a:srgbClr val="FF140A"/>
                </a:buClr>
                <a:buFont typeface="Wingdings" pitchFamily="-65" charset="2"/>
                <a:buNone/>
                <a:defRPr/>
              </a:pPr>
              <a:endParaRPr lang="en-US" sz="20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231775" indent="-231775" algn="ctr">
                <a:spcBef>
                  <a:spcPct val="35000"/>
                </a:spcBef>
                <a:buClr>
                  <a:srgbClr val="FF140A"/>
                </a:buClr>
                <a:defRPr/>
              </a:pPr>
              <a:r>
                <a:rPr lang="en-US" sz="2000" b="1" dirty="0">
                  <a:solidFill>
                    <a:srgbClr val="FFC000"/>
                  </a:solidFill>
                </a:rPr>
                <a:t>Sprays</a:t>
              </a:r>
            </a:p>
            <a:p>
              <a:pPr marL="231775" indent="-231775" algn="r" eaLnBrk="1" hangingPunct="1">
                <a:spcBef>
                  <a:spcPct val="35000"/>
                </a:spcBef>
                <a:buClr>
                  <a:srgbClr val="FF140A"/>
                </a:buClr>
                <a:buFont typeface="Wingdings" pitchFamily="-65" charset="2"/>
                <a:buNone/>
                <a:defRPr/>
              </a:pPr>
              <a:endParaRPr lang="en-US" sz="2000" dirty="0">
                <a:solidFill>
                  <a:srgbClr val="FFC000"/>
                </a:solidFill>
              </a:endParaRPr>
            </a:p>
          </p:txBody>
        </p:sp>
        <p:sp>
          <p:nvSpPr>
            <p:cNvPr id="14" name="Oval 13">
              <a:extLst>
                <a:ext uri="{FF2B5EF4-FFF2-40B4-BE49-F238E27FC236}">
                  <a16:creationId xmlns:a16="http://schemas.microsoft.com/office/drawing/2014/main" id="{ACE6B92F-E715-48D2-BB1B-D09A195CF777}"/>
                </a:ext>
              </a:extLst>
            </p:cNvPr>
            <p:cNvSpPr/>
            <p:nvPr/>
          </p:nvSpPr>
          <p:spPr bwMode="auto">
            <a:xfrm>
              <a:off x="5797302" y="5971442"/>
              <a:ext cx="1510541" cy="153068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91440" bIns="91440" anchor="ctr"/>
            <a:lstStyle/>
            <a:p>
              <a:pPr marL="231775" indent="-231775" algn="ctr" eaLnBrk="1" hangingPunct="1">
                <a:spcBef>
                  <a:spcPct val="35000"/>
                </a:spcBef>
                <a:buClr>
                  <a:srgbClr val="FF140A"/>
                </a:buClr>
                <a:buFont typeface="Wingdings" pitchFamily="-65" charset="2"/>
                <a:buNone/>
                <a:defRPr/>
              </a:pPr>
              <a:endParaRPr lang="en-US" sz="20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231775" indent="-231775" algn="ctr">
                <a:spcBef>
                  <a:spcPct val="35000"/>
                </a:spcBef>
                <a:buClr>
                  <a:srgbClr val="FF140A"/>
                </a:buClr>
                <a:defRPr/>
              </a:pPr>
              <a:r>
                <a:rPr lang="en-US" sz="2000" b="1" dirty="0">
                  <a:solidFill>
                    <a:srgbClr val="FFC000"/>
                  </a:solidFill>
                </a:rPr>
                <a:t>Gases</a:t>
              </a:r>
            </a:p>
            <a:p>
              <a:pPr marL="231775" indent="-231775" algn="r" eaLnBrk="1" hangingPunct="1">
                <a:spcBef>
                  <a:spcPct val="35000"/>
                </a:spcBef>
                <a:buClr>
                  <a:srgbClr val="FF140A"/>
                </a:buClr>
                <a:buFont typeface="Wingdings" pitchFamily="-65" charset="2"/>
                <a:buNone/>
                <a:defRPr/>
              </a:pPr>
              <a:endParaRPr lang="en-US" sz="2000" dirty="0">
                <a:solidFill>
                  <a:srgbClr val="FFC000"/>
                </a:solidFill>
              </a:endParaRPr>
            </a:p>
          </p:txBody>
        </p:sp>
        <p:sp>
          <p:nvSpPr>
            <p:cNvPr id="15" name="Oval 14">
              <a:extLst>
                <a:ext uri="{FF2B5EF4-FFF2-40B4-BE49-F238E27FC236}">
                  <a16:creationId xmlns:a16="http://schemas.microsoft.com/office/drawing/2014/main" id="{6F22D66A-ABA3-4111-9C4E-E33E3CAB4994}"/>
                </a:ext>
              </a:extLst>
            </p:cNvPr>
            <p:cNvSpPr/>
            <p:nvPr/>
          </p:nvSpPr>
          <p:spPr bwMode="auto">
            <a:xfrm>
              <a:off x="3322188" y="5998027"/>
              <a:ext cx="1510541" cy="153068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91440" bIns="91440" anchor="ctr"/>
            <a:lstStyle/>
            <a:p>
              <a:pPr marL="231775" indent="-231775" algn="ctr" eaLnBrk="1" hangingPunct="1">
                <a:spcBef>
                  <a:spcPct val="35000"/>
                </a:spcBef>
                <a:buClr>
                  <a:srgbClr val="FF140A"/>
                </a:buClr>
                <a:buFont typeface="Wingdings" pitchFamily="-65" charset="2"/>
                <a:buNone/>
                <a:defRPr/>
              </a:pPr>
              <a:endParaRPr lang="en-US" sz="20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231775" indent="-231775" algn="ctr">
                <a:spcBef>
                  <a:spcPct val="35000"/>
                </a:spcBef>
                <a:buClr>
                  <a:srgbClr val="FF140A"/>
                </a:buClr>
                <a:defRPr/>
              </a:pPr>
              <a:r>
                <a:rPr lang="en-US" sz="2000" b="1" dirty="0">
                  <a:solidFill>
                    <a:srgbClr val="FFC000"/>
                  </a:solidFill>
                </a:rPr>
                <a:t>Smokes</a:t>
              </a:r>
            </a:p>
            <a:p>
              <a:pPr marL="231775" indent="-231775" algn="r" eaLnBrk="1" hangingPunct="1">
                <a:spcBef>
                  <a:spcPct val="35000"/>
                </a:spcBef>
                <a:buClr>
                  <a:srgbClr val="FF140A"/>
                </a:buClr>
                <a:buFont typeface="Wingdings" pitchFamily="-65" charset="2"/>
                <a:buNone/>
                <a:defRPr/>
              </a:pPr>
              <a:endParaRPr lang="en-US" sz="2000" dirty="0">
                <a:solidFill>
                  <a:srgbClr val="FFC000"/>
                </a:solidFill>
              </a:endParaRPr>
            </a:p>
          </p:txBody>
        </p:sp>
        <p:sp>
          <p:nvSpPr>
            <p:cNvPr id="16" name="Oval 15">
              <a:extLst>
                <a:ext uri="{FF2B5EF4-FFF2-40B4-BE49-F238E27FC236}">
                  <a16:creationId xmlns:a16="http://schemas.microsoft.com/office/drawing/2014/main" id="{33328904-65FC-4997-A171-65D2E2211EB7}"/>
                </a:ext>
              </a:extLst>
            </p:cNvPr>
            <p:cNvSpPr/>
            <p:nvPr/>
          </p:nvSpPr>
          <p:spPr bwMode="auto">
            <a:xfrm>
              <a:off x="7450817" y="4351650"/>
              <a:ext cx="1510541" cy="1530689"/>
            </a:xfrm>
            <a:prstGeom prst="ellipse">
              <a:avLst/>
            </a:prstGeom>
            <a:solidFill>
              <a:srgbClr val="7030A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tIns="91440" bIns="91440" anchor="ctr"/>
            <a:lstStyle/>
            <a:p>
              <a:pPr marL="231775" indent="-231775" algn="ctr" eaLnBrk="1" hangingPunct="1">
                <a:spcBef>
                  <a:spcPct val="35000"/>
                </a:spcBef>
                <a:buClr>
                  <a:srgbClr val="FF140A"/>
                </a:buClr>
                <a:buFont typeface="Wingdings" pitchFamily="-65" charset="2"/>
                <a:buNone/>
                <a:defRPr/>
              </a:pPr>
              <a:endParaRPr lang="en-US" sz="20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a:p>
              <a:pPr marL="231775" indent="-231775" algn="ctr">
                <a:spcBef>
                  <a:spcPct val="35000"/>
                </a:spcBef>
                <a:buClr>
                  <a:srgbClr val="FF140A"/>
                </a:buClr>
                <a:defRPr/>
              </a:pPr>
              <a:r>
                <a:rPr lang="en-US" sz="2000" b="1" dirty="0">
                  <a:solidFill>
                    <a:srgbClr val="FFC000"/>
                  </a:solidFill>
                </a:rPr>
                <a:t>Mists</a:t>
              </a:r>
            </a:p>
            <a:p>
              <a:pPr marL="231775" indent="-231775" algn="r" eaLnBrk="1" hangingPunct="1">
                <a:spcBef>
                  <a:spcPct val="35000"/>
                </a:spcBef>
                <a:buClr>
                  <a:srgbClr val="FF140A"/>
                </a:buClr>
                <a:buFont typeface="Wingdings" pitchFamily="-65" charset="2"/>
                <a:buNone/>
                <a:defRPr/>
              </a:pPr>
              <a:endParaRPr lang="en-US" sz="2000" dirty="0">
                <a:solidFill>
                  <a:srgbClr val="FFC000"/>
                </a:solidFill>
              </a:endParaRPr>
            </a:p>
          </p:txBody>
        </p:sp>
        <p:cxnSp>
          <p:nvCxnSpPr>
            <p:cNvPr id="17" name="Straight Arrow Connector 29">
              <a:extLst>
                <a:ext uri="{FF2B5EF4-FFF2-40B4-BE49-F238E27FC236}">
                  <a16:creationId xmlns:a16="http://schemas.microsoft.com/office/drawing/2014/main" id="{9E72C4D8-7D3A-407F-8534-08918953FC88}"/>
                </a:ext>
              </a:extLst>
            </p:cNvPr>
            <p:cNvCxnSpPr>
              <a:cxnSpLocks noChangeShapeType="1"/>
            </p:cNvCxnSpPr>
            <p:nvPr/>
          </p:nvCxnSpPr>
          <p:spPr bwMode="auto">
            <a:xfrm>
              <a:off x="5012483" y="6763369"/>
              <a:ext cx="633921" cy="2"/>
            </a:xfrm>
            <a:prstGeom prst="straightConnector1">
              <a:avLst/>
            </a:prstGeom>
            <a:noFill/>
            <a:ln w="19050" algn="ctr">
              <a:solidFill>
                <a:srgbClr val="7030A0"/>
              </a:solidFill>
              <a:round/>
              <a:headEnd type="arrow" w="med" len="med"/>
              <a:tailEnd type="arrow" w="med" len="med"/>
            </a:ln>
            <a:extLst>
              <a:ext uri="{909E8E84-426E-40DD-AFC4-6F175D3DCCD1}">
                <a14:hiddenFill xmlns:a14="http://schemas.microsoft.com/office/drawing/2010/main">
                  <a:noFill/>
                </a14:hiddenFill>
              </a:ext>
            </a:extLst>
          </p:spPr>
        </p:cxnSp>
        <p:cxnSp>
          <p:nvCxnSpPr>
            <p:cNvPr id="18" name="Straight Arrow Connector 29">
              <a:extLst>
                <a:ext uri="{FF2B5EF4-FFF2-40B4-BE49-F238E27FC236}">
                  <a16:creationId xmlns:a16="http://schemas.microsoft.com/office/drawing/2014/main" id="{6BE84FDA-5E3B-4B65-9EBE-5CFCCFBC2B92}"/>
                </a:ext>
              </a:extLst>
            </p:cNvPr>
            <p:cNvCxnSpPr>
              <a:cxnSpLocks noChangeShapeType="1"/>
            </p:cNvCxnSpPr>
            <p:nvPr/>
          </p:nvCxnSpPr>
          <p:spPr bwMode="auto">
            <a:xfrm flipV="1">
              <a:off x="8192869" y="3597100"/>
              <a:ext cx="0" cy="685476"/>
            </a:xfrm>
            <a:prstGeom prst="straightConnector1">
              <a:avLst/>
            </a:prstGeom>
            <a:noFill/>
            <a:ln w="19050" algn="ctr">
              <a:solidFill>
                <a:srgbClr val="7030A0"/>
              </a:solidFill>
              <a:round/>
              <a:headEnd type="arrow" w="med" len="med"/>
              <a:tailEnd type="arrow" w="med" len="med"/>
            </a:ln>
            <a:extLst>
              <a:ext uri="{909E8E84-426E-40DD-AFC4-6F175D3DCCD1}">
                <a14:hiddenFill xmlns:a14="http://schemas.microsoft.com/office/drawing/2010/main">
                  <a:noFill/>
                </a14:hiddenFill>
              </a:ext>
            </a:extLst>
          </p:spPr>
        </p:cxnSp>
        <p:cxnSp>
          <p:nvCxnSpPr>
            <p:cNvPr id="19" name="Straight Arrow Connector 29">
              <a:extLst>
                <a:ext uri="{FF2B5EF4-FFF2-40B4-BE49-F238E27FC236}">
                  <a16:creationId xmlns:a16="http://schemas.microsoft.com/office/drawing/2014/main" id="{03DF8549-857F-4759-98CE-D3EE66634D87}"/>
                </a:ext>
              </a:extLst>
            </p:cNvPr>
            <p:cNvCxnSpPr>
              <a:cxnSpLocks noChangeShapeType="1"/>
            </p:cNvCxnSpPr>
            <p:nvPr/>
          </p:nvCxnSpPr>
          <p:spPr bwMode="auto">
            <a:xfrm flipV="1">
              <a:off x="7254471" y="5883098"/>
              <a:ext cx="611473" cy="505609"/>
            </a:xfrm>
            <a:prstGeom prst="straightConnector1">
              <a:avLst/>
            </a:prstGeom>
            <a:noFill/>
            <a:ln w="19050" algn="ctr">
              <a:solidFill>
                <a:srgbClr val="7030A0"/>
              </a:solidFill>
              <a:round/>
              <a:headEnd type="arrow" w="med" len="med"/>
              <a:tailEnd type="arrow" w="med" len="med"/>
            </a:ln>
            <a:extLst>
              <a:ext uri="{909E8E84-426E-40DD-AFC4-6F175D3DCCD1}">
                <a14:hiddenFill xmlns:a14="http://schemas.microsoft.com/office/drawing/2010/main">
                  <a:noFill/>
                </a14:hiddenFill>
              </a:ext>
            </a:extLst>
          </p:spPr>
        </p:cxnSp>
      </p:grpSp>
      <p:pic>
        <p:nvPicPr>
          <p:cNvPr id="21" name="Picture 20">
            <a:extLst>
              <a:ext uri="{FF2B5EF4-FFF2-40B4-BE49-F238E27FC236}">
                <a16:creationId xmlns:a16="http://schemas.microsoft.com/office/drawing/2014/main" id="{99FC27A6-1D50-46E2-B3B0-EA6DAFAEE1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1397" y="1426588"/>
            <a:ext cx="2942313" cy="4320107"/>
          </a:xfrm>
          <a:prstGeom prst="rect">
            <a:avLst/>
          </a:prstGeom>
        </p:spPr>
      </p:pic>
      <p:sp>
        <p:nvSpPr>
          <p:cNvPr id="22" name="Title 1">
            <a:extLst>
              <a:ext uri="{FF2B5EF4-FFF2-40B4-BE49-F238E27FC236}">
                <a16:creationId xmlns:a16="http://schemas.microsoft.com/office/drawing/2014/main" id="{0DDF9022-0474-4258-B9FE-F182B60871DF}"/>
              </a:ext>
            </a:extLst>
          </p:cNvPr>
          <p:cNvSpPr txBox="1">
            <a:spLocks/>
          </p:cNvSpPr>
          <p:nvPr/>
        </p:nvSpPr>
        <p:spPr>
          <a:xfrm>
            <a:off x="763147" y="272724"/>
            <a:ext cx="7200900" cy="770866"/>
          </a:xfrm>
          <a:prstGeom prst="rect">
            <a:avLst/>
          </a:prstGeom>
          <a:solidFill>
            <a:srgbClr val="7030A0"/>
          </a:solidFill>
          <a:ln w="28575">
            <a:solidFill>
              <a:srgbClr val="FFC000"/>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Respiratory Protection</a:t>
            </a:r>
            <a:endParaRPr lang="en-US" sz="2850" b="1" dirty="0">
              <a:solidFill>
                <a:schemeClr val="bg1"/>
              </a:solidFill>
              <a:latin typeface="Georgia" panose="02040502050405020303" pitchFamily="18" charset="0"/>
            </a:endParaRPr>
          </a:p>
        </p:txBody>
      </p:sp>
      <p:sp>
        <p:nvSpPr>
          <p:cNvPr id="23" name="TextBox 22">
            <a:extLst>
              <a:ext uri="{FF2B5EF4-FFF2-40B4-BE49-F238E27FC236}">
                <a16:creationId xmlns:a16="http://schemas.microsoft.com/office/drawing/2014/main" id="{21C18195-4117-4DDE-A2C9-1A93CF1A67DD}"/>
              </a:ext>
            </a:extLst>
          </p:cNvPr>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a:extLst>
              <a:ext uri="{FF2B5EF4-FFF2-40B4-BE49-F238E27FC236}">
                <a16:creationId xmlns:a16="http://schemas.microsoft.com/office/drawing/2014/main" id="{03E62681-0EB3-4AC8-B73F-D2EDFFF52D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367" y="5920836"/>
            <a:ext cx="1347333" cy="762066"/>
          </a:xfrm>
          <a:prstGeom prst="rect">
            <a:avLst/>
          </a:prstGeom>
        </p:spPr>
      </p:pic>
      <p:sp>
        <p:nvSpPr>
          <p:cNvPr id="24" name="Rectangle 23">
            <a:extLst>
              <a:ext uri="{FF2B5EF4-FFF2-40B4-BE49-F238E27FC236}">
                <a16:creationId xmlns:a16="http://schemas.microsoft.com/office/drawing/2014/main" id="{953CC752-5BE3-420E-805A-F9946F7C438F}"/>
              </a:ext>
            </a:extLst>
          </p:cNvPr>
          <p:cNvSpPr/>
          <p:nvPr/>
        </p:nvSpPr>
        <p:spPr>
          <a:xfrm>
            <a:off x="742151" y="1309788"/>
            <a:ext cx="4572000" cy="646331"/>
          </a:xfrm>
          <a:prstGeom prst="rect">
            <a:avLst/>
          </a:prstGeom>
        </p:spPr>
        <p:txBody>
          <a:bodyPr>
            <a:spAutoFit/>
          </a:bodyPr>
          <a:lstStyle/>
          <a:p>
            <a:pPr>
              <a:buClr>
                <a:schemeClr val="bg2"/>
              </a:buClr>
            </a:pPr>
            <a:r>
              <a:rPr lang="en-US" altLang="en-US" dirty="0">
                <a:latin typeface="Calibri" panose="020F0502020204030204" pitchFamily="34" charset="0"/>
              </a:rPr>
              <a:t>Required for protection against hazards such as:</a:t>
            </a:r>
          </a:p>
        </p:txBody>
      </p:sp>
      <p:sp>
        <p:nvSpPr>
          <p:cNvPr id="25" name="Flowchart: Connector 24">
            <a:extLst>
              <a:ext uri="{FF2B5EF4-FFF2-40B4-BE49-F238E27FC236}">
                <a16:creationId xmlns:a16="http://schemas.microsoft.com/office/drawing/2014/main" id="{20123FBF-BCA8-48AD-A163-0114D4BF634B}"/>
              </a:ext>
            </a:extLst>
          </p:cNvPr>
          <p:cNvSpPr/>
          <p:nvPr/>
        </p:nvSpPr>
        <p:spPr>
          <a:xfrm>
            <a:off x="1353908" y="2858780"/>
            <a:ext cx="2484032" cy="2468429"/>
          </a:xfrm>
          <a:prstGeom prst="flowChartConnector">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C000"/>
                </a:solidFill>
              </a:rPr>
              <a:t>These contaminants can settle anywhere from the inhalable (nose) to respirable (lung) region of the respiratory tract</a:t>
            </a:r>
          </a:p>
        </p:txBody>
      </p:sp>
      <p:sp>
        <p:nvSpPr>
          <p:cNvPr id="26" name="Rectangle 25">
            <a:extLst>
              <a:ext uri="{FF2B5EF4-FFF2-40B4-BE49-F238E27FC236}">
                <a16:creationId xmlns:a16="http://schemas.microsoft.com/office/drawing/2014/main" id="{C0698EA2-93F7-4485-A5EB-8E6D9B85880E}"/>
              </a:ext>
            </a:extLst>
          </p:cNvPr>
          <p:cNvSpPr/>
          <p:nvPr/>
        </p:nvSpPr>
        <p:spPr>
          <a:xfrm>
            <a:off x="6193123" y="5746695"/>
            <a:ext cx="2154172" cy="4528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C000"/>
                </a:solidFill>
              </a:rPr>
              <a:t>Respirators must be NIOSH approved</a:t>
            </a:r>
          </a:p>
        </p:txBody>
      </p:sp>
    </p:spTree>
    <p:extLst>
      <p:ext uri="{BB962C8B-B14F-4D97-AF65-F5344CB8AC3E}">
        <p14:creationId xmlns:p14="http://schemas.microsoft.com/office/powerpoint/2010/main" val="102689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Respiratory Protection</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9" name="Rectangle 3">
            <a:extLst>
              <a:ext uri="{FF2B5EF4-FFF2-40B4-BE49-F238E27FC236}">
                <a16:creationId xmlns:a16="http://schemas.microsoft.com/office/drawing/2014/main" id="{5A3778D9-6B4E-4BD0-9739-C96F3AF2263A}"/>
              </a:ext>
            </a:extLst>
          </p:cNvPr>
          <p:cNvSpPr txBox="1">
            <a:spLocks noChangeArrowheads="1"/>
          </p:cNvSpPr>
          <p:nvPr/>
        </p:nvSpPr>
        <p:spPr>
          <a:xfrm>
            <a:off x="672611" y="2013831"/>
            <a:ext cx="5954525" cy="3940489"/>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r>
              <a:rPr lang="en-US" sz="2400" dirty="0"/>
              <a:t>when engineering controls are not feasible or are being implemented</a:t>
            </a:r>
          </a:p>
          <a:p>
            <a:pPr>
              <a:buClr>
                <a:srgbClr val="7030A0"/>
              </a:buClr>
              <a:buSzPct val="70000"/>
              <a:buFont typeface="Wingdings" panose="05000000000000000000" pitchFamily="2" charset="2"/>
              <a:buChar char="§"/>
            </a:pPr>
            <a:r>
              <a:rPr lang="en-US" altLang="en-US" sz="2400" dirty="0">
                <a:latin typeface="+mj-lt"/>
              </a:rPr>
              <a:t>When exposure levels exceed the permissible exposure limit (PEL)</a:t>
            </a:r>
          </a:p>
          <a:p>
            <a:pPr>
              <a:buClr>
                <a:srgbClr val="7030A0"/>
              </a:buClr>
              <a:buSzPct val="70000"/>
              <a:buFont typeface="Wingdings" panose="05000000000000000000" pitchFamily="2" charset="2"/>
              <a:buChar char="§"/>
            </a:pPr>
            <a:r>
              <a:rPr lang="en-US" altLang="en-US" sz="2400" dirty="0">
                <a:latin typeface="+mj-lt"/>
              </a:rPr>
              <a:t>For maintenance and repair activities that may result in exceeding the PEL</a:t>
            </a:r>
          </a:p>
          <a:p>
            <a:pPr>
              <a:buClr>
                <a:srgbClr val="7030A0"/>
              </a:buClr>
              <a:buSzPct val="70000"/>
              <a:buFont typeface="Wingdings" panose="05000000000000000000" pitchFamily="2" charset="2"/>
              <a:buChar char="§"/>
            </a:pPr>
            <a:r>
              <a:rPr lang="en-US" altLang="en-US" sz="2400" dirty="0">
                <a:latin typeface="+mj-lt"/>
              </a:rPr>
              <a:t>During emergency Response where type and/or concentration of contaminant is unknown</a:t>
            </a:r>
          </a:p>
          <a:p>
            <a:pPr>
              <a:buClr>
                <a:srgbClr val="7030A0"/>
              </a:buClr>
              <a:buSzPct val="70000"/>
              <a:buFont typeface="Wingdings" panose="05000000000000000000" pitchFamily="2" charset="2"/>
              <a:buChar char="§"/>
            </a:pPr>
            <a:r>
              <a:rPr lang="en-US" altLang="en-US" sz="2400" dirty="0">
                <a:latin typeface="+mj-lt"/>
              </a:rPr>
              <a:t>Voluntarily according to the OSHA voluntary protection requirements</a:t>
            </a:r>
          </a:p>
          <a:p>
            <a:pPr marL="0" indent="0">
              <a:buClr>
                <a:schemeClr val="bg2"/>
              </a:buClr>
              <a:buNone/>
            </a:pPr>
            <a:r>
              <a:rPr lang="en-US" altLang="en-US" sz="2400" dirty="0">
                <a:latin typeface="Calibri" panose="020F0502020204030204" pitchFamily="34" charset="0"/>
              </a:rPr>
              <a:t>See EH&amp;S website for more on respiratory protection program requirements: </a:t>
            </a:r>
            <a:r>
              <a:rPr lang="en-US" altLang="en-US" sz="2400" dirty="0">
                <a:latin typeface="Calibri" panose="020F0502020204030204" pitchFamily="34" charset="0"/>
                <a:hlinkClick r:id="rId3"/>
              </a:rPr>
              <a:t>http://www.ecu.edu/cs-admin/oehs/ih/upload/EH-S-Respiratory-Protection-Program.pdf</a:t>
            </a:r>
            <a:r>
              <a:rPr lang="en-US" altLang="en-US" sz="2400" dirty="0">
                <a:latin typeface="Calibri" panose="020F0502020204030204" pitchFamily="34" charset="0"/>
              </a:rPr>
              <a:t> </a:t>
            </a:r>
          </a:p>
        </p:txBody>
      </p:sp>
      <p:sp>
        <p:nvSpPr>
          <p:cNvPr id="8" name="Rectangle 7">
            <a:extLst>
              <a:ext uri="{FF2B5EF4-FFF2-40B4-BE49-F238E27FC236}">
                <a16:creationId xmlns:a16="http://schemas.microsoft.com/office/drawing/2014/main" id="{845136F8-A121-456D-A1EF-5AF09DA02C43}"/>
              </a:ext>
            </a:extLst>
          </p:cNvPr>
          <p:cNvSpPr/>
          <p:nvPr/>
        </p:nvSpPr>
        <p:spPr>
          <a:xfrm>
            <a:off x="600184" y="1220286"/>
            <a:ext cx="7073661" cy="759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Respirators shall only be used:</a:t>
            </a:r>
          </a:p>
        </p:txBody>
      </p:sp>
      <p:pic>
        <p:nvPicPr>
          <p:cNvPr id="10" name="Picture 9">
            <a:extLst>
              <a:ext uri="{FF2B5EF4-FFF2-40B4-BE49-F238E27FC236}">
                <a16:creationId xmlns:a16="http://schemas.microsoft.com/office/drawing/2014/main" id="{5B5159A8-CA29-4311-9245-1C09F4A23DA4}"/>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3539905"/>
            <a:ext cx="2553798" cy="2447991"/>
          </a:xfrm>
          <a:prstGeom prst="ellipse">
            <a:avLst/>
          </a:prstGeom>
          <a:ln>
            <a:noFill/>
          </a:ln>
          <a:effectLst>
            <a:softEdge rad="112500"/>
          </a:effectLst>
        </p:spPr>
      </p:pic>
    </p:spTree>
    <p:extLst>
      <p:ext uri="{BB962C8B-B14F-4D97-AF65-F5344CB8AC3E}">
        <p14:creationId xmlns:p14="http://schemas.microsoft.com/office/powerpoint/2010/main" val="3792144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Respiratory Protection</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7">
            <a:extLst>
              <a:ext uri="{FF2B5EF4-FFF2-40B4-BE49-F238E27FC236}">
                <a16:creationId xmlns:a16="http://schemas.microsoft.com/office/drawing/2014/main" id="{845136F8-A121-456D-A1EF-5AF09DA02C43}"/>
              </a:ext>
            </a:extLst>
          </p:cNvPr>
          <p:cNvSpPr/>
          <p:nvPr/>
        </p:nvSpPr>
        <p:spPr>
          <a:xfrm>
            <a:off x="600184" y="1220286"/>
            <a:ext cx="7073661" cy="759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When the use of respirators are required, the following elements shall apply:</a:t>
            </a:r>
          </a:p>
        </p:txBody>
      </p:sp>
      <p:sp>
        <p:nvSpPr>
          <p:cNvPr id="10" name="Rectangle 3">
            <a:extLst>
              <a:ext uri="{FF2B5EF4-FFF2-40B4-BE49-F238E27FC236}">
                <a16:creationId xmlns:a16="http://schemas.microsoft.com/office/drawing/2014/main" id="{F9CDCEB1-EB18-47C9-864C-EAC4F30C9C58}"/>
              </a:ext>
            </a:extLst>
          </p:cNvPr>
          <p:cNvSpPr txBox="1">
            <a:spLocks noChangeArrowheads="1"/>
          </p:cNvSpPr>
          <p:nvPr/>
        </p:nvSpPr>
        <p:spPr>
          <a:xfrm>
            <a:off x="600184" y="2142426"/>
            <a:ext cx="7772400" cy="3033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buClr>
                <a:srgbClr val="7030A0"/>
              </a:buClr>
              <a:buSzPct val="70000"/>
              <a:buFont typeface="Wingdings" panose="05000000000000000000" pitchFamily="2" charset="2"/>
              <a:buChar char="§"/>
            </a:pPr>
            <a:r>
              <a:rPr lang="en-US" altLang="en-US" sz="2200" dirty="0">
                <a:latin typeface="Calibri" panose="020F0502020204030204" pitchFamily="34" charset="0"/>
              </a:rPr>
              <a:t>Training</a:t>
            </a:r>
          </a:p>
          <a:p>
            <a:pPr lvl="1">
              <a:lnSpc>
                <a:spcPct val="90000"/>
              </a:lnSpc>
              <a:buClr>
                <a:srgbClr val="7030A0"/>
              </a:buClr>
              <a:buSzPct val="70000"/>
              <a:buFont typeface="Wingdings" panose="05000000000000000000" pitchFamily="2" charset="2"/>
              <a:buChar char="§"/>
            </a:pPr>
            <a:r>
              <a:rPr lang="en-US" altLang="en-US" sz="2200" dirty="0">
                <a:latin typeface="Calibri" panose="020F0502020204030204" pitchFamily="34" charset="0"/>
              </a:rPr>
              <a:t>Fit testing</a:t>
            </a:r>
          </a:p>
          <a:p>
            <a:pPr lvl="1">
              <a:lnSpc>
                <a:spcPct val="90000"/>
              </a:lnSpc>
              <a:buClr>
                <a:srgbClr val="7030A0"/>
              </a:buClr>
              <a:buSzPct val="70000"/>
              <a:buFont typeface="Wingdings" panose="05000000000000000000" pitchFamily="2" charset="2"/>
              <a:buChar char="§"/>
            </a:pPr>
            <a:r>
              <a:rPr lang="en-US" altLang="en-US" sz="2200" dirty="0">
                <a:latin typeface="Calibri" panose="020F0502020204030204" pitchFamily="34" charset="0"/>
              </a:rPr>
              <a:t>Medical evaluations</a:t>
            </a:r>
          </a:p>
          <a:p>
            <a:pPr lvl="1">
              <a:lnSpc>
                <a:spcPct val="90000"/>
              </a:lnSpc>
              <a:buClr>
                <a:srgbClr val="7030A0"/>
              </a:buClr>
              <a:buSzPct val="70000"/>
              <a:buFont typeface="Wingdings" panose="05000000000000000000" pitchFamily="2" charset="2"/>
              <a:buChar char="§"/>
            </a:pPr>
            <a:r>
              <a:rPr lang="en-US" altLang="en-US" sz="2200" dirty="0">
                <a:latin typeface="Calibri" panose="020F0502020204030204" pitchFamily="34" charset="0"/>
              </a:rPr>
              <a:t>Care and maintenance</a:t>
            </a:r>
          </a:p>
          <a:p>
            <a:pPr lvl="1">
              <a:lnSpc>
                <a:spcPct val="90000"/>
              </a:lnSpc>
              <a:buClr>
                <a:srgbClr val="7030A0"/>
              </a:buClr>
              <a:buSzPct val="70000"/>
              <a:buFont typeface="Wingdings" panose="05000000000000000000" pitchFamily="2" charset="2"/>
              <a:buChar char="§"/>
            </a:pPr>
            <a:r>
              <a:rPr lang="en-US" altLang="en-US" sz="2200" dirty="0">
                <a:latin typeface="Calibri" panose="020F0502020204030204" pitchFamily="34" charset="0"/>
              </a:rPr>
              <a:t>Procedures for respirator selection</a:t>
            </a:r>
          </a:p>
          <a:p>
            <a:pPr lvl="1">
              <a:lnSpc>
                <a:spcPct val="90000"/>
              </a:lnSpc>
              <a:buClr>
                <a:srgbClr val="7030A0"/>
              </a:buClr>
              <a:buSzPct val="70000"/>
              <a:buFont typeface="Wingdings" panose="05000000000000000000" pitchFamily="2" charset="2"/>
              <a:buChar char="§"/>
            </a:pPr>
            <a:r>
              <a:rPr lang="en-US" altLang="en-US" sz="2200" dirty="0">
                <a:latin typeface="Calibri" panose="020F0502020204030204" pitchFamily="34" charset="0"/>
              </a:rPr>
              <a:t>Procedures for routine &amp; emergency use</a:t>
            </a:r>
          </a:p>
          <a:p>
            <a:pPr marL="457200" lvl="1" indent="0">
              <a:lnSpc>
                <a:spcPct val="90000"/>
              </a:lnSpc>
              <a:buClr>
                <a:srgbClr val="7030A0"/>
              </a:buClr>
              <a:buSzPct val="70000"/>
              <a:buNone/>
            </a:pPr>
            <a:endParaRPr lang="en-US" altLang="en-US" sz="2200" dirty="0">
              <a:latin typeface="Calibri" panose="020F0502020204030204" pitchFamily="34" charset="0"/>
            </a:endParaRPr>
          </a:p>
        </p:txBody>
      </p:sp>
      <p:sp>
        <p:nvSpPr>
          <p:cNvPr id="11" name="Rectangle 10">
            <a:extLst>
              <a:ext uri="{FF2B5EF4-FFF2-40B4-BE49-F238E27FC236}">
                <a16:creationId xmlns:a16="http://schemas.microsoft.com/office/drawing/2014/main" id="{EE162841-DE01-4CDD-9CF6-43DEE4090833}"/>
              </a:ext>
            </a:extLst>
          </p:cNvPr>
          <p:cNvSpPr/>
          <p:nvPr/>
        </p:nvSpPr>
        <p:spPr>
          <a:xfrm>
            <a:off x="104507" y="4546472"/>
            <a:ext cx="8582684" cy="1081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90000"/>
              </a:lnSpc>
              <a:buClr>
                <a:srgbClr val="7030A0"/>
              </a:buClr>
              <a:buSzPct val="70000"/>
            </a:pPr>
            <a:r>
              <a:rPr lang="en-US" altLang="en-US" sz="2000" dirty="0">
                <a:solidFill>
                  <a:schemeClr val="tx1"/>
                </a:solidFill>
                <a:latin typeface="Calibri" panose="020F0502020204030204" pitchFamily="34" charset="0"/>
              </a:rPr>
              <a:t>See EH&amp;S website for more on respiratory protection program requirements: </a:t>
            </a:r>
            <a:r>
              <a:rPr lang="en-US" altLang="en-US" sz="2000" dirty="0">
                <a:solidFill>
                  <a:schemeClr val="tx1"/>
                </a:solidFill>
                <a:latin typeface="Calibri" panose="020F0502020204030204" pitchFamily="34" charset="0"/>
                <a:hlinkClick r:id="rId3"/>
              </a:rPr>
              <a:t>http</a:t>
            </a:r>
            <a:r>
              <a:rPr lang="en-US" altLang="en-US" sz="2000" dirty="0">
                <a:latin typeface="Calibri" panose="020F0502020204030204" pitchFamily="34" charset="0"/>
                <a:hlinkClick r:id="rId3"/>
              </a:rPr>
              <a:t>://www.ecu.edu/cs-admin/oehs/ih/upload/EH-S-Respiratory-Protection-Program.pdf</a:t>
            </a:r>
            <a:r>
              <a:rPr lang="en-US" altLang="en-US" sz="2000" dirty="0">
                <a:latin typeface="Calibri" panose="020F0502020204030204" pitchFamily="34" charset="0"/>
              </a:rPr>
              <a:t> on respiratory protection program requirements</a:t>
            </a:r>
          </a:p>
        </p:txBody>
      </p:sp>
    </p:spTree>
    <p:extLst>
      <p:ext uri="{BB962C8B-B14F-4D97-AF65-F5344CB8AC3E}">
        <p14:creationId xmlns:p14="http://schemas.microsoft.com/office/powerpoint/2010/main" val="110496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Head Protection </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10" name="Rectangle 3">
            <a:extLst>
              <a:ext uri="{FF2B5EF4-FFF2-40B4-BE49-F238E27FC236}">
                <a16:creationId xmlns:a16="http://schemas.microsoft.com/office/drawing/2014/main" id="{824289EA-AA75-4FAC-8BA4-1BBE9D1E8068}"/>
              </a:ext>
            </a:extLst>
          </p:cNvPr>
          <p:cNvSpPr txBox="1">
            <a:spLocks noChangeArrowheads="1"/>
          </p:cNvSpPr>
          <p:nvPr/>
        </p:nvSpPr>
        <p:spPr>
          <a:xfrm>
            <a:off x="672613" y="1572300"/>
            <a:ext cx="3184164" cy="43434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1900" dirty="0">
                <a:latin typeface="Calibri" panose="020F0502020204030204" pitchFamily="34" charset="0"/>
              </a:rPr>
              <a:t>Required when employees are in areas where there is a potential for injury to the head from:</a:t>
            </a:r>
          </a:p>
          <a:p>
            <a:pPr lvl="1">
              <a:lnSpc>
                <a:spcPct val="150000"/>
              </a:lnSpc>
              <a:buClr>
                <a:schemeClr val="accent4"/>
              </a:buClr>
              <a:buSzPct val="70000"/>
              <a:buFont typeface="Wingdings" panose="05000000000000000000" pitchFamily="2" charset="2"/>
              <a:buChar char="§"/>
              <a:defRPr/>
            </a:pPr>
            <a:r>
              <a:rPr lang="en-US" sz="1900" dirty="0">
                <a:latin typeface="+mj-lt"/>
                <a:cs typeface="Arial" pitchFamily="34" charset="0"/>
              </a:rPr>
              <a:t>Falling objects</a:t>
            </a:r>
          </a:p>
          <a:p>
            <a:pPr lvl="1">
              <a:lnSpc>
                <a:spcPct val="150000"/>
              </a:lnSpc>
              <a:buClr>
                <a:schemeClr val="accent4"/>
              </a:buClr>
              <a:buSzPct val="70000"/>
              <a:buFont typeface="Wingdings" panose="05000000000000000000" pitchFamily="2" charset="2"/>
              <a:buChar char="§"/>
              <a:defRPr/>
            </a:pPr>
            <a:r>
              <a:rPr lang="en-US" sz="1900" dirty="0">
                <a:cs typeface="Arial" pitchFamily="34" charset="0"/>
              </a:rPr>
              <a:t>Flying objects</a:t>
            </a:r>
          </a:p>
          <a:p>
            <a:pPr lvl="1">
              <a:lnSpc>
                <a:spcPct val="150000"/>
              </a:lnSpc>
              <a:buClr>
                <a:schemeClr val="accent4"/>
              </a:buClr>
              <a:buSzPct val="70000"/>
              <a:buFont typeface="Wingdings" panose="05000000000000000000" pitchFamily="2" charset="2"/>
              <a:buChar char="§"/>
              <a:defRPr/>
            </a:pPr>
            <a:r>
              <a:rPr lang="en-US" sz="1900" dirty="0">
                <a:cs typeface="Arial" pitchFamily="34" charset="0"/>
              </a:rPr>
              <a:t>Fixed object</a:t>
            </a:r>
          </a:p>
          <a:p>
            <a:pPr lvl="1">
              <a:lnSpc>
                <a:spcPct val="150000"/>
              </a:lnSpc>
              <a:buClr>
                <a:schemeClr val="accent4"/>
              </a:buClr>
              <a:buSzPct val="70000"/>
              <a:buFont typeface="Wingdings" panose="05000000000000000000" pitchFamily="2" charset="2"/>
              <a:buChar char="§"/>
              <a:defRPr/>
            </a:pPr>
            <a:r>
              <a:rPr lang="en-US" sz="1900" dirty="0">
                <a:cs typeface="Arial" pitchFamily="34" charset="0"/>
              </a:rPr>
              <a:t>Protruding material</a:t>
            </a:r>
          </a:p>
          <a:p>
            <a:pPr lvl="1">
              <a:lnSpc>
                <a:spcPct val="150000"/>
              </a:lnSpc>
              <a:buClr>
                <a:schemeClr val="accent4"/>
              </a:buClr>
              <a:buSzPct val="70000"/>
              <a:buFont typeface="Wingdings" panose="05000000000000000000" pitchFamily="2" charset="2"/>
              <a:buChar char="§"/>
              <a:defRPr/>
            </a:pPr>
            <a:r>
              <a:rPr lang="en-US" sz="1900" dirty="0">
                <a:latin typeface="+mj-lt"/>
                <a:cs typeface="Arial" pitchFamily="34" charset="0"/>
              </a:rPr>
              <a:t>High voltage equipment and work involving</a:t>
            </a:r>
          </a:p>
          <a:p>
            <a:pPr marL="205740" lvl="1" indent="0">
              <a:buClr>
                <a:schemeClr val="accent4"/>
              </a:buClr>
              <a:buSzPct val="70000"/>
              <a:buNone/>
              <a:defRPr/>
            </a:pPr>
            <a:endParaRPr lang="en-US" altLang="en-US" sz="1900" dirty="0">
              <a:latin typeface="+mj-lt"/>
              <a:cs typeface="Arial" pitchFamily="34" charset="0"/>
            </a:endParaRPr>
          </a:p>
        </p:txBody>
      </p:sp>
      <p:pic>
        <p:nvPicPr>
          <p:cNvPr id="12" name="Picture 11">
            <a:extLst>
              <a:ext uri="{FF2B5EF4-FFF2-40B4-BE49-F238E27FC236}">
                <a16:creationId xmlns:a16="http://schemas.microsoft.com/office/drawing/2014/main" id="{85127085-2E4E-4B84-A757-EEE4282FAE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4282" y="1980165"/>
            <a:ext cx="2192197" cy="254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D1E6129-19D5-4BB8-B1E6-91933C14384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0330"/>
          <a:stretch/>
        </p:blipFill>
        <p:spPr bwMode="auto">
          <a:xfrm>
            <a:off x="6345486" y="2993735"/>
            <a:ext cx="2254313" cy="24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845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Types </a:t>
            </a:r>
            <a:r>
              <a:rPr lang="en-US" sz="3200" b="1">
                <a:solidFill>
                  <a:schemeClr val="bg1"/>
                </a:solidFill>
                <a:latin typeface="Georgia" panose="02040502050405020303" pitchFamily="18" charset="0"/>
              </a:rPr>
              <a:t>of Head </a:t>
            </a:r>
            <a:r>
              <a:rPr lang="en-US" sz="3200" b="1" dirty="0">
                <a:solidFill>
                  <a:schemeClr val="bg1"/>
                </a:solidFill>
                <a:latin typeface="Georgia" panose="02040502050405020303" pitchFamily="18" charset="0"/>
              </a:rPr>
              <a:t>Protection </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graphicFrame>
        <p:nvGraphicFramePr>
          <p:cNvPr id="8" name="Content Placeholder 2">
            <a:extLst>
              <a:ext uri="{FF2B5EF4-FFF2-40B4-BE49-F238E27FC236}">
                <a16:creationId xmlns:a16="http://schemas.microsoft.com/office/drawing/2014/main" id="{C236531E-12C6-4EDC-B24B-45876177B2E8}"/>
              </a:ext>
            </a:extLst>
          </p:cNvPr>
          <p:cNvGraphicFramePr>
            <a:graphicFrameLocks/>
          </p:cNvGraphicFramePr>
          <p:nvPr>
            <p:extLst>
              <p:ext uri="{D42A27DB-BD31-4B8C-83A1-F6EECF244321}">
                <p14:modId xmlns:p14="http://schemas.microsoft.com/office/powerpoint/2010/main" val="222657186"/>
              </p:ext>
            </p:extLst>
          </p:nvPr>
        </p:nvGraphicFramePr>
        <p:xfrm>
          <a:off x="672611" y="1621210"/>
          <a:ext cx="5637653" cy="3593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0F5F98A9-AEF0-4C50-9297-6A8791AF0F1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13796" y="3051017"/>
            <a:ext cx="2700925" cy="2597043"/>
          </a:xfrm>
          <a:prstGeom prst="rect">
            <a:avLst/>
          </a:prstGeom>
        </p:spPr>
      </p:pic>
      <p:sp>
        <p:nvSpPr>
          <p:cNvPr id="11" name="Rectangle 10">
            <a:extLst>
              <a:ext uri="{FF2B5EF4-FFF2-40B4-BE49-F238E27FC236}">
                <a16:creationId xmlns:a16="http://schemas.microsoft.com/office/drawing/2014/main" id="{A9D76E0C-938C-4F67-9CAD-8C796BB61C90}"/>
              </a:ext>
            </a:extLst>
          </p:cNvPr>
          <p:cNvSpPr/>
          <p:nvPr/>
        </p:nvSpPr>
        <p:spPr>
          <a:xfrm>
            <a:off x="6994990" y="5765280"/>
            <a:ext cx="2013208" cy="4528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2"/>
              </a:buClr>
            </a:pPr>
            <a:r>
              <a:rPr lang="en-US" altLang="en-US" sz="1500" b="1" dirty="0">
                <a:solidFill>
                  <a:srgbClr val="FFC000"/>
                </a:solidFill>
                <a:latin typeface="Calibri" panose="020F0502020204030204" pitchFamily="34" charset="0"/>
              </a:rPr>
              <a:t>Must comply with ANSI Z89</a:t>
            </a:r>
          </a:p>
        </p:txBody>
      </p:sp>
      <p:sp>
        <p:nvSpPr>
          <p:cNvPr id="9" name="Rectangle 8">
            <a:extLst>
              <a:ext uri="{FF2B5EF4-FFF2-40B4-BE49-F238E27FC236}">
                <a16:creationId xmlns:a16="http://schemas.microsoft.com/office/drawing/2014/main" id="{9828BC43-2D5C-4571-8F68-87AF28767238}"/>
              </a:ext>
            </a:extLst>
          </p:cNvPr>
          <p:cNvSpPr/>
          <p:nvPr/>
        </p:nvSpPr>
        <p:spPr>
          <a:xfrm>
            <a:off x="-158237" y="5046416"/>
            <a:ext cx="6884962" cy="1081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90000"/>
              </a:lnSpc>
              <a:buClr>
                <a:srgbClr val="7030A0"/>
              </a:buClr>
              <a:buSzPct val="70000"/>
            </a:pPr>
            <a:r>
              <a:rPr lang="en-US" altLang="en-US" sz="1900" dirty="0">
                <a:solidFill>
                  <a:schemeClr val="tx1"/>
                </a:solidFill>
                <a:latin typeface="Calibri" panose="020F0502020204030204" pitchFamily="34" charset="0"/>
              </a:rPr>
              <a:t>Note: Before each use, inspect for signs of dents, cracks, penetration, and any damage due to impact, rough treatment or wear </a:t>
            </a:r>
          </a:p>
        </p:txBody>
      </p:sp>
    </p:spTree>
    <p:extLst>
      <p:ext uri="{BB962C8B-B14F-4D97-AF65-F5344CB8AC3E}">
        <p14:creationId xmlns:p14="http://schemas.microsoft.com/office/powerpoint/2010/main" val="2452330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03FACA-8753-43D1-A046-80435CBC99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8680" y="3795532"/>
            <a:ext cx="3400876" cy="1700438"/>
          </a:xfrm>
          <a:prstGeom prst="rect">
            <a:avLst/>
          </a:prstGeom>
        </p:spPr>
      </p:pic>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Foot Protection</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3">
            <a:extLst>
              <a:ext uri="{FF2B5EF4-FFF2-40B4-BE49-F238E27FC236}">
                <a16:creationId xmlns:a16="http://schemas.microsoft.com/office/drawing/2014/main" id="{C6B91520-5E3D-427D-B024-032E4187A870}"/>
              </a:ext>
            </a:extLst>
          </p:cNvPr>
          <p:cNvSpPr txBox="1">
            <a:spLocks noChangeArrowheads="1"/>
          </p:cNvSpPr>
          <p:nvPr/>
        </p:nvSpPr>
        <p:spPr>
          <a:xfrm>
            <a:off x="659857" y="1596777"/>
            <a:ext cx="4619964"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2300" dirty="0">
                <a:latin typeface="Calibri" panose="020F0502020204030204" pitchFamily="34" charset="0"/>
              </a:rPr>
              <a:t>Required when employees are in areas where there is danger of foot injury due to </a:t>
            </a:r>
          </a:p>
          <a:p>
            <a:pPr>
              <a:buClr>
                <a:srgbClr val="7030A0"/>
              </a:buClr>
              <a:buSzPct val="70000"/>
              <a:buFont typeface="Wingdings" panose="05000000000000000000" pitchFamily="2" charset="2"/>
              <a:buChar char="§"/>
            </a:pPr>
            <a:r>
              <a:rPr lang="en-US" altLang="en-US" sz="2300" dirty="0">
                <a:latin typeface="Calibri" panose="020F0502020204030204" pitchFamily="34" charset="0"/>
              </a:rPr>
              <a:t>falling and rolling objects</a:t>
            </a:r>
          </a:p>
          <a:p>
            <a:pPr>
              <a:buClr>
                <a:srgbClr val="7030A0"/>
              </a:buClr>
              <a:buSzPct val="70000"/>
              <a:buFont typeface="Wingdings" panose="05000000000000000000" pitchFamily="2" charset="2"/>
              <a:buChar char="§"/>
            </a:pPr>
            <a:r>
              <a:rPr lang="en-US" altLang="en-US" sz="2300" dirty="0">
                <a:latin typeface="Calibri" panose="020F0502020204030204" pitchFamily="34" charset="0"/>
              </a:rPr>
              <a:t>slip hazards or objects piercing the sole, and </a:t>
            </a:r>
          </a:p>
          <a:p>
            <a:pPr>
              <a:buClr>
                <a:srgbClr val="7030A0"/>
              </a:buClr>
              <a:buSzPct val="70000"/>
              <a:buFont typeface="Wingdings" panose="05000000000000000000" pitchFamily="2" charset="2"/>
              <a:buChar char="§"/>
            </a:pPr>
            <a:r>
              <a:rPr lang="en-US" altLang="en-US" sz="2300" dirty="0">
                <a:latin typeface="Calibri" panose="020F0502020204030204" pitchFamily="34" charset="0"/>
              </a:rPr>
              <a:t>where employees are exposed to electrical hazards</a:t>
            </a:r>
          </a:p>
          <a:p>
            <a:pPr>
              <a:buClr>
                <a:srgbClr val="7030A0"/>
              </a:buClr>
              <a:buSzPct val="70000"/>
              <a:buFont typeface="Wingdings" panose="05000000000000000000" pitchFamily="2" charset="2"/>
              <a:buChar char="§"/>
            </a:pPr>
            <a:endParaRPr lang="en-US" altLang="en-US" sz="1900" dirty="0">
              <a:latin typeface="Calibri" panose="020F0502020204030204" pitchFamily="34" charset="0"/>
            </a:endParaRPr>
          </a:p>
          <a:p>
            <a:pPr marL="0" indent="0">
              <a:buClr>
                <a:schemeClr val="bg2"/>
              </a:buClr>
              <a:buNone/>
            </a:pPr>
            <a:endParaRPr lang="en-US" altLang="en-US" sz="1900" dirty="0">
              <a:latin typeface="Calibri" panose="020F0502020204030204" pitchFamily="34" charset="0"/>
            </a:endParaRPr>
          </a:p>
        </p:txBody>
      </p:sp>
      <p:sp>
        <p:nvSpPr>
          <p:cNvPr id="11" name="Rectangle 10">
            <a:extLst>
              <a:ext uri="{FF2B5EF4-FFF2-40B4-BE49-F238E27FC236}">
                <a16:creationId xmlns:a16="http://schemas.microsoft.com/office/drawing/2014/main" id="{CF726C4D-6FF2-45F5-ACBF-E7BC399E545B}"/>
              </a:ext>
            </a:extLst>
          </p:cNvPr>
          <p:cNvSpPr/>
          <p:nvPr/>
        </p:nvSpPr>
        <p:spPr>
          <a:xfrm>
            <a:off x="6483763" y="5765279"/>
            <a:ext cx="2013208" cy="4528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2"/>
              </a:buClr>
            </a:pPr>
            <a:r>
              <a:rPr lang="en-US" altLang="en-US" sz="1500" b="1" dirty="0">
                <a:solidFill>
                  <a:srgbClr val="FFC000"/>
                </a:solidFill>
                <a:latin typeface="Calibri" panose="020F0502020204030204" pitchFamily="34" charset="0"/>
              </a:rPr>
              <a:t>Must comply with ASTM F2413 – 05 </a:t>
            </a:r>
          </a:p>
        </p:txBody>
      </p:sp>
      <p:pic>
        <p:nvPicPr>
          <p:cNvPr id="5" name="Picture 4">
            <a:extLst>
              <a:ext uri="{FF2B5EF4-FFF2-40B4-BE49-F238E27FC236}">
                <a16:creationId xmlns:a16="http://schemas.microsoft.com/office/drawing/2014/main" id="{98B1B1B5-2244-491B-A40E-38C58BA093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2962" y="1545023"/>
            <a:ext cx="1981200" cy="1981200"/>
          </a:xfrm>
          <a:prstGeom prst="rect">
            <a:avLst/>
          </a:prstGeom>
        </p:spPr>
      </p:pic>
    </p:spTree>
    <p:extLst>
      <p:ext uri="{BB962C8B-B14F-4D97-AF65-F5344CB8AC3E}">
        <p14:creationId xmlns:p14="http://schemas.microsoft.com/office/powerpoint/2010/main" val="331325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Potential Hazards</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pic>
        <p:nvPicPr>
          <p:cNvPr id="10" name="Picture 9">
            <a:extLst>
              <a:ext uri="{FF2B5EF4-FFF2-40B4-BE49-F238E27FC236}">
                <a16:creationId xmlns:a16="http://schemas.microsoft.com/office/drawing/2014/main" id="{49D7571B-D231-4CB1-9DF1-2DFC556F6D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950" y="1518422"/>
            <a:ext cx="18288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F39B10D-A881-4D78-9C58-6A56797EBB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7550" y="1518422"/>
            <a:ext cx="16764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BC3C351-3803-4143-912B-FC63E73E36B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48350" y="1518422"/>
            <a:ext cx="16764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B0317E91-0967-4EE6-9F95-9A155EE5650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750" y="4116132"/>
            <a:ext cx="17526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829FA46-2060-4C7E-8791-E9BBA62272F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48350" y="4116132"/>
            <a:ext cx="16764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DFBC0C76-C252-40C5-A97D-97D23088D29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57550" y="4058821"/>
            <a:ext cx="17526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9">
            <a:extLst>
              <a:ext uri="{FF2B5EF4-FFF2-40B4-BE49-F238E27FC236}">
                <a16:creationId xmlns:a16="http://schemas.microsoft.com/office/drawing/2014/main" id="{87D62CB6-C71A-4966-928C-8D72A85A8DCF}"/>
              </a:ext>
            </a:extLst>
          </p:cNvPr>
          <p:cNvSpPr txBox="1">
            <a:spLocks noChangeArrowheads="1"/>
          </p:cNvSpPr>
          <p:nvPr/>
        </p:nvSpPr>
        <p:spPr bwMode="auto">
          <a:xfrm>
            <a:off x="419100" y="3214570"/>
            <a:ext cx="8305800" cy="519113"/>
          </a:xfrm>
          <a:prstGeom prst="rect">
            <a:avLst/>
          </a:prstGeom>
          <a:noFill/>
          <a:ln w="9525">
            <a:noFill/>
            <a:miter lim="800000"/>
            <a:headEnd/>
            <a:tailEnd/>
          </a:ln>
          <a:effectLst/>
        </p:spPr>
        <p:txBody>
          <a:bodyPr>
            <a:spAutoFit/>
          </a:bodyPr>
          <a:lstStyle/>
          <a:p>
            <a:pPr>
              <a:spcBef>
                <a:spcPct val="50000"/>
              </a:spcBef>
              <a:defRPr/>
            </a:pPr>
            <a:r>
              <a:rPr lang="en-US" sz="2800" dirty="0">
                <a:effectLst>
                  <a:outerShdw blurRad="38100" dist="38100" dir="2700000" algn="tl">
                    <a:srgbClr val="C0C0C0"/>
                  </a:outerShdw>
                </a:effectLst>
              </a:rPr>
              <a:t>    </a:t>
            </a:r>
            <a:r>
              <a:rPr lang="en-US" sz="1900" dirty="0">
                <a:latin typeface="+mj-lt"/>
              </a:rPr>
              <a:t>Impact Injuries                   Spills &amp; Splashes                Compression Injuries</a:t>
            </a:r>
          </a:p>
        </p:txBody>
      </p:sp>
      <p:sp>
        <p:nvSpPr>
          <p:cNvPr id="18" name="Text Box 10">
            <a:extLst>
              <a:ext uri="{FF2B5EF4-FFF2-40B4-BE49-F238E27FC236}">
                <a16:creationId xmlns:a16="http://schemas.microsoft.com/office/drawing/2014/main" id="{459C0CD3-DED7-4785-AA9B-3A6F01894D9C}"/>
              </a:ext>
            </a:extLst>
          </p:cNvPr>
          <p:cNvSpPr txBox="1">
            <a:spLocks noChangeArrowheads="1"/>
          </p:cNvSpPr>
          <p:nvPr/>
        </p:nvSpPr>
        <p:spPr bwMode="auto">
          <a:xfrm>
            <a:off x="495300" y="5498525"/>
            <a:ext cx="8153400" cy="39687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latin typeface="Eras Bold ITC" pitchFamily="34" charset="0"/>
              </a:rPr>
              <a:t>   </a:t>
            </a:r>
            <a:r>
              <a:rPr lang="en-US" sz="1900" dirty="0">
                <a:latin typeface="+mj-lt"/>
              </a:rPr>
              <a:t>Electrical Shocks                         Slipping                               Heat/Cold</a:t>
            </a:r>
          </a:p>
        </p:txBody>
      </p:sp>
    </p:spTree>
    <p:extLst>
      <p:ext uri="{BB962C8B-B14F-4D97-AF65-F5344CB8AC3E}">
        <p14:creationId xmlns:p14="http://schemas.microsoft.com/office/powerpoint/2010/main" val="217228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5" name="Rectangle 2">
            <a:extLst>
              <a:ext uri="{FF2B5EF4-FFF2-40B4-BE49-F238E27FC236}">
                <a16:creationId xmlns:a16="http://schemas.microsoft.com/office/drawing/2014/main" id="{FDF68302-2F93-43EF-8381-26D06866118D}"/>
              </a:ext>
            </a:extLst>
          </p:cNvPr>
          <p:cNvSpPr txBox="1">
            <a:spLocks noChangeArrowheads="1"/>
          </p:cNvSpPr>
          <p:nvPr/>
        </p:nvSpPr>
        <p:spPr>
          <a:xfrm>
            <a:off x="672612" y="1635968"/>
            <a:ext cx="7493614" cy="445701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lnSpc>
                <a:spcPct val="80000"/>
              </a:lnSpc>
              <a:buClr>
                <a:schemeClr val="bg2"/>
              </a:buClr>
              <a:buNone/>
            </a:pPr>
            <a:r>
              <a:rPr lang="en-US" sz="2200" dirty="0"/>
              <a:t>Personal Protective Equipment (PPE) is any safety equipment that is worn to prevent injury in the workplace, when engineering and administrative controls are not feasible or are being implemented.</a:t>
            </a:r>
          </a:p>
          <a:p>
            <a:pPr marL="0" indent="0">
              <a:lnSpc>
                <a:spcPct val="80000"/>
              </a:lnSpc>
              <a:buClr>
                <a:schemeClr val="bg2"/>
              </a:buClr>
              <a:buNone/>
            </a:pPr>
            <a:r>
              <a:rPr lang="en-US" altLang="en-US" sz="2200" dirty="0">
                <a:latin typeface="+mj-lt"/>
              </a:rPr>
              <a:t>PPE must be provided when necessary by reason of hazards encountered that are capable of causing injury or impairment. They are no substitute for engineering, work practice, and/or administrative controls.</a:t>
            </a:r>
          </a:p>
          <a:p>
            <a:pPr marL="0" indent="0">
              <a:lnSpc>
                <a:spcPct val="80000"/>
              </a:lnSpc>
              <a:buClr>
                <a:schemeClr val="bg2"/>
              </a:buClr>
              <a:buNone/>
            </a:pPr>
            <a:r>
              <a:rPr lang="en-US" altLang="en-US" sz="2200" dirty="0">
                <a:latin typeface="+mj-lt"/>
              </a:rPr>
              <a:t>At best, PPE creates a barrier between the hazard and worker contact. They do not eliminate the hazard, so if the equipment fails then exposure occurs. For this reason, they must be worn always to provide protection.</a:t>
            </a:r>
          </a:p>
        </p:txBody>
      </p:sp>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Personal Protective Equipment</a:t>
            </a:r>
            <a:endParaRPr lang="en-US" sz="285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7416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Selection, Care and Maintenance</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10" name="Rectangle 3">
            <a:extLst>
              <a:ext uri="{FF2B5EF4-FFF2-40B4-BE49-F238E27FC236}">
                <a16:creationId xmlns:a16="http://schemas.microsoft.com/office/drawing/2014/main" id="{93F26612-4E26-4997-984D-499C47FFEFAB}"/>
              </a:ext>
            </a:extLst>
          </p:cNvPr>
          <p:cNvSpPr txBox="1">
            <a:spLocks noChangeArrowheads="1"/>
          </p:cNvSpPr>
          <p:nvPr/>
        </p:nvSpPr>
        <p:spPr>
          <a:xfrm>
            <a:off x="672612" y="1420033"/>
            <a:ext cx="5601440" cy="467422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r>
              <a:rPr lang="en-US" altLang="en-US" sz="1900" dirty="0">
                <a:latin typeface="Calibri" panose="020F0502020204030204" pitchFamily="34" charset="0"/>
              </a:rPr>
              <a:t>Slip resistant soles</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Oil resistant soles</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Protect against punctures and penetration</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Compatible with environment</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Assure proper fit</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Protect toes against impact and compression</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Conductive protection (minimize static electricity)</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Be inspected for cuts, tears, cracks, worn soles and other damage</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Be cared for according to manufacturer’s recommendations</a:t>
            </a:r>
          </a:p>
        </p:txBody>
      </p:sp>
    </p:spTree>
    <p:extLst>
      <p:ext uri="{BB962C8B-B14F-4D97-AF65-F5344CB8AC3E}">
        <p14:creationId xmlns:p14="http://schemas.microsoft.com/office/powerpoint/2010/main" val="83204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Hand Protection</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3">
            <a:extLst>
              <a:ext uri="{FF2B5EF4-FFF2-40B4-BE49-F238E27FC236}">
                <a16:creationId xmlns:a16="http://schemas.microsoft.com/office/drawing/2014/main" id="{F1D33210-8ACF-4340-9005-2E60A15EEAB5}"/>
              </a:ext>
            </a:extLst>
          </p:cNvPr>
          <p:cNvSpPr txBox="1">
            <a:spLocks noChangeArrowheads="1"/>
          </p:cNvSpPr>
          <p:nvPr/>
        </p:nvSpPr>
        <p:spPr>
          <a:xfrm>
            <a:off x="600184" y="2058090"/>
            <a:ext cx="5565226" cy="3698982"/>
          </a:xfrm>
          <a:prstGeom prst="rect">
            <a:avLst/>
          </a:prstGeom>
        </p:spPr>
        <p:txBody>
          <a:bodyPr vert="horz" lIns="91440" tIns="45720" rIns="91440" bIns="45720" rtlCol="0">
            <a:normAutofit fontScale="70000" lnSpcReduction="20000"/>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lnSpc>
                <a:spcPct val="120000"/>
              </a:lnSpc>
              <a:buClr>
                <a:srgbClr val="7030A0"/>
              </a:buClr>
              <a:buSzPct val="70000"/>
              <a:buFont typeface="Wingdings" panose="05000000000000000000" pitchFamily="2" charset="2"/>
              <a:buChar char="§"/>
            </a:pPr>
            <a:r>
              <a:rPr lang="en-US" altLang="en-US" sz="2800" dirty="0"/>
              <a:t>Skin absorption of harmful substances</a:t>
            </a:r>
          </a:p>
          <a:p>
            <a:pPr>
              <a:lnSpc>
                <a:spcPct val="120000"/>
              </a:lnSpc>
              <a:buClr>
                <a:srgbClr val="7030A0"/>
              </a:buClr>
              <a:buSzPct val="70000"/>
              <a:buFont typeface="Wingdings" panose="05000000000000000000" pitchFamily="2" charset="2"/>
              <a:buChar char="§"/>
            </a:pPr>
            <a:r>
              <a:rPr lang="en-US" altLang="en-US" sz="2800" dirty="0"/>
              <a:t>Severe cuts or lacerations</a:t>
            </a:r>
          </a:p>
          <a:p>
            <a:pPr>
              <a:lnSpc>
                <a:spcPct val="120000"/>
              </a:lnSpc>
              <a:buClr>
                <a:srgbClr val="7030A0"/>
              </a:buClr>
              <a:buSzPct val="70000"/>
              <a:buFont typeface="Wingdings" panose="05000000000000000000" pitchFamily="2" charset="2"/>
              <a:buChar char="§"/>
            </a:pPr>
            <a:r>
              <a:rPr lang="en-US" altLang="en-US" sz="2800" dirty="0"/>
              <a:t>Severe abrasions</a:t>
            </a:r>
          </a:p>
          <a:p>
            <a:pPr>
              <a:lnSpc>
                <a:spcPct val="120000"/>
              </a:lnSpc>
              <a:buClr>
                <a:srgbClr val="7030A0"/>
              </a:buClr>
              <a:buSzPct val="70000"/>
              <a:buFont typeface="Wingdings" panose="05000000000000000000" pitchFamily="2" charset="2"/>
              <a:buChar char="§"/>
            </a:pPr>
            <a:r>
              <a:rPr lang="en-US" altLang="en-US" sz="2800" dirty="0"/>
              <a:t>Punctures</a:t>
            </a:r>
          </a:p>
          <a:p>
            <a:pPr>
              <a:lnSpc>
                <a:spcPct val="120000"/>
              </a:lnSpc>
              <a:buClr>
                <a:srgbClr val="7030A0"/>
              </a:buClr>
              <a:buSzPct val="70000"/>
              <a:buFont typeface="Wingdings" panose="05000000000000000000" pitchFamily="2" charset="2"/>
              <a:buChar char="§"/>
            </a:pPr>
            <a:r>
              <a:rPr lang="en-US" altLang="en-US" sz="2800" dirty="0"/>
              <a:t>Chemical burns</a:t>
            </a:r>
          </a:p>
          <a:p>
            <a:pPr>
              <a:lnSpc>
                <a:spcPct val="120000"/>
              </a:lnSpc>
              <a:buClr>
                <a:srgbClr val="7030A0"/>
              </a:buClr>
              <a:buSzPct val="70000"/>
              <a:buFont typeface="Wingdings" panose="05000000000000000000" pitchFamily="2" charset="2"/>
              <a:buChar char="§"/>
            </a:pPr>
            <a:r>
              <a:rPr lang="en-US" altLang="en-US" sz="2800" dirty="0"/>
              <a:t>Thermal burns</a:t>
            </a:r>
          </a:p>
          <a:p>
            <a:pPr>
              <a:lnSpc>
                <a:spcPct val="120000"/>
              </a:lnSpc>
              <a:buClr>
                <a:srgbClr val="7030A0"/>
              </a:buClr>
              <a:buSzPct val="70000"/>
              <a:buFont typeface="Wingdings" panose="05000000000000000000" pitchFamily="2" charset="2"/>
              <a:buChar char="§"/>
            </a:pPr>
            <a:r>
              <a:rPr lang="en-US" altLang="en-US" sz="2800" dirty="0"/>
              <a:t>Harmful temperature extremes</a:t>
            </a:r>
          </a:p>
          <a:p>
            <a:pPr marL="0" indent="0">
              <a:buClr>
                <a:schemeClr val="bg2"/>
              </a:buClr>
              <a:buNone/>
            </a:pPr>
            <a:r>
              <a:rPr lang="en-US" altLang="en-US" sz="2800" b="1" i="1" dirty="0">
                <a:effectLst>
                  <a:outerShdw blurRad="38100" dist="38100" dir="2700000" algn="tl">
                    <a:srgbClr val="000000">
                      <a:alpha val="43137"/>
                    </a:srgbClr>
                  </a:outerShdw>
                </a:effectLst>
                <a:latin typeface="Calibri" panose="020F0502020204030204" pitchFamily="34" charset="0"/>
              </a:rPr>
              <a:t>Protection must be compatible with hazard!</a:t>
            </a:r>
          </a:p>
        </p:txBody>
      </p:sp>
      <p:sp>
        <p:nvSpPr>
          <p:cNvPr id="11" name="Rectangle 10">
            <a:extLst>
              <a:ext uri="{FF2B5EF4-FFF2-40B4-BE49-F238E27FC236}">
                <a16:creationId xmlns:a16="http://schemas.microsoft.com/office/drawing/2014/main" id="{A178CED3-68DC-45C9-889C-98E207D3D2EB}"/>
              </a:ext>
            </a:extLst>
          </p:cNvPr>
          <p:cNvSpPr/>
          <p:nvPr/>
        </p:nvSpPr>
        <p:spPr>
          <a:xfrm>
            <a:off x="624146" y="1380029"/>
            <a:ext cx="7073661" cy="759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2"/>
              </a:buClr>
            </a:pPr>
            <a:r>
              <a:rPr lang="en-US" altLang="en-US" sz="2000" dirty="0">
                <a:solidFill>
                  <a:schemeClr val="tx1"/>
                </a:solidFill>
                <a:latin typeface="Calibri" panose="020F0502020204030204" pitchFamily="34" charset="0"/>
              </a:rPr>
              <a:t>Required when employees’ hands are exposed to hazards such as</a:t>
            </a:r>
          </a:p>
        </p:txBody>
      </p:sp>
    </p:spTree>
    <p:extLst>
      <p:ext uri="{BB962C8B-B14F-4D97-AF65-F5344CB8AC3E}">
        <p14:creationId xmlns:p14="http://schemas.microsoft.com/office/powerpoint/2010/main" val="1663434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Glove Selection</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3">
            <a:extLst>
              <a:ext uri="{FF2B5EF4-FFF2-40B4-BE49-F238E27FC236}">
                <a16:creationId xmlns:a16="http://schemas.microsoft.com/office/drawing/2014/main" id="{F1D33210-8ACF-4340-9005-2E60A15EEAB5}"/>
              </a:ext>
            </a:extLst>
          </p:cNvPr>
          <p:cNvSpPr txBox="1">
            <a:spLocks noChangeArrowheads="1"/>
          </p:cNvSpPr>
          <p:nvPr/>
        </p:nvSpPr>
        <p:spPr>
          <a:xfrm>
            <a:off x="600183" y="1629624"/>
            <a:ext cx="7674683" cy="428556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r>
              <a:rPr lang="en-US" altLang="en-US" sz="1900" dirty="0">
                <a:latin typeface="Calibri" panose="020F0502020204030204" pitchFamily="34" charset="0"/>
              </a:rPr>
              <a:t>Glove selection depends on type of hazard</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Check SDS for guidelines for chemical hazards</a:t>
            </a:r>
          </a:p>
          <a:p>
            <a:pPr>
              <a:buClr>
                <a:srgbClr val="7030A0"/>
              </a:buClr>
              <a:buSzPct val="70000"/>
              <a:buFont typeface="Wingdings" panose="05000000000000000000" pitchFamily="2" charset="2"/>
              <a:buChar char="§"/>
            </a:pPr>
            <a:r>
              <a:rPr lang="en-US" altLang="en-US" sz="2000" dirty="0">
                <a:latin typeface="Calibri" panose="020F0502020204030204" pitchFamily="34" charset="0"/>
              </a:rPr>
              <a:t>Choose compatible material as no one material is suited for all chemicals</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Consult the </a:t>
            </a:r>
            <a:r>
              <a:rPr lang="en-US" altLang="en-US" sz="2000" dirty="0">
                <a:latin typeface="Calibri" panose="020F0502020204030204" pitchFamily="34" charset="0"/>
              </a:rPr>
              <a:t>manufacturer’s chemical resistance guide</a:t>
            </a:r>
          </a:p>
          <a:p>
            <a:pPr>
              <a:buClr>
                <a:srgbClr val="7030A0"/>
              </a:buClr>
              <a:buSzPct val="70000"/>
              <a:buFont typeface="Wingdings" panose="05000000000000000000" pitchFamily="2" charset="2"/>
              <a:buChar char="§"/>
            </a:pPr>
            <a:r>
              <a:rPr lang="en-US" sz="2000" dirty="0"/>
              <a:t>Latex may cause sensitivity or become an allergen to those exposed. If latex gloves must be used, choose reduced-protein, powder-free latex gloves.</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Powered gloves must not be used for medical/clinical purposes per FDA ban</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Always consider chemical (or other substance) to be used, dexterity needed, extent of protection and type of work when selecting gloves</a:t>
            </a:r>
          </a:p>
        </p:txBody>
      </p:sp>
    </p:spTree>
    <p:extLst>
      <p:ext uri="{BB962C8B-B14F-4D97-AF65-F5344CB8AC3E}">
        <p14:creationId xmlns:p14="http://schemas.microsoft.com/office/powerpoint/2010/main" val="420914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0" y="6299727"/>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a:extLst>
              <a:ext uri="{FF2B5EF4-FFF2-40B4-BE49-F238E27FC236}">
                <a16:creationId xmlns:a16="http://schemas.microsoft.com/office/drawing/2014/main" id="{B2FF829D-47AE-462E-A8BD-992134668E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583" y="5961095"/>
            <a:ext cx="1347333" cy="762066"/>
          </a:xfrm>
          <a:prstGeom prst="rect">
            <a:avLst/>
          </a:prstGeom>
        </p:spPr>
      </p:pic>
      <p:graphicFrame>
        <p:nvGraphicFramePr>
          <p:cNvPr id="5" name="Content Placeholder 2">
            <a:extLst>
              <a:ext uri="{FF2B5EF4-FFF2-40B4-BE49-F238E27FC236}">
                <a16:creationId xmlns:a16="http://schemas.microsoft.com/office/drawing/2014/main" id="{04F14EB3-B9F7-4B9E-9130-E0B1F3A5C0D9}"/>
              </a:ext>
            </a:extLst>
          </p:cNvPr>
          <p:cNvGraphicFramePr>
            <a:graphicFrameLocks/>
          </p:cNvGraphicFramePr>
          <p:nvPr>
            <p:extLst>
              <p:ext uri="{D42A27DB-BD31-4B8C-83A1-F6EECF244321}">
                <p14:modId xmlns:p14="http://schemas.microsoft.com/office/powerpoint/2010/main" val="1306735966"/>
              </p:ext>
            </p:extLst>
          </p:nvPr>
        </p:nvGraphicFramePr>
        <p:xfrm>
          <a:off x="1307471" y="1399570"/>
          <a:ext cx="5613148" cy="4579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80F1A186-56AB-4772-B041-C2618544D269}"/>
              </a:ext>
            </a:extLst>
          </p:cNvPr>
          <p:cNvSpPr/>
          <p:nvPr/>
        </p:nvSpPr>
        <p:spPr>
          <a:xfrm>
            <a:off x="3489355" y="2041523"/>
            <a:ext cx="1928388" cy="2263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Fabric Gloves</a:t>
            </a:r>
          </a:p>
        </p:txBody>
      </p:sp>
      <p:sp>
        <p:nvSpPr>
          <p:cNvPr id="7" name="Rectangle 6">
            <a:extLst>
              <a:ext uri="{FF2B5EF4-FFF2-40B4-BE49-F238E27FC236}">
                <a16:creationId xmlns:a16="http://schemas.microsoft.com/office/drawing/2014/main" id="{B8C5100E-C692-4270-A781-8D13A394F8CC}"/>
              </a:ext>
            </a:extLst>
          </p:cNvPr>
          <p:cNvSpPr/>
          <p:nvPr/>
        </p:nvSpPr>
        <p:spPr>
          <a:xfrm>
            <a:off x="3525567" y="2815765"/>
            <a:ext cx="1928388" cy="23539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Leather Gloves</a:t>
            </a:r>
          </a:p>
        </p:txBody>
      </p:sp>
      <p:sp>
        <p:nvSpPr>
          <p:cNvPr id="8" name="Rectangle 7">
            <a:extLst>
              <a:ext uri="{FF2B5EF4-FFF2-40B4-BE49-F238E27FC236}">
                <a16:creationId xmlns:a16="http://schemas.microsoft.com/office/drawing/2014/main" id="{68C0D3EA-661E-4969-878A-6076820F6978}"/>
              </a:ext>
            </a:extLst>
          </p:cNvPr>
          <p:cNvSpPr/>
          <p:nvPr/>
        </p:nvSpPr>
        <p:spPr>
          <a:xfrm>
            <a:off x="3720971" y="3565851"/>
            <a:ext cx="2346357" cy="3039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Chemical Resistant Gloves</a:t>
            </a:r>
          </a:p>
        </p:txBody>
      </p:sp>
      <p:sp>
        <p:nvSpPr>
          <p:cNvPr id="9" name="Rectangle 8">
            <a:extLst>
              <a:ext uri="{FF2B5EF4-FFF2-40B4-BE49-F238E27FC236}">
                <a16:creationId xmlns:a16="http://schemas.microsoft.com/office/drawing/2014/main" id="{8286D80A-8DED-407A-B006-338CF94D531A}"/>
              </a:ext>
            </a:extLst>
          </p:cNvPr>
          <p:cNvSpPr/>
          <p:nvPr/>
        </p:nvSpPr>
        <p:spPr>
          <a:xfrm>
            <a:off x="3489355" y="4345328"/>
            <a:ext cx="2346357" cy="2287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Metal Mesh Gloves</a:t>
            </a:r>
          </a:p>
        </p:txBody>
      </p:sp>
      <p:sp>
        <p:nvSpPr>
          <p:cNvPr id="10" name="Rectangle 9">
            <a:extLst>
              <a:ext uri="{FF2B5EF4-FFF2-40B4-BE49-F238E27FC236}">
                <a16:creationId xmlns:a16="http://schemas.microsoft.com/office/drawing/2014/main" id="{57893B74-0E16-46F8-80F0-81F23B88BC1D}"/>
              </a:ext>
            </a:extLst>
          </p:cNvPr>
          <p:cNvSpPr/>
          <p:nvPr/>
        </p:nvSpPr>
        <p:spPr>
          <a:xfrm>
            <a:off x="3677213" y="5114880"/>
            <a:ext cx="2390115" cy="2287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Aluminized Fabric Gloves</a:t>
            </a:r>
          </a:p>
        </p:txBody>
      </p:sp>
      <p:sp>
        <p:nvSpPr>
          <p:cNvPr id="11" name="Rectangle 10">
            <a:extLst>
              <a:ext uri="{FF2B5EF4-FFF2-40B4-BE49-F238E27FC236}">
                <a16:creationId xmlns:a16="http://schemas.microsoft.com/office/drawing/2014/main" id="{4CAAB30D-6FCB-4CE5-933C-187EDF69391A}"/>
              </a:ext>
            </a:extLst>
          </p:cNvPr>
          <p:cNvSpPr/>
          <p:nvPr/>
        </p:nvSpPr>
        <p:spPr>
          <a:xfrm>
            <a:off x="3662125" y="1291437"/>
            <a:ext cx="1928388" cy="2263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Disposable Gloves</a:t>
            </a:r>
          </a:p>
        </p:txBody>
      </p:sp>
      <p:sp>
        <p:nvSpPr>
          <p:cNvPr id="12" name="Title 1">
            <a:extLst>
              <a:ext uri="{FF2B5EF4-FFF2-40B4-BE49-F238E27FC236}">
                <a16:creationId xmlns:a16="http://schemas.microsoft.com/office/drawing/2014/main" id="{8119E3A0-3CE8-4250-A148-5C3DBB9B7FBA}"/>
              </a:ext>
            </a:extLst>
          </p:cNvPr>
          <p:cNvSpPr txBox="1">
            <a:spLocks/>
          </p:cNvSpPr>
          <p:nvPr/>
        </p:nvSpPr>
        <p:spPr>
          <a:xfrm>
            <a:off x="802363" y="271720"/>
            <a:ext cx="7200900" cy="770866"/>
          </a:xfrm>
          <a:prstGeom prst="rect">
            <a:avLst/>
          </a:prstGeom>
          <a:solidFill>
            <a:srgbClr val="7030A0"/>
          </a:solidFill>
          <a:ln w="28575">
            <a:solidFill>
              <a:srgbClr val="FFC000"/>
            </a:solidFill>
          </a:ln>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Common Types of Gloves</a:t>
            </a:r>
            <a:endParaRPr lang="en-US" sz="2850" b="1" dirty="0">
              <a:solidFill>
                <a:schemeClr val="bg1"/>
              </a:solidFill>
              <a:latin typeface="Georgia" panose="0204050205040502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r>
              <a:rPr lang="en-US" sz="3200" b="1" dirty="0">
                <a:solidFill>
                  <a:schemeClr val="bg1"/>
                </a:solidFill>
                <a:latin typeface="Georgia" panose="02040502050405020303" pitchFamily="18" charset="0"/>
              </a:rPr>
              <a:t>Glove Donning and Doffing</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pic>
        <p:nvPicPr>
          <p:cNvPr id="5" name="Picture 4">
            <a:extLst>
              <a:ext uri="{FF2B5EF4-FFF2-40B4-BE49-F238E27FC236}">
                <a16:creationId xmlns:a16="http://schemas.microsoft.com/office/drawing/2014/main" id="{1E599FFD-EC61-4B1B-9738-FBEF7BD887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2612" y="1205630"/>
            <a:ext cx="7214056" cy="4551442"/>
          </a:xfrm>
          <a:prstGeom prst="rect">
            <a:avLst/>
          </a:prstGeom>
        </p:spPr>
      </p:pic>
      <p:sp>
        <p:nvSpPr>
          <p:cNvPr id="9" name="Rectangle 3">
            <a:extLst>
              <a:ext uri="{FF2B5EF4-FFF2-40B4-BE49-F238E27FC236}">
                <a16:creationId xmlns:a16="http://schemas.microsoft.com/office/drawing/2014/main" id="{4957E5BF-7D4A-469F-B6A0-482FFEFC13BE}"/>
              </a:ext>
            </a:extLst>
          </p:cNvPr>
          <p:cNvSpPr txBox="1">
            <a:spLocks noChangeArrowheads="1"/>
          </p:cNvSpPr>
          <p:nvPr/>
        </p:nvSpPr>
        <p:spPr>
          <a:xfrm>
            <a:off x="8022792" y="6085978"/>
            <a:ext cx="1039728" cy="22398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1000" dirty="0">
                <a:latin typeface="Calibri" panose="020F0502020204030204" pitchFamily="34" charset="0"/>
              </a:rPr>
              <a:t>Source: NIOSH</a:t>
            </a:r>
          </a:p>
        </p:txBody>
      </p:sp>
    </p:spTree>
    <p:extLst>
      <p:ext uri="{BB962C8B-B14F-4D97-AF65-F5344CB8AC3E}">
        <p14:creationId xmlns:p14="http://schemas.microsoft.com/office/powerpoint/2010/main" val="3602509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Hearing Protection</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3">
            <a:extLst>
              <a:ext uri="{FF2B5EF4-FFF2-40B4-BE49-F238E27FC236}">
                <a16:creationId xmlns:a16="http://schemas.microsoft.com/office/drawing/2014/main" id="{F1D33210-8ACF-4340-9005-2E60A15EEAB5}"/>
              </a:ext>
            </a:extLst>
          </p:cNvPr>
          <p:cNvSpPr txBox="1">
            <a:spLocks noChangeArrowheads="1"/>
          </p:cNvSpPr>
          <p:nvPr/>
        </p:nvSpPr>
        <p:spPr>
          <a:xfrm>
            <a:off x="600183" y="1629624"/>
            <a:ext cx="7674683" cy="42855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1900" dirty="0">
                <a:latin typeface="Calibri" panose="020F0502020204030204" pitchFamily="34" charset="0"/>
              </a:rPr>
              <a:t>Noise is an unwanted sound. Hearing protection is required when exposure to noise level is at or above the OSHA action level of 85dBA. </a:t>
            </a:r>
          </a:p>
          <a:p>
            <a:pPr marL="0" indent="0">
              <a:buClr>
                <a:schemeClr val="bg2"/>
              </a:buClr>
              <a:buNone/>
            </a:pPr>
            <a:r>
              <a:rPr lang="en-US" sz="1900" dirty="0">
                <a:latin typeface="+mj-lt"/>
              </a:rPr>
              <a:t>Hearing loss occurs as a result of damage to the delicate structures (sensory cells) of the ear – this happens without employee’s notice.</a:t>
            </a:r>
            <a:endParaRPr lang="en-US" sz="1900" b="1" dirty="0">
              <a:latin typeface="+mj-lt"/>
            </a:endParaRPr>
          </a:p>
          <a:p>
            <a:pPr marL="0" indent="0">
              <a:buClr>
                <a:schemeClr val="bg2"/>
              </a:buClr>
              <a:buNone/>
            </a:pPr>
            <a:endParaRPr lang="en-US" altLang="en-US" sz="1900" dirty="0">
              <a:latin typeface="Calibri" panose="020F0502020204030204" pitchFamily="34" charset="0"/>
            </a:endParaRPr>
          </a:p>
        </p:txBody>
      </p:sp>
      <p:sp>
        <p:nvSpPr>
          <p:cNvPr id="13" name="Rectangle 12">
            <a:extLst>
              <a:ext uri="{FF2B5EF4-FFF2-40B4-BE49-F238E27FC236}">
                <a16:creationId xmlns:a16="http://schemas.microsoft.com/office/drawing/2014/main" id="{BFFCA4C1-12F2-452F-A1A6-3CBED5FA271F}"/>
              </a:ext>
            </a:extLst>
          </p:cNvPr>
          <p:cNvSpPr/>
          <p:nvPr/>
        </p:nvSpPr>
        <p:spPr>
          <a:xfrm>
            <a:off x="7125180" y="3821682"/>
            <a:ext cx="1819332" cy="1011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dirty="0">
                <a:solidFill>
                  <a:schemeClr val="tx1"/>
                </a:solidFill>
              </a:rPr>
              <a:t>Region where damage that causes hearing loss occurs</a:t>
            </a:r>
          </a:p>
        </p:txBody>
      </p:sp>
      <p:grpSp>
        <p:nvGrpSpPr>
          <p:cNvPr id="5" name="Group 4">
            <a:extLst>
              <a:ext uri="{FF2B5EF4-FFF2-40B4-BE49-F238E27FC236}">
                <a16:creationId xmlns:a16="http://schemas.microsoft.com/office/drawing/2014/main" id="{8395FF01-FE00-43DC-A8E6-3EA195383301}"/>
              </a:ext>
            </a:extLst>
          </p:cNvPr>
          <p:cNvGrpSpPr/>
          <p:nvPr/>
        </p:nvGrpSpPr>
        <p:grpSpPr>
          <a:xfrm>
            <a:off x="2465143" y="3026043"/>
            <a:ext cx="4723360" cy="3031622"/>
            <a:chOff x="2465143" y="3026043"/>
            <a:chExt cx="4723360" cy="3031622"/>
          </a:xfrm>
        </p:grpSpPr>
        <p:pic>
          <p:nvPicPr>
            <p:cNvPr id="10" name="Picture 9">
              <a:extLst>
                <a:ext uri="{FF2B5EF4-FFF2-40B4-BE49-F238E27FC236}">
                  <a16:creationId xmlns:a16="http://schemas.microsoft.com/office/drawing/2014/main" id="{F1788C37-E992-4189-A60E-7EA871819A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5143" y="3026043"/>
              <a:ext cx="3944761" cy="3031622"/>
            </a:xfrm>
            <a:prstGeom prst="rect">
              <a:avLst/>
            </a:prstGeom>
          </p:spPr>
        </p:pic>
        <p:sp>
          <p:nvSpPr>
            <p:cNvPr id="11" name="Flowchart: Connector 10">
              <a:extLst>
                <a:ext uri="{FF2B5EF4-FFF2-40B4-BE49-F238E27FC236}">
                  <a16:creationId xmlns:a16="http://schemas.microsoft.com/office/drawing/2014/main" id="{B8026120-6EB4-41D8-8AD0-A0EBE1D928DA}"/>
                </a:ext>
              </a:extLst>
            </p:cNvPr>
            <p:cNvSpPr/>
            <p:nvPr/>
          </p:nvSpPr>
          <p:spPr>
            <a:xfrm>
              <a:off x="4581054" y="3856776"/>
              <a:ext cx="923454" cy="941560"/>
            </a:xfrm>
            <a:prstGeom prst="flowChartConnector">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045DEEEB-14D0-4624-B94C-627AE20CF77E}"/>
                </a:ext>
              </a:extLst>
            </p:cNvPr>
            <p:cNvCxnSpPr>
              <a:stCxn id="11" idx="6"/>
            </p:cNvCxnSpPr>
            <p:nvPr/>
          </p:nvCxnSpPr>
          <p:spPr>
            <a:xfrm>
              <a:off x="5504508" y="4327556"/>
              <a:ext cx="1683995"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4979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Types of Hearing Protection</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3">
            <a:extLst>
              <a:ext uri="{FF2B5EF4-FFF2-40B4-BE49-F238E27FC236}">
                <a16:creationId xmlns:a16="http://schemas.microsoft.com/office/drawing/2014/main" id="{F1D33210-8ACF-4340-9005-2E60A15EEAB5}"/>
              </a:ext>
            </a:extLst>
          </p:cNvPr>
          <p:cNvSpPr txBox="1">
            <a:spLocks noChangeArrowheads="1"/>
          </p:cNvSpPr>
          <p:nvPr/>
        </p:nvSpPr>
        <p:spPr>
          <a:xfrm>
            <a:off x="600184" y="1629624"/>
            <a:ext cx="3555358" cy="7333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1900" dirty="0">
                <a:latin typeface="Calibri" panose="020F0502020204030204" pitchFamily="34" charset="0"/>
              </a:rPr>
              <a:t>There are three types of hearing protection: </a:t>
            </a:r>
          </a:p>
        </p:txBody>
      </p:sp>
      <p:pic>
        <p:nvPicPr>
          <p:cNvPr id="5" name="Picture 4">
            <a:extLst>
              <a:ext uri="{FF2B5EF4-FFF2-40B4-BE49-F238E27FC236}">
                <a16:creationId xmlns:a16="http://schemas.microsoft.com/office/drawing/2014/main" id="{A95CDCBF-E6E7-4843-AE06-DB835426B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048" y="2367617"/>
            <a:ext cx="2421056" cy="2985886"/>
          </a:xfrm>
          <a:prstGeom prst="rect">
            <a:avLst/>
          </a:prstGeom>
        </p:spPr>
      </p:pic>
      <p:pic>
        <p:nvPicPr>
          <p:cNvPr id="10" name="Picture 9">
            <a:extLst>
              <a:ext uri="{FF2B5EF4-FFF2-40B4-BE49-F238E27FC236}">
                <a16:creationId xmlns:a16="http://schemas.microsoft.com/office/drawing/2014/main" id="{FFDFE3B0-3806-4DED-8925-D6E3DF1FA7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6469" y="2273598"/>
            <a:ext cx="2317688" cy="2317688"/>
          </a:xfrm>
          <a:prstGeom prst="rect">
            <a:avLst/>
          </a:prstGeom>
        </p:spPr>
      </p:pic>
      <p:pic>
        <p:nvPicPr>
          <p:cNvPr id="12" name="Picture 11">
            <a:extLst>
              <a:ext uri="{FF2B5EF4-FFF2-40B4-BE49-F238E27FC236}">
                <a16:creationId xmlns:a16="http://schemas.microsoft.com/office/drawing/2014/main" id="{C999267D-8329-4667-9A52-00988F89F4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99523" y="3592974"/>
            <a:ext cx="1944806" cy="1944806"/>
          </a:xfrm>
          <a:prstGeom prst="rect">
            <a:avLst/>
          </a:prstGeom>
        </p:spPr>
      </p:pic>
      <p:sp>
        <p:nvSpPr>
          <p:cNvPr id="13" name="Rectangle 3">
            <a:extLst>
              <a:ext uri="{FF2B5EF4-FFF2-40B4-BE49-F238E27FC236}">
                <a16:creationId xmlns:a16="http://schemas.microsoft.com/office/drawing/2014/main" id="{C941FBA4-8C5F-4F16-B0B3-96E369082977}"/>
              </a:ext>
            </a:extLst>
          </p:cNvPr>
          <p:cNvSpPr txBox="1">
            <a:spLocks noChangeArrowheads="1"/>
          </p:cNvSpPr>
          <p:nvPr/>
        </p:nvSpPr>
        <p:spPr>
          <a:xfrm>
            <a:off x="439025" y="5166686"/>
            <a:ext cx="1362615" cy="32929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lgn="ctr">
              <a:buClr>
                <a:schemeClr val="bg2"/>
              </a:buClr>
              <a:buNone/>
            </a:pPr>
            <a:r>
              <a:rPr lang="en-US" altLang="en-US" sz="1900" dirty="0">
                <a:latin typeface="Calibri" panose="020F0502020204030204" pitchFamily="34" charset="0"/>
              </a:rPr>
              <a:t>Earmuffs </a:t>
            </a:r>
          </a:p>
        </p:txBody>
      </p:sp>
      <p:sp>
        <p:nvSpPr>
          <p:cNvPr id="14" name="Rectangle 3">
            <a:extLst>
              <a:ext uri="{FF2B5EF4-FFF2-40B4-BE49-F238E27FC236}">
                <a16:creationId xmlns:a16="http://schemas.microsoft.com/office/drawing/2014/main" id="{C95DB588-2DBB-4731-8237-6763365E58FA}"/>
              </a:ext>
            </a:extLst>
          </p:cNvPr>
          <p:cNvSpPr txBox="1">
            <a:spLocks noChangeArrowheads="1"/>
          </p:cNvSpPr>
          <p:nvPr/>
        </p:nvSpPr>
        <p:spPr>
          <a:xfrm>
            <a:off x="3761242" y="4713097"/>
            <a:ext cx="1362615" cy="32929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lgn="ctr">
              <a:buClr>
                <a:schemeClr val="bg2"/>
              </a:buClr>
              <a:buNone/>
            </a:pPr>
            <a:r>
              <a:rPr lang="en-US" altLang="en-US" sz="1900" dirty="0">
                <a:latin typeface="Calibri" panose="020F0502020204030204" pitchFamily="34" charset="0"/>
              </a:rPr>
              <a:t>Earplugs</a:t>
            </a:r>
          </a:p>
        </p:txBody>
      </p:sp>
      <p:sp>
        <p:nvSpPr>
          <p:cNvPr id="15" name="Rectangle 3">
            <a:extLst>
              <a:ext uri="{FF2B5EF4-FFF2-40B4-BE49-F238E27FC236}">
                <a16:creationId xmlns:a16="http://schemas.microsoft.com/office/drawing/2014/main" id="{46233E19-5CCB-46D3-AC84-7D69A0592C08}"/>
              </a:ext>
            </a:extLst>
          </p:cNvPr>
          <p:cNvSpPr txBox="1">
            <a:spLocks noChangeArrowheads="1"/>
          </p:cNvSpPr>
          <p:nvPr/>
        </p:nvSpPr>
        <p:spPr>
          <a:xfrm>
            <a:off x="6699523" y="5712442"/>
            <a:ext cx="2035299" cy="4329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lgn="ctr">
              <a:buClr>
                <a:schemeClr val="bg2"/>
              </a:buClr>
              <a:buNone/>
            </a:pPr>
            <a:r>
              <a:rPr lang="en-US" altLang="en-US" sz="1900" dirty="0">
                <a:latin typeface="Calibri" panose="020F0502020204030204" pitchFamily="34" charset="0"/>
              </a:rPr>
              <a:t>Ear caps or bands</a:t>
            </a:r>
          </a:p>
        </p:txBody>
      </p:sp>
    </p:spTree>
    <p:extLst>
      <p:ext uri="{BB962C8B-B14F-4D97-AF65-F5344CB8AC3E}">
        <p14:creationId xmlns:p14="http://schemas.microsoft.com/office/powerpoint/2010/main" val="2014164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Donning Hearing Plugs</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pic>
        <p:nvPicPr>
          <p:cNvPr id="5" name="Picture 4">
            <a:extLst>
              <a:ext uri="{FF2B5EF4-FFF2-40B4-BE49-F238E27FC236}">
                <a16:creationId xmlns:a16="http://schemas.microsoft.com/office/drawing/2014/main" id="{71E9CB8F-EED7-4A14-A10E-B29FE48285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0197" y="1361024"/>
            <a:ext cx="1413852" cy="1269291"/>
          </a:xfrm>
          <a:prstGeom prst="rect">
            <a:avLst/>
          </a:prstGeom>
        </p:spPr>
      </p:pic>
      <p:pic>
        <p:nvPicPr>
          <p:cNvPr id="10" name="Picture 9">
            <a:extLst>
              <a:ext uri="{FF2B5EF4-FFF2-40B4-BE49-F238E27FC236}">
                <a16:creationId xmlns:a16="http://schemas.microsoft.com/office/drawing/2014/main" id="{170C9DA7-2830-47B2-8BB3-4CCD163C02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00202" y="1732258"/>
            <a:ext cx="1385179" cy="1367644"/>
          </a:xfrm>
          <a:prstGeom prst="rect">
            <a:avLst/>
          </a:prstGeom>
        </p:spPr>
      </p:pic>
      <p:pic>
        <p:nvPicPr>
          <p:cNvPr id="11" name="Picture 10">
            <a:extLst>
              <a:ext uri="{FF2B5EF4-FFF2-40B4-BE49-F238E27FC236}">
                <a16:creationId xmlns:a16="http://schemas.microsoft.com/office/drawing/2014/main" id="{540AAD39-19D1-42DC-A17B-9E6796418A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40940" y="4460915"/>
            <a:ext cx="1433467" cy="1041150"/>
          </a:xfrm>
          <a:prstGeom prst="rect">
            <a:avLst/>
          </a:prstGeom>
        </p:spPr>
      </p:pic>
      <p:sp>
        <p:nvSpPr>
          <p:cNvPr id="12" name="Rectangle 3">
            <a:extLst>
              <a:ext uri="{FF2B5EF4-FFF2-40B4-BE49-F238E27FC236}">
                <a16:creationId xmlns:a16="http://schemas.microsoft.com/office/drawing/2014/main" id="{5941651A-1DA4-4679-B65A-C56022512410}"/>
              </a:ext>
            </a:extLst>
          </p:cNvPr>
          <p:cNvSpPr txBox="1">
            <a:spLocks noChangeArrowheads="1"/>
          </p:cNvSpPr>
          <p:nvPr/>
        </p:nvSpPr>
        <p:spPr>
          <a:xfrm>
            <a:off x="292824" y="2681830"/>
            <a:ext cx="3484505" cy="101324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1900" b="1" dirty="0">
                <a:latin typeface="Calibri" panose="020F0502020204030204" pitchFamily="34" charset="0"/>
              </a:rPr>
              <a:t>Roll</a:t>
            </a:r>
            <a:r>
              <a:rPr lang="en-US" altLang="en-US" sz="1900" dirty="0">
                <a:latin typeface="Calibri" panose="020F0502020204030204" pitchFamily="34" charset="0"/>
              </a:rPr>
              <a:t> the earplug up into a small, thin “snake” with your fingers. You can use one or both hands</a:t>
            </a:r>
          </a:p>
        </p:txBody>
      </p:sp>
      <p:sp>
        <p:nvSpPr>
          <p:cNvPr id="13" name="Rectangle 3">
            <a:extLst>
              <a:ext uri="{FF2B5EF4-FFF2-40B4-BE49-F238E27FC236}">
                <a16:creationId xmlns:a16="http://schemas.microsoft.com/office/drawing/2014/main" id="{AFC18DBF-4A53-4108-ACFB-461E728324EC}"/>
              </a:ext>
            </a:extLst>
          </p:cNvPr>
          <p:cNvSpPr txBox="1">
            <a:spLocks noChangeArrowheads="1"/>
          </p:cNvSpPr>
          <p:nvPr/>
        </p:nvSpPr>
        <p:spPr>
          <a:xfrm>
            <a:off x="4825497" y="3188453"/>
            <a:ext cx="4169981" cy="108231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1900" b="1" dirty="0">
                <a:latin typeface="Calibri" panose="020F0502020204030204" pitchFamily="34" charset="0"/>
              </a:rPr>
              <a:t>Pull</a:t>
            </a:r>
            <a:r>
              <a:rPr lang="en-US" altLang="en-US" sz="1900" dirty="0">
                <a:latin typeface="Calibri" panose="020F0502020204030204" pitchFamily="34" charset="0"/>
              </a:rPr>
              <a:t> the top of your ear up and back with your opposite hand to straighten out your ear canal. The rolled-up earplug should slide right in</a:t>
            </a:r>
          </a:p>
        </p:txBody>
      </p:sp>
      <p:sp>
        <p:nvSpPr>
          <p:cNvPr id="14" name="Rectangle 3">
            <a:extLst>
              <a:ext uri="{FF2B5EF4-FFF2-40B4-BE49-F238E27FC236}">
                <a16:creationId xmlns:a16="http://schemas.microsoft.com/office/drawing/2014/main" id="{F9CCA2A7-188E-4597-92F3-92C5D064A397}"/>
              </a:ext>
            </a:extLst>
          </p:cNvPr>
          <p:cNvSpPr txBox="1">
            <a:spLocks noChangeArrowheads="1"/>
          </p:cNvSpPr>
          <p:nvPr/>
        </p:nvSpPr>
        <p:spPr>
          <a:xfrm>
            <a:off x="2915469" y="5048481"/>
            <a:ext cx="4125194" cy="1237968"/>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1900" b="1" dirty="0">
                <a:latin typeface="Calibri" panose="020F0502020204030204" pitchFamily="34" charset="0"/>
              </a:rPr>
              <a:t>Hold</a:t>
            </a:r>
            <a:r>
              <a:rPr lang="en-US" altLang="en-US" sz="1900" dirty="0">
                <a:latin typeface="Calibri" panose="020F0502020204030204" pitchFamily="34" charset="0"/>
              </a:rPr>
              <a:t> the earplug in with your finger. Count to 20 or 30 out loud while waiting for the plug to expand and fill the ear canal. Your voice will sound muffled when the plug has made a good seal</a:t>
            </a:r>
          </a:p>
        </p:txBody>
      </p:sp>
      <p:sp>
        <p:nvSpPr>
          <p:cNvPr id="15" name="Rectangle 3">
            <a:extLst>
              <a:ext uri="{FF2B5EF4-FFF2-40B4-BE49-F238E27FC236}">
                <a16:creationId xmlns:a16="http://schemas.microsoft.com/office/drawing/2014/main" id="{0128E49C-B4BA-4E34-BA1B-3519D6665776}"/>
              </a:ext>
            </a:extLst>
          </p:cNvPr>
          <p:cNvSpPr txBox="1">
            <a:spLocks noChangeArrowheads="1"/>
          </p:cNvSpPr>
          <p:nvPr/>
        </p:nvSpPr>
        <p:spPr>
          <a:xfrm>
            <a:off x="8022792" y="6085978"/>
            <a:ext cx="1039728" cy="22398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1000" dirty="0">
                <a:latin typeface="Calibri" panose="020F0502020204030204" pitchFamily="34" charset="0"/>
              </a:rPr>
              <a:t>Source: NIOSH</a:t>
            </a:r>
          </a:p>
        </p:txBody>
      </p:sp>
    </p:spTree>
    <p:extLst>
      <p:ext uri="{BB962C8B-B14F-4D97-AF65-F5344CB8AC3E}">
        <p14:creationId xmlns:p14="http://schemas.microsoft.com/office/powerpoint/2010/main" val="1132329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Body Protection</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3">
            <a:extLst>
              <a:ext uri="{FF2B5EF4-FFF2-40B4-BE49-F238E27FC236}">
                <a16:creationId xmlns:a16="http://schemas.microsoft.com/office/drawing/2014/main" id="{F1D33210-8ACF-4340-9005-2E60A15EEAB5}"/>
              </a:ext>
            </a:extLst>
          </p:cNvPr>
          <p:cNvSpPr txBox="1">
            <a:spLocks noChangeArrowheads="1"/>
          </p:cNvSpPr>
          <p:nvPr/>
        </p:nvSpPr>
        <p:spPr>
          <a:xfrm>
            <a:off x="600184" y="1540769"/>
            <a:ext cx="6769338" cy="42855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1900" dirty="0">
                <a:latin typeface="Calibri" panose="020F0502020204030204" pitchFamily="34" charset="0"/>
              </a:rPr>
              <a:t>The skin (covering the body) is the largest organ of the body, which also exposes it easily to occupational hazards. Body parts such as chest, torso, back, arm, legs must be protected from hazards such as:</a:t>
            </a:r>
          </a:p>
          <a:p>
            <a:pPr marL="800100" lvl="1" indent="-342900">
              <a:lnSpc>
                <a:spcPct val="110000"/>
              </a:lnSpc>
              <a:buClr>
                <a:srgbClr val="7030A0"/>
              </a:buClr>
              <a:buSzPct val="70000"/>
              <a:buFont typeface="Wingdings" panose="05000000000000000000" pitchFamily="2" charset="2"/>
              <a:buChar char="§"/>
            </a:pPr>
            <a:r>
              <a:rPr lang="en-US" altLang="en-US" sz="1900" dirty="0"/>
              <a:t>Intense heat</a:t>
            </a:r>
          </a:p>
          <a:p>
            <a:pPr marL="800100" lvl="1" indent="-342900">
              <a:lnSpc>
                <a:spcPct val="110000"/>
              </a:lnSpc>
              <a:buClr>
                <a:srgbClr val="7030A0"/>
              </a:buClr>
              <a:buSzPct val="70000"/>
              <a:buFont typeface="Wingdings" panose="05000000000000000000" pitchFamily="2" charset="2"/>
              <a:buChar char="§"/>
            </a:pPr>
            <a:r>
              <a:rPr lang="en-US" altLang="en-US" sz="1900" dirty="0"/>
              <a:t>Cuts</a:t>
            </a:r>
          </a:p>
          <a:p>
            <a:pPr marL="800100" lvl="1" indent="-342900">
              <a:lnSpc>
                <a:spcPct val="110000"/>
              </a:lnSpc>
              <a:buClr>
                <a:srgbClr val="7030A0"/>
              </a:buClr>
              <a:buSzPct val="70000"/>
              <a:buFont typeface="Wingdings" panose="05000000000000000000" pitchFamily="2" charset="2"/>
              <a:buChar char="§"/>
            </a:pPr>
            <a:r>
              <a:rPr lang="en-US" altLang="en-US" sz="1900" dirty="0"/>
              <a:t>Hazardous chemicals</a:t>
            </a:r>
          </a:p>
          <a:p>
            <a:pPr marL="800100" lvl="1" indent="-342900">
              <a:lnSpc>
                <a:spcPct val="110000"/>
              </a:lnSpc>
              <a:buClr>
                <a:srgbClr val="7030A0"/>
              </a:buClr>
              <a:buSzPct val="70000"/>
              <a:buFont typeface="Wingdings" panose="05000000000000000000" pitchFamily="2" charset="2"/>
              <a:buChar char="§"/>
            </a:pPr>
            <a:r>
              <a:rPr lang="en-US" altLang="en-US" sz="1900" dirty="0"/>
              <a:t>Splashes from hot metals and other liquids</a:t>
            </a:r>
          </a:p>
          <a:p>
            <a:pPr marL="800100" lvl="1" indent="-342900">
              <a:lnSpc>
                <a:spcPct val="110000"/>
              </a:lnSpc>
              <a:buClr>
                <a:srgbClr val="7030A0"/>
              </a:buClr>
              <a:buSzPct val="70000"/>
              <a:buFont typeface="Wingdings" panose="05000000000000000000" pitchFamily="2" charset="2"/>
              <a:buChar char="§"/>
            </a:pPr>
            <a:r>
              <a:rPr lang="en-US" altLang="en-US" sz="1900" dirty="0"/>
              <a:t>Contact with potentially infectious materials, like blood</a:t>
            </a:r>
          </a:p>
          <a:p>
            <a:pPr marL="800100" lvl="1" indent="-342900">
              <a:lnSpc>
                <a:spcPct val="110000"/>
              </a:lnSpc>
              <a:buClr>
                <a:srgbClr val="7030A0"/>
              </a:buClr>
              <a:buSzPct val="70000"/>
              <a:buFont typeface="Wingdings" panose="05000000000000000000" pitchFamily="2" charset="2"/>
              <a:buChar char="§"/>
            </a:pPr>
            <a:r>
              <a:rPr lang="en-US" altLang="en-US" sz="1900" dirty="0"/>
              <a:t>Radiation</a:t>
            </a:r>
          </a:p>
          <a:p>
            <a:pPr marL="800100" lvl="1" indent="-342900">
              <a:lnSpc>
                <a:spcPct val="110000"/>
              </a:lnSpc>
              <a:buClr>
                <a:srgbClr val="7030A0"/>
              </a:buClr>
              <a:buSzPct val="70000"/>
              <a:buFont typeface="Wingdings" panose="05000000000000000000" pitchFamily="2" charset="2"/>
              <a:buChar char="§"/>
            </a:pPr>
            <a:r>
              <a:rPr lang="en-US" altLang="en-US" sz="1900" dirty="0"/>
              <a:t>Impacts from tools, machinery and materials etc.</a:t>
            </a:r>
          </a:p>
          <a:p>
            <a:pPr marL="0" indent="0">
              <a:buClr>
                <a:schemeClr val="bg2"/>
              </a:buClr>
              <a:buNone/>
            </a:pPr>
            <a:endParaRPr lang="en-US" altLang="en-US" sz="1900" dirty="0">
              <a:latin typeface="Calibri" panose="020F0502020204030204" pitchFamily="34" charset="0"/>
            </a:endParaRPr>
          </a:p>
        </p:txBody>
      </p:sp>
    </p:spTree>
    <p:extLst>
      <p:ext uri="{BB962C8B-B14F-4D97-AF65-F5344CB8AC3E}">
        <p14:creationId xmlns:p14="http://schemas.microsoft.com/office/powerpoint/2010/main" val="1473999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Types of Body Protection</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3">
            <a:extLst>
              <a:ext uri="{FF2B5EF4-FFF2-40B4-BE49-F238E27FC236}">
                <a16:creationId xmlns:a16="http://schemas.microsoft.com/office/drawing/2014/main" id="{F1D33210-8ACF-4340-9005-2E60A15EEAB5}"/>
              </a:ext>
            </a:extLst>
          </p:cNvPr>
          <p:cNvSpPr txBox="1">
            <a:spLocks noChangeArrowheads="1"/>
          </p:cNvSpPr>
          <p:nvPr/>
        </p:nvSpPr>
        <p:spPr>
          <a:xfrm>
            <a:off x="600183" y="1629623"/>
            <a:ext cx="5347944" cy="463827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1900" dirty="0">
                <a:latin typeface="Calibri" panose="020F0502020204030204" pitchFamily="34" charset="0"/>
              </a:rPr>
              <a:t>There are different types of body protective clothing which includes:</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Coveralls</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Full body suits</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Sleeves</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Apron</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Coats including – including lab coats, insulated coats and other design</a:t>
            </a:r>
          </a:p>
          <a:p>
            <a:pPr marL="0" indent="0">
              <a:buClr>
                <a:schemeClr val="bg2"/>
              </a:buClr>
              <a:buNone/>
            </a:pPr>
            <a:endParaRPr lang="en-US" altLang="en-US" sz="1900" dirty="0">
              <a:latin typeface="Calibri" panose="020F0502020204030204" pitchFamily="34" charset="0"/>
            </a:endParaRPr>
          </a:p>
        </p:txBody>
      </p:sp>
      <p:pic>
        <p:nvPicPr>
          <p:cNvPr id="10" name="Picture 9">
            <a:extLst>
              <a:ext uri="{FF2B5EF4-FFF2-40B4-BE49-F238E27FC236}">
                <a16:creationId xmlns:a16="http://schemas.microsoft.com/office/drawing/2014/main" id="{6958ACF7-9833-4AB3-AAB8-08C633DCBE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3604" y="2725093"/>
            <a:ext cx="4152285" cy="3067673"/>
          </a:xfrm>
          <a:prstGeom prst="rect">
            <a:avLst/>
          </a:prstGeom>
        </p:spPr>
      </p:pic>
    </p:spTree>
    <p:extLst>
      <p:ext uri="{BB962C8B-B14F-4D97-AF65-F5344CB8AC3E}">
        <p14:creationId xmlns:p14="http://schemas.microsoft.com/office/powerpoint/2010/main" val="83103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FB0A3F-0BAE-46B8-99FB-14642D85BB77}"/>
              </a:ext>
            </a:extLst>
          </p:cNvPr>
          <p:cNvPicPr>
            <a:picLocks noChangeAspect="1"/>
          </p:cNvPicPr>
          <p:nvPr/>
        </p:nvPicPr>
        <p:blipFill>
          <a:blip r:embed="rId2"/>
          <a:stretch>
            <a:fillRect/>
          </a:stretch>
        </p:blipFill>
        <p:spPr>
          <a:xfrm>
            <a:off x="4411997" y="5050420"/>
            <a:ext cx="4476750" cy="1333500"/>
          </a:xfrm>
          <a:prstGeom prst="rect">
            <a:avLst/>
          </a:prstGeom>
        </p:spPr>
      </p:pic>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5" name="Rectangle 2">
            <a:extLst>
              <a:ext uri="{FF2B5EF4-FFF2-40B4-BE49-F238E27FC236}">
                <a16:creationId xmlns:a16="http://schemas.microsoft.com/office/drawing/2014/main" id="{FDF68302-2F93-43EF-8381-26D06866118D}"/>
              </a:ext>
            </a:extLst>
          </p:cNvPr>
          <p:cNvSpPr txBox="1">
            <a:spLocks noChangeArrowheads="1"/>
          </p:cNvSpPr>
          <p:nvPr/>
        </p:nvSpPr>
        <p:spPr>
          <a:xfrm>
            <a:off x="672612" y="1337106"/>
            <a:ext cx="6857333" cy="436081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lgn="ctr">
              <a:buClr>
                <a:schemeClr val="bg2"/>
              </a:buClr>
              <a:buNone/>
            </a:pPr>
            <a:r>
              <a:rPr lang="en-US" altLang="en-US" sz="2400" b="1" dirty="0">
                <a:latin typeface="Lucida Bright" panose="02040602050505020304" pitchFamily="18" charset="0"/>
                <a:hlinkClick r:id="rId4"/>
              </a:rPr>
              <a:t>29 CFR 1910.132</a:t>
            </a:r>
            <a:endParaRPr lang="en-US" altLang="en-US" sz="2400" b="1" dirty="0">
              <a:latin typeface="Lucida Bright" panose="02040602050505020304" pitchFamily="18" charset="0"/>
            </a:endParaRPr>
          </a:p>
          <a:p>
            <a:pPr marL="0" indent="0">
              <a:buClr>
                <a:schemeClr val="bg2"/>
              </a:buClr>
              <a:buNone/>
            </a:pPr>
            <a:endParaRPr lang="en-US" altLang="en-US" sz="1050" dirty="0"/>
          </a:p>
          <a:p>
            <a:pPr marL="0" indent="0">
              <a:buClr>
                <a:schemeClr val="bg2"/>
              </a:buClr>
              <a:buNone/>
            </a:pPr>
            <a:r>
              <a:rPr lang="en-US" altLang="en-US" sz="2400" dirty="0"/>
              <a:t>The standard requires employers to:</a:t>
            </a:r>
          </a:p>
          <a:p>
            <a:pPr>
              <a:buClr>
                <a:srgbClr val="7030A0"/>
              </a:buClr>
              <a:buSzPct val="70000"/>
              <a:buFont typeface="Wingdings" panose="05000000000000000000" pitchFamily="2" charset="2"/>
              <a:buChar char="§"/>
            </a:pPr>
            <a:r>
              <a:rPr lang="en-US" altLang="en-US" sz="2400" dirty="0"/>
              <a:t>Assess the workplace to determine if hazards are present</a:t>
            </a:r>
          </a:p>
          <a:p>
            <a:pPr>
              <a:buClr>
                <a:srgbClr val="7030A0"/>
              </a:buClr>
              <a:buSzPct val="70000"/>
              <a:buFont typeface="Wingdings" panose="05000000000000000000" pitchFamily="2" charset="2"/>
              <a:buChar char="§"/>
            </a:pPr>
            <a:r>
              <a:rPr lang="en-US" altLang="en-US" sz="2400" dirty="0"/>
              <a:t>Select and provide appropriate PPE that fits each affected employee</a:t>
            </a:r>
          </a:p>
          <a:p>
            <a:pPr>
              <a:buClr>
                <a:srgbClr val="7030A0"/>
              </a:buClr>
              <a:buSzPct val="70000"/>
              <a:buFont typeface="Wingdings" panose="05000000000000000000" pitchFamily="2" charset="2"/>
              <a:buChar char="§"/>
            </a:pPr>
            <a:r>
              <a:rPr lang="en-US" altLang="en-US" sz="2400" dirty="0"/>
              <a:t>Train employees on how to use PPE correctly</a:t>
            </a:r>
          </a:p>
        </p:txBody>
      </p:sp>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OSHA PPE Standard</a:t>
            </a:r>
            <a:endParaRPr lang="en-US" sz="285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52214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Body Protection </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3">
            <a:extLst>
              <a:ext uri="{FF2B5EF4-FFF2-40B4-BE49-F238E27FC236}">
                <a16:creationId xmlns:a16="http://schemas.microsoft.com/office/drawing/2014/main" id="{F1D33210-8ACF-4340-9005-2E60A15EEAB5}"/>
              </a:ext>
            </a:extLst>
          </p:cNvPr>
          <p:cNvSpPr txBox="1">
            <a:spLocks noChangeArrowheads="1"/>
          </p:cNvSpPr>
          <p:nvPr/>
        </p:nvSpPr>
        <p:spPr>
          <a:xfrm>
            <a:off x="539191" y="2118478"/>
            <a:ext cx="6232801" cy="36742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r>
              <a:rPr lang="en-US" altLang="en-US" sz="1900" dirty="0">
                <a:latin typeface="Calibri" panose="020F0502020204030204" pitchFamily="34" charset="0"/>
              </a:rPr>
              <a:t>Select and use the right type of protective clothing for the right job</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Protective clothing must fit and be used properly, else they will become a hazard to user</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Inspect protective clothing before use</a:t>
            </a:r>
          </a:p>
          <a:p>
            <a:pPr>
              <a:buClr>
                <a:srgbClr val="7030A0"/>
              </a:buClr>
              <a:buSzPct val="70000"/>
              <a:buFont typeface="Wingdings" panose="05000000000000000000" pitchFamily="2" charset="2"/>
              <a:buChar char="§"/>
            </a:pPr>
            <a:r>
              <a:rPr lang="en-US" altLang="en-US" sz="1900" dirty="0">
                <a:latin typeface="Calibri" panose="020F0502020204030204" pitchFamily="34" charset="0"/>
              </a:rPr>
              <a:t>Store in clean, cool, dry and ventilated area</a:t>
            </a:r>
          </a:p>
          <a:p>
            <a:pPr marL="0" indent="0">
              <a:buClr>
                <a:schemeClr val="bg2"/>
              </a:buClr>
              <a:buNone/>
            </a:pPr>
            <a:endParaRPr lang="en-US" altLang="en-US" sz="1900" dirty="0">
              <a:latin typeface="Calibri" panose="020F0502020204030204" pitchFamily="34" charset="0"/>
            </a:endParaRPr>
          </a:p>
          <a:p>
            <a:pPr marL="0" indent="0">
              <a:buClr>
                <a:schemeClr val="bg2"/>
              </a:buClr>
              <a:buNone/>
            </a:pPr>
            <a:endParaRPr lang="en-US" altLang="en-US" sz="1900" dirty="0">
              <a:latin typeface="Calibri" panose="020F0502020204030204" pitchFamily="34" charset="0"/>
            </a:endParaRPr>
          </a:p>
        </p:txBody>
      </p:sp>
      <p:sp>
        <p:nvSpPr>
          <p:cNvPr id="9" name="Rectangle 8">
            <a:extLst>
              <a:ext uri="{FF2B5EF4-FFF2-40B4-BE49-F238E27FC236}">
                <a16:creationId xmlns:a16="http://schemas.microsoft.com/office/drawing/2014/main" id="{359A2870-EE13-4094-96E4-EF4E2205BDAD}"/>
              </a:ext>
            </a:extLst>
          </p:cNvPr>
          <p:cNvSpPr/>
          <p:nvPr/>
        </p:nvSpPr>
        <p:spPr>
          <a:xfrm>
            <a:off x="600184" y="1220286"/>
            <a:ext cx="7073661" cy="759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a:solidFill>
                  <a:schemeClr val="tx1"/>
                </a:solidFill>
                <a:effectLst>
                  <a:outerShdw blurRad="38100" dist="38100" dir="2700000" algn="tl">
                    <a:srgbClr val="000000">
                      <a:alpha val="43137"/>
                    </a:srgbClr>
                  </a:outerShdw>
                </a:effectLst>
              </a:rPr>
              <a:t>Safe Practice:</a:t>
            </a:r>
          </a:p>
        </p:txBody>
      </p:sp>
      <p:pic>
        <p:nvPicPr>
          <p:cNvPr id="12" name="Picture 4">
            <a:extLst>
              <a:ext uri="{FF2B5EF4-FFF2-40B4-BE49-F238E27FC236}">
                <a16:creationId xmlns:a16="http://schemas.microsoft.com/office/drawing/2014/main" id="{8B006600-FC0D-4AF8-BD18-3F5B707BF7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2985" y="1772103"/>
            <a:ext cx="1450936" cy="333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177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Body Protection </a:t>
            </a:r>
            <a:endParaRPr lang="en-US" sz="2850" b="1" dirty="0">
              <a:solidFill>
                <a:schemeClr val="bg1"/>
              </a:solidFill>
              <a:latin typeface="Georgia" panose="02040502050405020303" pitchFamily="18" charset="0"/>
            </a:endParaRPr>
          </a:p>
        </p:txBody>
      </p:sp>
      <p:sp>
        <p:nvSpPr>
          <p:cNvPr id="11" name="Rectangle 10">
            <a:extLst>
              <a:ext uri="{FF2B5EF4-FFF2-40B4-BE49-F238E27FC236}">
                <a16:creationId xmlns:a16="http://schemas.microsoft.com/office/drawing/2014/main" id="{6BF3F0A3-9FF3-4983-B794-9B3102A47312}"/>
              </a:ext>
            </a:extLst>
          </p:cNvPr>
          <p:cNvSpPr/>
          <p:nvPr/>
        </p:nvSpPr>
        <p:spPr>
          <a:xfrm>
            <a:off x="600184" y="1133623"/>
            <a:ext cx="7073661" cy="759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i="1" dirty="0">
                <a:solidFill>
                  <a:schemeClr val="tx1"/>
                </a:solidFill>
                <a:effectLst>
                  <a:outerShdw blurRad="38100" dist="38100" dir="2700000" algn="tl">
                    <a:srgbClr val="000000">
                      <a:alpha val="43137"/>
                    </a:srgbClr>
                  </a:outerShdw>
                </a:effectLst>
              </a:rPr>
              <a:t>Protective Clothing Materials</a:t>
            </a:r>
          </a:p>
        </p:txBody>
      </p:sp>
      <p:pic>
        <p:nvPicPr>
          <p:cNvPr id="5" name="Picture 4">
            <a:extLst>
              <a:ext uri="{FF2B5EF4-FFF2-40B4-BE49-F238E27FC236}">
                <a16:creationId xmlns:a16="http://schemas.microsoft.com/office/drawing/2014/main" id="{8D6CDA12-28A7-4D4E-A7C2-7138769FCE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4822" y="1825317"/>
            <a:ext cx="8554356" cy="3828199"/>
          </a:xfrm>
          <a:prstGeom prst="rect">
            <a:avLst/>
          </a:prstGeom>
        </p:spPr>
      </p:pic>
    </p:spTree>
    <p:extLst>
      <p:ext uri="{BB962C8B-B14F-4D97-AF65-F5344CB8AC3E}">
        <p14:creationId xmlns:p14="http://schemas.microsoft.com/office/powerpoint/2010/main" val="560405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Fall Protection</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3">
            <a:extLst>
              <a:ext uri="{FF2B5EF4-FFF2-40B4-BE49-F238E27FC236}">
                <a16:creationId xmlns:a16="http://schemas.microsoft.com/office/drawing/2014/main" id="{F1D33210-8ACF-4340-9005-2E60A15EEAB5}"/>
              </a:ext>
            </a:extLst>
          </p:cNvPr>
          <p:cNvSpPr txBox="1">
            <a:spLocks noChangeArrowheads="1"/>
          </p:cNvSpPr>
          <p:nvPr/>
        </p:nvSpPr>
        <p:spPr>
          <a:xfrm>
            <a:off x="430550" y="1652457"/>
            <a:ext cx="4422108" cy="42764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lvl="1">
              <a:lnSpc>
                <a:spcPct val="120000"/>
              </a:lnSpc>
              <a:buClr>
                <a:srgbClr val="7030A0"/>
              </a:buClr>
              <a:buSzPct val="70000"/>
              <a:buFont typeface="Wingdings" panose="05000000000000000000" pitchFamily="2" charset="2"/>
              <a:buChar char="§"/>
            </a:pPr>
            <a:r>
              <a:rPr lang="en-US" altLang="en-US" sz="2200" dirty="0">
                <a:latin typeface="+mj-lt"/>
              </a:rPr>
              <a:t>Required when risk of falling at heights of 6 feet or greater when area is not guarded or protected by other fall protection measures</a:t>
            </a:r>
          </a:p>
          <a:p>
            <a:pPr lvl="1">
              <a:lnSpc>
                <a:spcPct val="120000"/>
              </a:lnSpc>
              <a:buClr>
                <a:srgbClr val="7030A0"/>
              </a:buClr>
              <a:buSzPct val="70000"/>
              <a:buFont typeface="Wingdings" panose="05000000000000000000" pitchFamily="2" charset="2"/>
              <a:buChar char="§"/>
            </a:pPr>
            <a:r>
              <a:rPr lang="en-US" altLang="en-US" sz="2200" dirty="0">
                <a:latin typeface="+mj-lt"/>
              </a:rPr>
              <a:t>Work at any height in aerial lifts, powered platforms and similar equipment</a:t>
            </a:r>
          </a:p>
          <a:p>
            <a:pPr lvl="1">
              <a:lnSpc>
                <a:spcPct val="120000"/>
              </a:lnSpc>
              <a:buClr>
                <a:srgbClr val="7030A0"/>
              </a:buClr>
              <a:buSzPct val="70000"/>
              <a:buFont typeface="Wingdings" panose="05000000000000000000" pitchFamily="2" charset="2"/>
              <a:buChar char="§"/>
            </a:pPr>
            <a:r>
              <a:rPr lang="en-US" altLang="en-US" sz="2200" dirty="0">
                <a:latin typeface="+mj-lt"/>
              </a:rPr>
              <a:t>Include safety belts, lifelines, lanyards</a:t>
            </a:r>
          </a:p>
          <a:p>
            <a:pPr>
              <a:buClr>
                <a:srgbClr val="7030A0"/>
              </a:buClr>
              <a:buSzPct val="70000"/>
              <a:buFont typeface="Wingdings" panose="05000000000000000000" pitchFamily="2" charset="2"/>
              <a:buChar char="§"/>
            </a:pPr>
            <a:endParaRPr lang="en-US" altLang="en-US" sz="1900" dirty="0">
              <a:latin typeface="+mj-lt"/>
            </a:endParaRPr>
          </a:p>
          <a:p>
            <a:pPr marL="0" indent="0">
              <a:buClr>
                <a:schemeClr val="bg2"/>
              </a:buClr>
              <a:buNone/>
            </a:pPr>
            <a:endParaRPr lang="en-US" altLang="en-US" sz="1900" dirty="0">
              <a:latin typeface="Calibri" panose="020F0502020204030204" pitchFamily="34" charset="0"/>
            </a:endParaRPr>
          </a:p>
        </p:txBody>
      </p:sp>
      <p:pic>
        <p:nvPicPr>
          <p:cNvPr id="11" name="Picture 10">
            <a:extLst>
              <a:ext uri="{FF2B5EF4-FFF2-40B4-BE49-F238E27FC236}">
                <a16:creationId xmlns:a16="http://schemas.microsoft.com/office/drawing/2014/main" id="{58F7C897-1561-4C94-AF7A-236E6BD5C1F8}"/>
              </a:ext>
            </a:extLst>
          </p:cNvPr>
          <p:cNvPicPr>
            <a:picLocks noChangeAspect="1"/>
          </p:cNvPicPr>
          <p:nvPr/>
        </p:nvPicPr>
        <p:blipFill>
          <a:blip r:embed="rId3"/>
          <a:stretch>
            <a:fillRect/>
          </a:stretch>
        </p:blipFill>
        <p:spPr>
          <a:xfrm>
            <a:off x="5061822" y="3256557"/>
            <a:ext cx="3810000" cy="2552700"/>
          </a:xfrm>
          <a:prstGeom prst="rect">
            <a:avLst/>
          </a:prstGeom>
        </p:spPr>
      </p:pic>
      <p:sp>
        <p:nvSpPr>
          <p:cNvPr id="13" name="Rectangle 3">
            <a:extLst>
              <a:ext uri="{FF2B5EF4-FFF2-40B4-BE49-F238E27FC236}">
                <a16:creationId xmlns:a16="http://schemas.microsoft.com/office/drawing/2014/main" id="{759DEB59-9FE9-43BD-8420-0E0B3670D22B}"/>
              </a:ext>
            </a:extLst>
          </p:cNvPr>
          <p:cNvSpPr txBox="1">
            <a:spLocks noChangeArrowheads="1"/>
          </p:cNvSpPr>
          <p:nvPr/>
        </p:nvSpPr>
        <p:spPr>
          <a:xfrm>
            <a:off x="8190642" y="6096823"/>
            <a:ext cx="871877" cy="22398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1000" dirty="0">
                <a:latin typeface="Calibri" panose="020F0502020204030204" pitchFamily="34" charset="0"/>
              </a:rPr>
              <a:t>Photo: ASSE</a:t>
            </a:r>
          </a:p>
        </p:txBody>
      </p:sp>
    </p:spTree>
    <p:extLst>
      <p:ext uri="{BB962C8B-B14F-4D97-AF65-F5344CB8AC3E}">
        <p14:creationId xmlns:p14="http://schemas.microsoft.com/office/powerpoint/2010/main" val="2319923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Care of PPE</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3">
            <a:extLst>
              <a:ext uri="{FF2B5EF4-FFF2-40B4-BE49-F238E27FC236}">
                <a16:creationId xmlns:a16="http://schemas.microsoft.com/office/drawing/2014/main" id="{F1D33210-8ACF-4340-9005-2E60A15EEAB5}"/>
              </a:ext>
            </a:extLst>
          </p:cNvPr>
          <p:cNvSpPr txBox="1">
            <a:spLocks noChangeArrowheads="1"/>
          </p:cNvSpPr>
          <p:nvPr/>
        </p:nvSpPr>
        <p:spPr>
          <a:xfrm>
            <a:off x="672612" y="1812107"/>
            <a:ext cx="4732307" cy="39549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r>
              <a:rPr lang="en-US" altLang="en-US" sz="2000" dirty="0">
                <a:latin typeface="+mj-lt"/>
              </a:rPr>
              <a:t>Always check PPE for damage before and after use</a:t>
            </a:r>
          </a:p>
          <a:p>
            <a:pPr>
              <a:buClr>
                <a:srgbClr val="7030A0"/>
              </a:buClr>
              <a:buSzPct val="70000"/>
              <a:buFont typeface="Wingdings" panose="05000000000000000000" pitchFamily="2" charset="2"/>
              <a:buChar char="§"/>
            </a:pPr>
            <a:r>
              <a:rPr lang="en-US" altLang="en-US" sz="2000" dirty="0">
                <a:latin typeface="+mj-lt"/>
              </a:rPr>
              <a:t>Clean PPE before storing</a:t>
            </a:r>
          </a:p>
          <a:p>
            <a:pPr>
              <a:buClr>
                <a:srgbClr val="7030A0"/>
              </a:buClr>
              <a:buSzPct val="70000"/>
              <a:buFont typeface="Wingdings" panose="05000000000000000000" pitchFamily="2" charset="2"/>
              <a:buChar char="§"/>
            </a:pPr>
            <a:r>
              <a:rPr lang="en-US" altLang="en-US" sz="2000" dirty="0">
                <a:latin typeface="+mj-lt"/>
              </a:rPr>
              <a:t>Dispose of and replace damaged PPE</a:t>
            </a:r>
          </a:p>
          <a:p>
            <a:pPr>
              <a:buClr>
                <a:srgbClr val="7030A0"/>
              </a:buClr>
              <a:buSzPct val="70000"/>
              <a:buFont typeface="Wingdings" panose="05000000000000000000" pitchFamily="2" charset="2"/>
              <a:buChar char="§"/>
            </a:pPr>
            <a:r>
              <a:rPr lang="en-US" altLang="en-US" sz="2000" dirty="0">
                <a:latin typeface="+mj-lt"/>
              </a:rPr>
              <a:t>Properly store PPE and avoid conditions that could damage them, such as heat, light, moisture, etc.</a:t>
            </a:r>
          </a:p>
          <a:p>
            <a:pPr>
              <a:buClr>
                <a:srgbClr val="7030A0"/>
              </a:buClr>
              <a:buSzPct val="70000"/>
              <a:buFont typeface="Wingdings" panose="05000000000000000000" pitchFamily="2" charset="2"/>
              <a:buChar char="§"/>
            </a:pPr>
            <a:r>
              <a:rPr lang="en-US" altLang="en-US" sz="2000" dirty="0">
                <a:latin typeface="+mj-lt"/>
              </a:rPr>
              <a:t>Do not fix or repair a damaged PPE</a:t>
            </a:r>
          </a:p>
          <a:p>
            <a:pPr marL="0" indent="0">
              <a:buClr>
                <a:schemeClr val="bg2"/>
              </a:buClr>
              <a:buNone/>
            </a:pPr>
            <a:endParaRPr lang="en-US" altLang="en-US" sz="1900" dirty="0">
              <a:latin typeface="Calibri" panose="020F0502020204030204" pitchFamily="34" charset="0"/>
            </a:endParaRPr>
          </a:p>
          <a:p>
            <a:pPr marL="0" indent="0">
              <a:buClr>
                <a:schemeClr val="bg2"/>
              </a:buClr>
              <a:buNone/>
            </a:pPr>
            <a:endParaRPr lang="en-US" altLang="en-US" sz="1900" dirty="0">
              <a:latin typeface="Calibri" panose="020F0502020204030204" pitchFamily="34" charset="0"/>
            </a:endParaRPr>
          </a:p>
        </p:txBody>
      </p:sp>
      <p:pic>
        <p:nvPicPr>
          <p:cNvPr id="10" name="Picture 9">
            <a:extLst>
              <a:ext uri="{FF2B5EF4-FFF2-40B4-BE49-F238E27FC236}">
                <a16:creationId xmlns:a16="http://schemas.microsoft.com/office/drawing/2014/main" id="{A172E53C-9EC9-44B2-881E-175AE7FA2D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87664" y="1653978"/>
            <a:ext cx="2636239" cy="2636239"/>
          </a:xfrm>
          <a:prstGeom prst="rect">
            <a:avLst/>
          </a:prstGeom>
        </p:spPr>
      </p:pic>
      <p:pic>
        <p:nvPicPr>
          <p:cNvPr id="11" name="Picture 10">
            <a:extLst>
              <a:ext uri="{FF2B5EF4-FFF2-40B4-BE49-F238E27FC236}">
                <a16:creationId xmlns:a16="http://schemas.microsoft.com/office/drawing/2014/main" id="{01A4E02A-936E-4147-AC9A-DCBB02CB4E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0398" y="4383168"/>
            <a:ext cx="2603505" cy="1735669"/>
          </a:xfrm>
          <a:prstGeom prst="rect">
            <a:avLst/>
          </a:prstGeom>
        </p:spPr>
      </p:pic>
    </p:spTree>
    <p:extLst>
      <p:ext uri="{BB962C8B-B14F-4D97-AF65-F5344CB8AC3E}">
        <p14:creationId xmlns:p14="http://schemas.microsoft.com/office/powerpoint/2010/main" val="2666655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fontScale="90000"/>
          </a:bodyPr>
          <a:lstStyle/>
          <a:p>
            <a:pPr algn="ctr"/>
            <a:r>
              <a:rPr lang="en-US" sz="3200" b="1" dirty="0">
                <a:solidFill>
                  <a:schemeClr val="bg1"/>
                </a:solidFill>
                <a:latin typeface="Georgia" panose="02040502050405020303" pitchFamily="18" charset="0"/>
              </a:rPr>
              <a:t>PPE Acquisition and Replacement</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sp>
        <p:nvSpPr>
          <p:cNvPr id="8" name="Rectangle 3">
            <a:extLst>
              <a:ext uri="{FF2B5EF4-FFF2-40B4-BE49-F238E27FC236}">
                <a16:creationId xmlns:a16="http://schemas.microsoft.com/office/drawing/2014/main" id="{F1D33210-8ACF-4340-9005-2E60A15EEAB5}"/>
              </a:ext>
            </a:extLst>
          </p:cNvPr>
          <p:cNvSpPr txBox="1">
            <a:spLocks noChangeArrowheads="1"/>
          </p:cNvSpPr>
          <p:nvPr/>
        </p:nvSpPr>
        <p:spPr>
          <a:xfrm>
            <a:off x="672612" y="1812107"/>
            <a:ext cx="4949590" cy="39549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r>
              <a:rPr lang="en-US" altLang="en-US" sz="2000" dirty="0">
                <a:latin typeface="Calibri" panose="020F0502020204030204" pitchFamily="34" charset="0"/>
              </a:rPr>
              <a:t>PPE is provided by Supervisor/department concern- not the employee</a:t>
            </a:r>
          </a:p>
          <a:p>
            <a:pPr>
              <a:buClr>
                <a:srgbClr val="7030A0"/>
              </a:buClr>
              <a:buSzPct val="70000"/>
              <a:buFont typeface="Wingdings" panose="05000000000000000000" pitchFamily="2" charset="2"/>
              <a:buChar char="§"/>
            </a:pPr>
            <a:r>
              <a:rPr lang="en-US" altLang="en-US" sz="2000" dirty="0">
                <a:latin typeface="Calibri" panose="020F0502020204030204" pitchFamily="34" charset="0"/>
              </a:rPr>
              <a:t>If performing activity and you do not have PPE,  contact Supervisor for PPE prior to starting activity</a:t>
            </a:r>
          </a:p>
          <a:p>
            <a:pPr>
              <a:buClr>
                <a:srgbClr val="7030A0"/>
              </a:buClr>
              <a:buSzPct val="70000"/>
              <a:buFont typeface="Wingdings" panose="05000000000000000000" pitchFamily="2" charset="2"/>
              <a:buChar char="§"/>
            </a:pPr>
            <a:r>
              <a:rPr lang="en-US" altLang="en-US" sz="2000" dirty="0">
                <a:latin typeface="Calibri" panose="020F0502020204030204" pitchFamily="34" charset="0"/>
              </a:rPr>
              <a:t>Employee may be responsible for lost or damaged PPE</a:t>
            </a:r>
          </a:p>
          <a:p>
            <a:pPr>
              <a:buClr>
                <a:srgbClr val="7030A0"/>
              </a:buClr>
              <a:buSzPct val="70000"/>
              <a:buFont typeface="Wingdings" panose="05000000000000000000" pitchFamily="2" charset="2"/>
              <a:buChar char="§"/>
            </a:pPr>
            <a:r>
              <a:rPr lang="en-US" altLang="en-US" sz="2000" dirty="0">
                <a:latin typeface="Calibri" panose="020F0502020204030204" pitchFamily="34" charset="0"/>
              </a:rPr>
              <a:t>State Equipment Use Policy must be strictly complied with</a:t>
            </a:r>
          </a:p>
          <a:p>
            <a:pPr marL="0" indent="0">
              <a:buClr>
                <a:schemeClr val="bg2"/>
              </a:buClr>
              <a:buNone/>
            </a:pPr>
            <a:endParaRPr lang="en-US" altLang="en-US" sz="1900" dirty="0">
              <a:latin typeface="Calibri" panose="020F0502020204030204" pitchFamily="34" charset="0"/>
            </a:endParaRPr>
          </a:p>
          <a:p>
            <a:pPr marL="0" indent="0">
              <a:buClr>
                <a:schemeClr val="bg2"/>
              </a:buClr>
              <a:buNone/>
            </a:pPr>
            <a:endParaRPr lang="en-US" altLang="en-US" sz="1900" dirty="0">
              <a:latin typeface="Calibri" panose="020F0502020204030204" pitchFamily="34" charset="0"/>
            </a:endParaRPr>
          </a:p>
        </p:txBody>
      </p:sp>
      <p:pic>
        <p:nvPicPr>
          <p:cNvPr id="11" name="Picture 10">
            <a:extLst>
              <a:ext uri="{FF2B5EF4-FFF2-40B4-BE49-F238E27FC236}">
                <a16:creationId xmlns:a16="http://schemas.microsoft.com/office/drawing/2014/main" id="{9CC4CEB1-6458-4E7F-A4ED-F741EDDCBBFB}"/>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5115208" y="3810932"/>
            <a:ext cx="3615079" cy="2037030"/>
          </a:xfrm>
          <a:prstGeom prst="ellipse">
            <a:avLst/>
          </a:prstGeom>
          <a:ln>
            <a:noFill/>
          </a:ln>
          <a:effectLst>
            <a:softEdge rad="112500"/>
          </a:effectLst>
        </p:spPr>
      </p:pic>
    </p:spTree>
    <p:extLst>
      <p:ext uri="{BB962C8B-B14F-4D97-AF65-F5344CB8AC3E}">
        <p14:creationId xmlns:p14="http://schemas.microsoft.com/office/powerpoint/2010/main" val="88925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971550" y="536735"/>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Responsibilities</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A5FE1177-F6CF-4493-8B87-70C2A4305964}"/>
              </a:ext>
            </a:extLst>
          </p:cNvPr>
          <p:cNvSpPr txBox="1">
            <a:spLocks noChangeArrowheads="1"/>
          </p:cNvSpPr>
          <p:nvPr/>
        </p:nvSpPr>
        <p:spPr>
          <a:xfrm>
            <a:off x="600184" y="1772103"/>
            <a:ext cx="6705600" cy="449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endParaRPr lang="en-US" altLang="en-US" sz="2400" dirty="0">
              <a:latin typeface="+mj-lt"/>
            </a:endParaRPr>
          </a:p>
        </p:txBody>
      </p:sp>
      <p:pic>
        <p:nvPicPr>
          <p:cNvPr id="5" name="Picture 4">
            <a:extLst>
              <a:ext uri="{FF2B5EF4-FFF2-40B4-BE49-F238E27FC236}">
                <a16:creationId xmlns:a16="http://schemas.microsoft.com/office/drawing/2014/main" id="{01C12B87-9352-40D8-8BEA-6CEE72C40A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3085" y="1731227"/>
            <a:ext cx="8437830" cy="3612334"/>
          </a:xfrm>
          <a:prstGeom prst="rect">
            <a:avLst/>
          </a:prstGeom>
        </p:spPr>
      </p:pic>
    </p:spTree>
    <p:extLst>
      <p:ext uri="{BB962C8B-B14F-4D97-AF65-F5344CB8AC3E}">
        <p14:creationId xmlns:p14="http://schemas.microsoft.com/office/powerpoint/2010/main" val="3934305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2142" y="6514048"/>
            <a:ext cx="3136929" cy="182848"/>
          </a:xfrm>
          <a:prstGeom prst="rect">
            <a:avLst/>
          </a:prstGeom>
        </p:spPr>
      </p:pic>
      <p:pic>
        <p:nvPicPr>
          <p:cNvPr id="5" name="Picture 4">
            <a:extLst>
              <a:ext uri="{FF2B5EF4-FFF2-40B4-BE49-F238E27FC236}">
                <a16:creationId xmlns:a16="http://schemas.microsoft.com/office/drawing/2014/main" id="{FD0F1DA9-E1FF-456C-96E7-7A582052F0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042" y="5970726"/>
            <a:ext cx="1346534" cy="761597"/>
          </a:xfrm>
          <a:prstGeom prst="rect">
            <a:avLst/>
          </a:prstGeom>
        </p:spPr>
      </p:pic>
      <p:sp>
        <p:nvSpPr>
          <p:cNvPr id="6" name="Text Placeholder 2">
            <a:extLst>
              <a:ext uri="{FF2B5EF4-FFF2-40B4-BE49-F238E27FC236}">
                <a16:creationId xmlns:a16="http://schemas.microsoft.com/office/drawing/2014/main" id="{A49F9D33-67A0-4863-9757-089F270A7DD4}"/>
              </a:ext>
            </a:extLst>
          </p:cNvPr>
          <p:cNvSpPr>
            <a:spLocks noGrp="1"/>
          </p:cNvSpPr>
          <p:nvPr>
            <p:ph idx="1"/>
          </p:nvPr>
        </p:nvSpPr>
        <p:spPr>
          <a:xfrm>
            <a:off x="570675" y="3344029"/>
            <a:ext cx="8002650" cy="3494355"/>
          </a:xfrm>
        </p:spPr>
        <p:txBody>
          <a:bodyPr>
            <a:normAutofit fontScale="77500" lnSpcReduction="20000"/>
          </a:bodyPr>
          <a:lstStyle/>
          <a:p>
            <a:pPr marL="0" indent="0" algn="ctr">
              <a:buNone/>
            </a:pPr>
            <a:endParaRPr lang="en-US" dirty="0"/>
          </a:p>
          <a:p>
            <a:pPr marL="0" indent="0" algn="ctr">
              <a:buNone/>
            </a:pPr>
            <a:endParaRPr lang="en-US" dirty="0"/>
          </a:p>
          <a:p>
            <a:pPr marL="0" indent="0" algn="ctr">
              <a:buNone/>
            </a:pPr>
            <a:endParaRPr lang="en-US" dirty="0"/>
          </a:p>
          <a:p>
            <a:pPr marL="0" indent="0">
              <a:lnSpc>
                <a:spcPct val="120000"/>
              </a:lnSpc>
              <a:buNone/>
            </a:pPr>
            <a:r>
              <a:rPr lang="en-US" sz="2900" b="1" i="1" dirty="0">
                <a:latin typeface="Lucida Bright" panose="02040602050505020304" pitchFamily="18" charset="0"/>
              </a:rPr>
              <a:t>211 South Jarvis Street, Suite 102, Greenville NC 27858</a:t>
            </a:r>
          </a:p>
          <a:p>
            <a:pPr marL="0" indent="0">
              <a:lnSpc>
                <a:spcPct val="120000"/>
              </a:lnSpc>
              <a:buNone/>
            </a:pPr>
            <a:endParaRPr lang="en-US" sz="2000" dirty="0">
              <a:latin typeface="Calibri" panose="020F0502020204030204" pitchFamily="34" charset="0"/>
            </a:endParaRPr>
          </a:p>
          <a:p>
            <a:pPr marL="0" indent="0">
              <a:lnSpc>
                <a:spcPct val="120000"/>
              </a:lnSpc>
              <a:buNone/>
            </a:pPr>
            <a:r>
              <a:rPr lang="en-US" sz="2000" dirty="0">
                <a:latin typeface="Calibri" panose="020F0502020204030204" pitchFamily="34" charset="0"/>
              </a:rPr>
              <a:t>					</a:t>
            </a:r>
            <a:r>
              <a:rPr lang="en-US" sz="2900" dirty="0">
                <a:latin typeface="Calibri" panose="020F0502020204030204" pitchFamily="34" charset="0"/>
              </a:rPr>
              <a:t>Online: </a:t>
            </a:r>
            <a:r>
              <a:rPr lang="en-US" sz="2900" dirty="0">
                <a:latin typeface="Calibri" panose="020F0502020204030204" pitchFamily="34" charset="0"/>
                <a:hlinkClick r:id="rId4"/>
              </a:rPr>
              <a:t>www.ecu.edu/oehs</a:t>
            </a:r>
            <a:endParaRPr lang="en-US" sz="2900" dirty="0">
              <a:latin typeface="Calibri" panose="020F0502020204030204" pitchFamily="34" charset="0"/>
            </a:endParaRPr>
          </a:p>
          <a:p>
            <a:pPr marL="0" indent="0">
              <a:lnSpc>
                <a:spcPct val="120000"/>
              </a:lnSpc>
              <a:buNone/>
            </a:pPr>
            <a:r>
              <a:rPr lang="en-US" sz="2900" dirty="0">
                <a:latin typeface="Calibri" panose="020F0502020204030204" pitchFamily="34" charset="0"/>
              </a:rPr>
              <a:t>					Email:   </a:t>
            </a:r>
            <a:r>
              <a:rPr lang="en-US" sz="2900" dirty="0">
                <a:latin typeface="Calibri" panose="020F0502020204030204" pitchFamily="34" charset="0"/>
                <a:hlinkClick r:id="rId5"/>
              </a:rPr>
              <a:t>safety@ecu.edu</a:t>
            </a:r>
            <a:endParaRPr lang="en-US" sz="2900" dirty="0">
              <a:latin typeface="Calibri" panose="020F0502020204030204" pitchFamily="34" charset="0"/>
            </a:endParaRPr>
          </a:p>
          <a:p>
            <a:pPr marL="0" indent="0">
              <a:lnSpc>
                <a:spcPct val="120000"/>
              </a:lnSpc>
              <a:buNone/>
            </a:pPr>
            <a:r>
              <a:rPr lang="en-US" sz="2900" dirty="0">
                <a:latin typeface="Calibri" panose="020F0502020204030204" pitchFamily="34" charset="0"/>
              </a:rPr>
              <a:t>					Phone: (252) 328-6166</a:t>
            </a:r>
          </a:p>
          <a:p>
            <a:pPr algn="ctr"/>
            <a:endParaRPr lang="en-US" dirty="0"/>
          </a:p>
          <a:p>
            <a:pPr algn="ctr"/>
            <a:endParaRPr lang="en-US" dirty="0"/>
          </a:p>
          <a:p>
            <a:pPr algn="ctr"/>
            <a:endParaRPr lang="en-US" dirty="0"/>
          </a:p>
          <a:p>
            <a:pPr algn="ctr"/>
            <a:endParaRPr lang="en-US" dirty="0"/>
          </a:p>
          <a:p>
            <a:endParaRPr lang="en-US" dirty="0"/>
          </a:p>
        </p:txBody>
      </p:sp>
      <p:pic>
        <p:nvPicPr>
          <p:cNvPr id="7" name="Picture 6">
            <a:extLst>
              <a:ext uri="{FF2B5EF4-FFF2-40B4-BE49-F238E27FC236}">
                <a16:creationId xmlns:a16="http://schemas.microsoft.com/office/drawing/2014/main" id="{D2653220-EAC3-4859-9D1A-583738C9AD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84851" y="3344029"/>
            <a:ext cx="6174298" cy="1166070"/>
          </a:xfrm>
          <a:prstGeom prst="rect">
            <a:avLst/>
          </a:prstGeom>
        </p:spPr>
      </p:pic>
      <p:sp>
        <p:nvSpPr>
          <p:cNvPr id="8" name="Title 4">
            <a:extLst>
              <a:ext uri="{FF2B5EF4-FFF2-40B4-BE49-F238E27FC236}">
                <a16:creationId xmlns:a16="http://schemas.microsoft.com/office/drawing/2014/main" id="{F943DABE-F53F-44F7-8ACF-4B91B0BCA8E5}"/>
              </a:ext>
            </a:extLst>
          </p:cNvPr>
          <p:cNvSpPr>
            <a:spLocks noGrp="1"/>
          </p:cNvSpPr>
          <p:nvPr>
            <p:ph type="title"/>
          </p:nvPr>
        </p:nvSpPr>
        <p:spPr>
          <a:xfrm>
            <a:off x="868398" y="2735099"/>
            <a:ext cx="7200900" cy="770866"/>
          </a:xfrm>
        </p:spPr>
        <p:txBody>
          <a:bodyPr>
            <a:normAutofit/>
          </a:bodyPr>
          <a:lstStyle/>
          <a:p>
            <a:pPr algn="ctr"/>
            <a:r>
              <a:rPr lang="en-US" sz="2800" dirty="0">
                <a:latin typeface="Georgia" panose="02040502050405020303" pitchFamily="18" charset="0"/>
              </a:rPr>
              <a:t>Questions</a:t>
            </a:r>
          </a:p>
        </p:txBody>
      </p:sp>
      <p:sp>
        <p:nvSpPr>
          <p:cNvPr id="10" name="Rectangle 9">
            <a:extLst>
              <a:ext uri="{FF2B5EF4-FFF2-40B4-BE49-F238E27FC236}">
                <a16:creationId xmlns:a16="http://schemas.microsoft.com/office/drawing/2014/main" id="{3221213F-812A-4954-8CE7-6D135C52E7D7}"/>
              </a:ext>
            </a:extLst>
          </p:cNvPr>
          <p:cNvSpPr/>
          <p:nvPr/>
        </p:nvSpPr>
        <p:spPr>
          <a:xfrm>
            <a:off x="2733472" y="836103"/>
            <a:ext cx="3326859" cy="1446550"/>
          </a:xfrm>
          <a:prstGeom prst="rect">
            <a:avLst/>
          </a:prstGeom>
          <a:solidFill>
            <a:srgbClr val="7030A0"/>
          </a:solidFill>
        </p:spPr>
        <p:txBody>
          <a:bodyPr wrap="square">
            <a:spAutoFit/>
          </a:bodyPr>
          <a:lstStyle/>
          <a:p>
            <a:pPr marL="266700">
              <a:lnSpc>
                <a:spcPct val="100000"/>
              </a:lnSpc>
            </a:pPr>
            <a:r>
              <a:rPr lang="en-US" sz="8800" b="1" u="heavy" dirty="0">
                <a:solidFill>
                  <a:srgbClr val="FFFF00"/>
                </a:solidFill>
                <a:uFill>
                  <a:solidFill>
                    <a:srgbClr val="CCCCFF"/>
                  </a:solidFill>
                </a:uFill>
                <a:latin typeface="Arial"/>
                <a:cs typeface="Arial"/>
                <a:hlinkClick r:id="rId7">
                  <a:extLst>
                    <a:ext uri="{A12FA001-AC4F-418D-AE19-62706E023703}">
                      <ahyp:hlinkClr xmlns:ahyp="http://schemas.microsoft.com/office/drawing/2018/hyperlinkcolor" val="tx"/>
                    </a:ext>
                  </a:extLst>
                </a:hlinkClick>
              </a:rPr>
              <a:t>QUIZ</a:t>
            </a:r>
            <a:endParaRPr lang="en-US" sz="8800" dirty="0">
              <a:solidFill>
                <a:srgbClr val="FFFF00"/>
              </a:solidFill>
              <a:latin typeface="Arial"/>
              <a:cs typeface="Arial"/>
            </a:endParaRPr>
          </a:p>
        </p:txBody>
      </p:sp>
    </p:spTree>
    <p:extLst>
      <p:ext uri="{BB962C8B-B14F-4D97-AF65-F5344CB8AC3E}">
        <p14:creationId xmlns:p14="http://schemas.microsoft.com/office/powerpoint/2010/main" val="179637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5" name="Rectangle 2">
            <a:extLst>
              <a:ext uri="{FF2B5EF4-FFF2-40B4-BE49-F238E27FC236}">
                <a16:creationId xmlns:a16="http://schemas.microsoft.com/office/drawing/2014/main" id="{FDF68302-2F93-43EF-8381-26D06866118D}"/>
              </a:ext>
            </a:extLst>
          </p:cNvPr>
          <p:cNvSpPr txBox="1">
            <a:spLocks noChangeArrowheads="1"/>
          </p:cNvSpPr>
          <p:nvPr/>
        </p:nvSpPr>
        <p:spPr>
          <a:xfrm>
            <a:off x="763146" y="1354691"/>
            <a:ext cx="6857333" cy="436081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endParaRPr lang="en-US" altLang="en-US" sz="1050" dirty="0"/>
          </a:p>
          <a:p>
            <a:pPr marL="0" indent="0">
              <a:buClr>
                <a:schemeClr val="bg2"/>
              </a:buClr>
              <a:buNone/>
            </a:pPr>
            <a:r>
              <a:rPr lang="en-US" altLang="en-US" sz="2400" dirty="0"/>
              <a:t>The employer must:</a:t>
            </a:r>
          </a:p>
          <a:p>
            <a:pPr marL="457200" lvl="1" indent="-342900">
              <a:buClr>
                <a:srgbClr val="7030A0"/>
              </a:buClr>
            </a:pPr>
            <a:r>
              <a:rPr lang="en-US" altLang="en-US" sz="2400" dirty="0"/>
              <a:t>Evaluate every job function </a:t>
            </a:r>
          </a:p>
          <a:p>
            <a:pPr marL="457200" lvl="1" indent="-342900">
              <a:buClr>
                <a:srgbClr val="7030A0"/>
              </a:buClr>
            </a:pPr>
            <a:r>
              <a:rPr lang="en-US" altLang="en-US" sz="2400" dirty="0"/>
              <a:t>Determine if hazards are present</a:t>
            </a:r>
          </a:p>
          <a:p>
            <a:pPr marL="457200" lvl="1" indent="-342900">
              <a:buClr>
                <a:srgbClr val="7030A0"/>
              </a:buClr>
            </a:pPr>
            <a:r>
              <a:rPr lang="en-US" altLang="en-US" sz="2400" dirty="0"/>
              <a:t>Check for hazards to all parts of the body</a:t>
            </a:r>
          </a:p>
          <a:p>
            <a:pPr marL="457200" lvl="1" indent="-342900">
              <a:buClr>
                <a:srgbClr val="7030A0"/>
              </a:buClr>
            </a:pPr>
            <a:r>
              <a:rPr lang="en-US" altLang="en-US" sz="2400" dirty="0"/>
              <a:t>Determine appropriate PPE</a:t>
            </a:r>
          </a:p>
          <a:p>
            <a:pPr marL="0" indent="0">
              <a:buClr>
                <a:schemeClr val="bg2"/>
              </a:buClr>
              <a:buNone/>
            </a:pPr>
            <a:r>
              <a:rPr lang="en-US" altLang="en-US" sz="2400" dirty="0"/>
              <a:t>Common hazards include chemical exposures, falling or dropping objects, particulates, temperature extremes, light radiation, moving equipment and parts, sharp objects, etc.</a:t>
            </a:r>
          </a:p>
        </p:txBody>
      </p:sp>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763146"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Hazard Assessment</a:t>
            </a:r>
            <a:endParaRPr lang="en-US" sz="2850" b="1" dirty="0">
              <a:solidFill>
                <a:schemeClr val="bg1"/>
              </a:solidFill>
              <a:latin typeface="Georgia" panose="02040502050405020303" pitchFamily="18" charset="0"/>
            </a:endParaRPr>
          </a:p>
        </p:txBody>
      </p:sp>
      <p:pic>
        <p:nvPicPr>
          <p:cNvPr id="6" name="Picture 5">
            <a:extLst>
              <a:ext uri="{FF2B5EF4-FFF2-40B4-BE49-F238E27FC236}">
                <a16:creationId xmlns:a16="http://schemas.microsoft.com/office/drawing/2014/main" id="{A540B3F5-A4F7-46E8-B5E7-B3DDDA8B05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1905" y="1470285"/>
            <a:ext cx="2268718" cy="2194280"/>
          </a:xfrm>
          <a:prstGeom prst="rect">
            <a:avLst/>
          </a:prstGeom>
        </p:spPr>
      </p:pic>
    </p:spTree>
    <p:extLst>
      <p:ext uri="{BB962C8B-B14F-4D97-AF65-F5344CB8AC3E}">
        <p14:creationId xmlns:p14="http://schemas.microsoft.com/office/powerpoint/2010/main" val="250117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498486"/>
            <a:ext cx="417635"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0912059-5B86-424D-8591-868EE6B0E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17" y="5736419"/>
            <a:ext cx="1415403" cy="800567"/>
          </a:xfrm>
          <a:prstGeom prst="rect">
            <a:avLst/>
          </a:prstGeom>
        </p:spPr>
      </p:pic>
      <p:sp>
        <p:nvSpPr>
          <p:cNvPr id="19" name="Title 1">
            <a:extLst>
              <a:ext uri="{FF2B5EF4-FFF2-40B4-BE49-F238E27FC236}">
                <a16:creationId xmlns:a16="http://schemas.microsoft.com/office/drawing/2014/main" id="{955134A0-D460-46CF-A1C8-CC000D902B04}"/>
              </a:ext>
            </a:extLst>
          </p:cNvPr>
          <p:cNvSpPr>
            <a:spLocks noGrp="1"/>
          </p:cNvSpPr>
          <p:nvPr>
            <p:ph type="title"/>
          </p:nvPr>
        </p:nvSpPr>
        <p:spPr>
          <a:xfrm>
            <a:off x="672612" y="399079"/>
            <a:ext cx="7200900" cy="770866"/>
          </a:xfrm>
          <a:solidFill>
            <a:srgbClr val="7030A0"/>
          </a:solidFill>
          <a:ln w="28575">
            <a:solidFill>
              <a:srgbClr val="FEC923"/>
            </a:solidFill>
          </a:ln>
        </p:spPr>
        <p:txBody>
          <a:bodyPr>
            <a:normAutofit/>
          </a:bodyPr>
          <a:lstStyle/>
          <a:p>
            <a:pPr algn="ctr"/>
            <a:r>
              <a:rPr lang="en-US" sz="3200" b="1" dirty="0">
                <a:solidFill>
                  <a:schemeClr val="bg1"/>
                </a:solidFill>
                <a:latin typeface="Georgia" panose="02040502050405020303" pitchFamily="18" charset="0"/>
              </a:rPr>
              <a:t>PPE Selection</a:t>
            </a:r>
            <a:endParaRPr lang="en-US" sz="2850" b="1" dirty="0">
              <a:solidFill>
                <a:schemeClr val="bg1"/>
              </a:solidFill>
              <a:latin typeface="Georgia" panose="02040502050405020303" pitchFamily="18" charset="0"/>
            </a:endParaRPr>
          </a:p>
        </p:txBody>
      </p:sp>
      <p:sp>
        <p:nvSpPr>
          <p:cNvPr id="9" name="Rectangle 3">
            <a:extLst>
              <a:ext uri="{FF2B5EF4-FFF2-40B4-BE49-F238E27FC236}">
                <a16:creationId xmlns:a16="http://schemas.microsoft.com/office/drawing/2014/main" id="{4F160C72-EED2-48A0-A9C2-A3CAA886DBF8}"/>
              </a:ext>
            </a:extLst>
          </p:cNvPr>
          <p:cNvSpPr txBox="1">
            <a:spLocks noChangeArrowheads="1"/>
          </p:cNvSpPr>
          <p:nvPr/>
        </p:nvSpPr>
        <p:spPr>
          <a:xfrm>
            <a:off x="672612" y="1469219"/>
            <a:ext cx="6402388" cy="4267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6">
                  <a:lumMod val="50000"/>
                </a:schemeClr>
              </a:buClr>
              <a:buSzPct val="100000"/>
              <a:buFont typeface="Arial" pitchFamily="34" charset="0"/>
              <a:buChar char="▪"/>
              <a:defRPr sz="1500" kern="1200">
                <a:solidFill>
                  <a:schemeClr val="tx1"/>
                </a:solidFill>
                <a:latin typeface="+mn-lt"/>
                <a:ea typeface="+mn-ea"/>
                <a:cs typeface="+mn-cs"/>
              </a:defRPr>
            </a:lvl1pPr>
            <a:lvl2pPr marL="342900" marR="0" indent="-137160" algn="l" defTabSz="685800" rtl="0" eaLnBrk="1" fontAlgn="auto" latinLnBrk="0" hangingPunct="1">
              <a:lnSpc>
                <a:spcPct val="90000"/>
              </a:lnSpc>
              <a:spcBef>
                <a:spcPts val="900"/>
              </a:spcBef>
              <a:spcAft>
                <a:spcPts val="0"/>
              </a:spcAft>
              <a:buClr>
                <a:schemeClr val="accent6">
                  <a:lumMod val="50000"/>
                </a:schemeClr>
              </a:buClr>
              <a:buSzPct val="100000"/>
              <a:buFont typeface="Arial" pitchFamily="34" charset="0"/>
              <a:buChar char="▪"/>
              <a:tabLst/>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6">
                  <a:lumMod val="50000"/>
                </a:schemeClr>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6">
                  <a:lumMod val="50000"/>
                </a:schemeClr>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Clr>
                <a:schemeClr val="bg2"/>
              </a:buClr>
              <a:buNone/>
            </a:pPr>
            <a:r>
              <a:rPr lang="en-US" altLang="en-US" sz="2400" dirty="0">
                <a:latin typeface="Calibri" panose="020F0502020204030204" pitchFamily="34" charset="0"/>
              </a:rPr>
              <a:t>Selected PPE shall:</a:t>
            </a:r>
          </a:p>
          <a:p>
            <a:pPr>
              <a:buClr>
                <a:srgbClr val="7030A0"/>
              </a:buClr>
              <a:buSzPct val="70000"/>
              <a:buFont typeface="Wingdings" panose="05000000000000000000" pitchFamily="2" charset="2"/>
              <a:buChar char="§"/>
            </a:pPr>
            <a:r>
              <a:rPr lang="en-US" altLang="en-US" sz="2400" dirty="0">
                <a:latin typeface="Calibri" panose="020F0502020204030204" pitchFamily="34" charset="0"/>
              </a:rPr>
              <a:t>protect each employee from identified hazards</a:t>
            </a:r>
          </a:p>
          <a:p>
            <a:pPr>
              <a:buClr>
                <a:srgbClr val="7030A0"/>
              </a:buClr>
              <a:buSzPct val="70000"/>
              <a:buFont typeface="Wingdings" panose="05000000000000000000" pitchFamily="2" charset="2"/>
              <a:buChar char="§"/>
            </a:pPr>
            <a:r>
              <a:rPr lang="en-US" altLang="en-US" sz="2400" dirty="0">
                <a:latin typeface="Calibri" panose="020F0502020204030204" pitchFamily="34" charset="0"/>
              </a:rPr>
              <a:t>be of safe design and construction</a:t>
            </a:r>
          </a:p>
          <a:p>
            <a:pPr>
              <a:buClr>
                <a:srgbClr val="7030A0"/>
              </a:buClr>
              <a:buSzPct val="70000"/>
              <a:buFont typeface="Wingdings" panose="05000000000000000000" pitchFamily="2" charset="2"/>
              <a:buChar char="§"/>
            </a:pPr>
            <a:r>
              <a:rPr lang="en-US" altLang="en-US" sz="2400" dirty="0">
                <a:latin typeface="Calibri" panose="020F0502020204030204" pitchFamily="34" charset="0"/>
              </a:rPr>
              <a:t>be sanitary and reliable</a:t>
            </a:r>
          </a:p>
          <a:p>
            <a:pPr>
              <a:buClr>
                <a:srgbClr val="7030A0"/>
              </a:buClr>
              <a:buSzPct val="70000"/>
              <a:buFont typeface="Wingdings" panose="05000000000000000000" pitchFamily="2" charset="2"/>
              <a:buChar char="§"/>
            </a:pPr>
            <a:r>
              <a:rPr lang="en-US" altLang="en-US" sz="2400" dirty="0">
                <a:latin typeface="Calibri" panose="020F0502020204030204" pitchFamily="34" charset="0"/>
              </a:rPr>
              <a:t>provide each employee with a good fit</a:t>
            </a:r>
          </a:p>
          <a:p>
            <a:pPr>
              <a:buClr>
                <a:srgbClr val="7030A0"/>
              </a:buClr>
              <a:buSzPct val="70000"/>
              <a:buFont typeface="Wingdings" panose="05000000000000000000" pitchFamily="2" charset="2"/>
              <a:buChar char="§"/>
            </a:pPr>
            <a:r>
              <a:rPr lang="en-US" altLang="en-US" sz="2400" dirty="0">
                <a:latin typeface="Calibri" panose="020F0502020204030204" pitchFamily="34" charset="0"/>
              </a:rPr>
              <a:t>Meets American National Standards Institute (ANSI) standard or other approved standards</a:t>
            </a:r>
          </a:p>
        </p:txBody>
      </p:sp>
      <p:pic>
        <p:nvPicPr>
          <p:cNvPr id="10" name="Picture 9">
            <a:extLst>
              <a:ext uri="{FF2B5EF4-FFF2-40B4-BE49-F238E27FC236}">
                <a16:creationId xmlns:a16="http://schemas.microsoft.com/office/drawing/2014/main" id="{6646E26C-D4A4-49D4-9108-9EDEFA81FD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1262" y="4910021"/>
            <a:ext cx="2783150" cy="1391575"/>
          </a:xfrm>
          <a:prstGeom prst="rect">
            <a:avLst/>
          </a:prstGeom>
        </p:spPr>
      </p:pic>
    </p:spTree>
    <p:extLst>
      <p:ext uri="{BB962C8B-B14F-4D97-AF65-F5344CB8AC3E}">
        <p14:creationId xmlns:p14="http://schemas.microsoft.com/office/powerpoint/2010/main" val="135327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5" name="Rectangle 3">
            <a:extLst>
              <a:ext uri="{FF2B5EF4-FFF2-40B4-BE49-F238E27FC236}">
                <a16:creationId xmlns:a16="http://schemas.microsoft.com/office/drawing/2014/main" id="{590BDFF3-63AF-49DD-B457-CA4D84D2E5DE}"/>
              </a:ext>
            </a:extLst>
          </p:cNvPr>
          <p:cNvSpPr txBox="1">
            <a:spLocks noChangeArrowheads="1"/>
          </p:cNvSpPr>
          <p:nvPr/>
        </p:nvSpPr>
        <p:spPr>
          <a:xfrm>
            <a:off x="547735" y="1531182"/>
            <a:ext cx="7772400" cy="4419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400" dirty="0"/>
              <a:t>Employer must train employees in the following areas before issuing them a PPE:</a:t>
            </a:r>
          </a:p>
          <a:p>
            <a:pPr lvl="1">
              <a:buClr>
                <a:srgbClr val="7030A0"/>
              </a:buClr>
              <a:buSzPct val="70000"/>
              <a:buFont typeface="Wingdings" panose="05000000000000000000" pitchFamily="2" charset="2"/>
              <a:buChar char="§"/>
            </a:pPr>
            <a:r>
              <a:rPr lang="en-US" altLang="en-US" sz="2400" dirty="0"/>
              <a:t>When PPE is necessary</a:t>
            </a:r>
          </a:p>
          <a:p>
            <a:pPr lvl="1">
              <a:buClr>
                <a:srgbClr val="7030A0"/>
              </a:buClr>
              <a:buSzPct val="70000"/>
              <a:buFont typeface="Wingdings" panose="05000000000000000000" pitchFamily="2" charset="2"/>
              <a:buChar char="§"/>
            </a:pPr>
            <a:r>
              <a:rPr lang="en-US" altLang="en-US" sz="2400" dirty="0"/>
              <a:t>What PPE is necessary</a:t>
            </a:r>
          </a:p>
          <a:p>
            <a:pPr lvl="1">
              <a:buClr>
                <a:srgbClr val="7030A0"/>
              </a:buClr>
              <a:buSzPct val="70000"/>
              <a:buFont typeface="Wingdings" panose="05000000000000000000" pitchFamily="2" charset="2"/>
              <a:buChar char="§"/>
            </a:pPr>
            <a:r>
              <a:rPr lang="en-US" altLang="en-US" sz="2400" dirty="0"/>
              <a:t>How to properly don, doff, adjust, and wear PPE</a:t>
            </a:r>
          </a:p>
          <a:p>
            <a:pPr lvl="1">
              <a:buClr>
                <a:srgbClr val="7030A0"/>
              </a:buClr>
              <a:buSzPct val="70000"/>
              <a:buFont typeface="Wingdings" panose="05000000000000000000" pitchFamily="2" charset="2"/>
              <a:buChar char="§"/>
            </a:pPr>
            <a:r>
              <a:rPr lang="en-US" altLang="en-US" sz="2400" dirty="0"/>
              <a:t>Limitations of the PPE</a:t>
            </a:r>
          </a:p>
          <a:p>
            <a:pPr lvl="1">
              <a:buClr>
                <a:srgbClr val="7030A0"/>
              </a:buClr>
              <a:buSzPct val="70000"/>
              <a:buFont typeface="Wingdings" panose="05000000000000000000" pitchFamily="2" charset="2"/>
              <a:buChar char="§"/>
            </a:pPr>
            <a:r>
              <a:rPr lang="en-US" altLang="en-US" sz="2400" dirty="0"/>
              <a:t>Proper care, maintenance, useful life and disposal of the PPE</a:t>
            </a:r>
          </a:p>
        </p:txBody>
      </p:sp>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Training Requirements</a:t>
            </a:r>
            <a:endParaRPr lang="en-US" sz="285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29627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Training Requirements Cont’d</a:t>
            </a:r>
            <a:endParaRPr lang="en-US" sz="2850" b="1" dirty="0">
              <a:solidFill>
                <a:schemeClr val="bg1"/>
              </a:solidFill>
              <a:latin typeface="Georgia" panose="02040502050405020303" pitchFamily="18" charset="0"/>
            </a:endParaRPr>
          </a:p>
        </p:txBody>
      </p:sp>
      <p:sp>
        <p:nvSpPr>
          <p:cNvPr id="7" name="Rectangle 3">
            <a:extLst>
              <a:ext uri="{FF2B5EF4-FFF2-40B4-BE49-F238E27FC236}">
                <a16:creationId xmlns:a16="http://schemas.microsoft.com/office/drawing/2014/main" id="{595EC696-0EDB-4F6E-A120-1696A9D888D1}"/>
              </a:ext>
            </a:extLst>
          </p:cNvPr>
          <p:cNvSpPr txBox="1">
            <a:spLocks noChangeArrowheads="1"/>
          </p:cNvSpPr>
          <p:nvPr/>
        </p:nvSpPr>
        <p:spPr>
          <a:xfrm>
            <a:off x="672611" y="1672977"/>
            <a:ext cx="7095261" cy="4419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Arial"/>
              <a:buNone/>
            </a:pPr>
            <a:r>
              <a:rPr lang="en-US" altLang="en-US" sz="2800" dirty="0"/>
              <a:t>Employees must demonstrate an understanding of the training and the ability to use PPE properly before being allowed to perform work requiring the use of PPE</a:t>
            </a:r>
          </a:p>
          <a:p>
            <a:pPr marL="0" indent="0">
              <a:lnSpc>
                <a:spcPct val="80000"/>
              </a:lnSpc>
              <a:buFont typeface="Arial"/>
              <a:buNone/>
            </a:pPr>
            <a:endParaRPr lang="en-US" altLang="en-US" sz="2800" dirty="0"/>
          </a:p>
          <a:p>
            <a:pPr marL="0" indent="0">
              <a:lnSpc>
                <a:spcPct val="80000"/>
              </a:lnSpc>
              <a:buFont typeface="Arial"/>
              <a:buNone/>
            </a:pPr>
            <a:r>
              <a:rPr lang="en-US" altLang="en-US" sz="2800" dirty="0"/>
              <a:t>Training should be documented through a written certification to verify that each employee has received and understood the training requirements</a:t>
            </a:r>
          </a:p>
        </p:txBody>
      </p:sp>
    </p:spTree>
    <p:extLst>
      <p:ext uri="{BB962C8B-B14F-4D97-AF65-F5344CB8AC3E}">
        <p14:creationId xmlns:p14="http://schemas.microsoft.com/office/powerpoint/2010/main" val="18408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Retraining Requirements </a:t>
            </a:r>
            <a:endParaRPr lang="en-US" sz="2850" b="1" dirty="0">
              <a:solidFill>
                <a:schemeClr val="bg1"/>
              </a:solidFill>
              <a:latin typeface="Georgia" panose="02040502050405020303" pitchFamily="18" charset="0"/>
            </a:endParaRPr>
          </a:p>
        </p:txBody>
      </p:sp>
      <p:sp>
        <p:nvSpPr>
          <p:cNvPr id="8" name="Rectangle 3">
            <a:extLst>
              <a:ext uri="{FF2B5EF4-FFF2-40B4-BE49-F238E27FC236}">
                <a16:creationId xmlns:a16="http://schemas.microsoft.com/office/drawing/2014/main" id="{BF3A3B7C-DB6F-4C03-9A5B-DF821F033950}"/>
              </a:ext>
            </a:extLst>
          </p:cNvPr>
          <p:cNvSpPr txBox="1">
            <a:spLocks noChangeArrowheads="1"/>
          </p:cNvSpPr>
          <p:nvPr/>
        </p:nvSpPr>
        <p:spPr>
          <a:xfrm>
            <a:off x="672612" y="1683287"/>
            <a:ext cx="7772400" cy="4419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400" dirty="0">
                <a:latin typeface="+mj-lt"/>
              </a:rPr>
              <a:t>Employees shall be retrained due to:</a:t>
            </a:r>
          </a:p>
          <a:p>
            <a:pPr>
              <a:buClr>
                <a:srgbClr val="7030A0"/>
              </a:buClr>
              <a:buSzPct val="70000"/>
              <a:buFont typeface="Wingdings" panose="05000000000000000000" pitchFamily="2" charset="2"/>
              <a:buChar char="§"/>
            </a:pPr>
            <a:r>
              <a:rPr lang="en-US" altLang="en-US" sz="2400" dirty="0">
                <a:latin typeface="+mj-lt"/>
              </a:rPr>
              <a:t>Changes in the workplace</a:t>
            </a:r>
          </a:p>
          <a:p>
            <a:pPr>
              <a:buClr>
                <a:srgbClr val="7030A0"/>
              </a:buClr>
              <a:buSzPct val="70000"/>
              <a:buFont typeface="Wingdings" panose="05000000000000000000" pitchFamily="2" charset="2"/>
              <a:buChar char="§"/>
            </a:pPr>
            <a:r>
              <a:rPr lang="en-US" altLang="en-US" sz="2400" dirty="0">
                <a:latin typeface="+mj-lt"/>
              </a:rPr>
              <a:t>Changes in types of PPE used</a:t>
            </a:r>
          </a:p>
          <a:p>
            <a:pPr>
              <a:buClr>
                <a:srgbClr val="7030A0"/>
              </a:buClr>
              <a:buSzPct val="70000"/>
              <a:buFont typeface="Wingdings" panose="05000000000000000000" pitchFamily="2" charset="2"/>
              <a:buChar char="§"/>
            </a:pPr>
            <a:r>
              <a:rPr lang="en-US" altLang="en-US" sz="2400" dirty="0">
                <a:latin typeface="+mj-lt"/>
              </a:rPr>
              <a:t>Inadequacies in an affected employee’s knowledge</a:t>
            </a:r>
          </a:p>
          <a:p>
            <a:pPr>
              <a:buClr>
                <a:srgbClr val="7030A0"/>
              </a:buClr>
              <a:buSzPct val="70000"/>
              <a:buFont typeface="Wingdings" panose="05000000000000000000" pitchFamily="2" charset="2"/>
              <a:buChar char="§"/>
            </a:pPr>
            <a:r>
              <a:rPr lang="en-US" altLang="en-US" sz="2400" dirty="0">
                <a:latin typeface="+mj-lt"/>
              </a:rPr>
              <a:t>Assessment that the use of assigned PPE indicate that the employee has not retained training</a:t>
            </a:r>
          </a:p>
          <a:p>
            <a:pPr>
              <a:buClr>
                <a:srgbClr val="7030A0"/>
              </a:buClr>
              <a:buSzPct val="70000"/>
              <a:buFont typeface="Wingdings" panose="05000000000000000000" pitchFamily="2" charset="2"/>
              <a:buChar char="§"/>
            </a:pPr>
            <a:r>
              <a:rPr lang="en-US" altLang="en-US" sz="2400" dirty="0">
                <a:latin typeface="+mj-lt"/>
              </a:rPr>
              <a:t>Or as determined by results of accident investigation</a:t>
            </a:r>
          </a:p>
        </p:txBody>
      </p:sp>
    </p:spTree>
    <p:extLst>
      <p:ext uri="{BB962C8B-B14F-4D97-AF65-F5344CB8AC3E}">
        <p14:creationId xmlns:p14="http://schemas.microsoft.com/office/powerpoint/2010/main" val="274535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3" name="Picture 2">
            <a:extLst>
              <a:ext uri="{FF2B5EF4-FFF2-40B4-BE49-F238E27FC236}">
                <a16:creationId xmlns:a16="http://schemas.microsoft.com/office/drawing/2014/main" id="{3BA9DF53-5691-4B1F-8FF6-C1C2A8388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042" y="5928903"/>
            <a:ext cx="1346534" cy="761597"/>
          </a:xfrm>
          <a:prstGeom prst="rect">
            <a:avLst/>
          </a:prstGeom>
        </p:spPr>
      </p:pic>
      <p:sp>
        <p:nvSpPr>
          <p:cNvPr id="6" name="Title 1">
            <a:extLst>
              <a:ext uri="{FF2B5EF4-FFF2-40B4-BE49-F238E27FC236}">
                <a16:creationId xmlns:a16="http://schemas.microsoft.com/office/drawing/2014/main" id="{32DAA421-62EF-45AB-B4E4-C30B4C2857B9}"/>
              </a:ext>
            </a:extLst>
          </p:cNvPr>
          <p:cNvSpPr>
            <a:spLocks noGrp="1"/>
          </p:cNvSpPr>
          <p:nvPr>
            <p:ph type="title"/>
          </p:nvPr>
        </p:nvSpPr>
        <p:spPr>
          <a:xfrm>
            <a:off x="672612" y="399079"/>
            <a:ext cx="7200900" cy="770866"/>
          </a:xfrm>
          <a:solidFill>
            <a:srgbClr val="7030A0"/>
          </a:solidFill>
          <a:ln w="28575">
            <a:solidFill>
              <a:srgbClr val="FFC000"/>
            </a:solidFill>
          </a:ln>
        </p:spPr>
        <p:txBody>
          <a:bodyPr>
            <a:normAutofit/>
          </a:bodyPr>
          <a:lstStyle/>
          <a:p>
            <a:pPr algn="ctr"/>
            <a:r>
              <a:rPr lang="en-US" sz="3200" b="1" dirty="0">
                <a:solidFill>
                  <a:schemeClr val="bg1"/>
                </a:solidFill>
                <a:latin typeface="Georgia" panose="02040502050405020303" pitchFamily="18" charset="0"/>
              </a:rPr>
              <a:t>Routes of Exposure</a:t>
            </a:r>
            <a:endParaRPr lang="en-US" sz="2850" b="1" dirty="0">
              <a:solidFill>
                <a:schemeClr val="bg1"/>
              </a:solidFill>
              <a:latin typeface="Georgia" panose="02040502050405020303" pitchFamily="18" charset="0"/>
            </a:endParaRPr>
          </a:p>
        </p:txBody>
      </p:sp>
      <p:sp>
        <p:nvSpPr>
          <p:cNvPr id="8" name="Rectangle 3">
            <a:extLst>
              <a:ext uri="{FF2B5EF4-FFF2-40B4-BE49-F238E27FC236}">
                <a16:creationId xmlns:a16="http://schemas.microsoft.com/office/drawing/2014/main" id="{BF3A3B7C-DB6F-4C03-9A5B-DF821F033950}"/>
              </a:ext>
            </a:extLst>
          </p:cNvPr>
          <p:cNvSpPr txBox="1">
            <a:spLocks noChangeArrowheads="1"/>
          </p:cNvSpPr>
          <p:nvPr/>
        </p:nvSpPr>
        <p:spPr>
          <a:xfrm>
            <a:off x="672612" y="1633756"/>
            <a:ext cx="5474691" cy="40656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7030A0"/>
              </a:buClr>
              <a:buSzPct val="70000"/>
              <a:buFont typeface="Wingdings" panose="05000000000000000000" pitchFamily="2" charset="2"/>
              <a:buChar char="§"/>
            </a:pPr>
            <a:r>
              <a:rPr lang="en-US" altLang="en-US" sz="2400" dirty="0">
                <a:latin typeface="+mj-lt"/>
              </a:rPr>
              <a:t>Inhalation</a:t>
            </a:r>
          </a:p>
          <a:p>
            <a:pPr>
              <a:buClr>
                <a:srgbClr val="7030A0"/>
              </a:buClr>
              <a:buSzPct val="70000"/>
              <a:buFont typeface="Wingdings" panose="05000000000000000000" pitchFamily="2" charset="2"/>
              <a:buChar char="§"/>
            </a:pPr>
            <a:r>
              <a:rPr lang="en-US" altLang="en-US" sz="2400" dirty="0">
                <a:latin typeface="+mj-lt"/>
              </a:rPr>
              <a:t>Skin Absorption</a:t>
            </a:r>
          </a:p>
          <a:p>
            <a:pPr>
              <a:buClr>
                <a:srgbClr val="7030A0"/>
              </a:buClr>
              <a:buSzPct val="70000"/>
              <a:buFont typeface="Wingdings" panose="05000000000000000000" pitchFamily="2" charset="2"/>
              <a:buChar char="§"/>
            </a:pPr>
            <a:r>
              <a:rPr lang="en-US" altLang="en-US" sz="2400" dirty="0">
                <a:latin typeface="+mj-lt"/>
              </a:rPr>
              <a:t>Ingestion</a:t>
            </a:r>
          </a:p>
          <a:p>
            <a:pPr>
              <a:buClr>
                <a:srgbClr val="7030A0"/>
              </a:buClr>
              <a:buSzPct val="70000"/>
              <a:buFont typeface="Wingdings" panose="05000000000000000000" pitchFamily="2" charset="2"/>
              <a:buChar char="§"/>
            </a:pPr>
            <a:r>
              <a:rPr lang="en-US" altLang="en-US" sz="2400" dirty="0">
                <a:latin typeface="+mj-lt"/>
              </a:rPr>
              <a:t>Injection</a:t>
            </a:r>
          </a:p>
          <a:p>
            <a:pPr marL="0" indent="0" algn="ctr">
              <a:buNone/>
              <a:defRPr/>
            </a:pPr>
            <a:r>
              <a:rPr lang="en-US" sz="2400" dirty="0">
                <a:latin typeface="+mj-lt"/>
              </a:rPr>
              <a:t> </a:t>
            </a:r>
          </a:p>
          <a:p>
            <a:pPr marL="0" indent="0">
              <a:buNone/>
              <a:defRPr/>
            </a:pPr>
            <a:r>
              <a:rPr lang="en-US" sz="2400" dirty="0">
                <a:latin typeface="+mj-lt"/>
              </a:rPr>
              <a:t>Knowing the hazards and how to protect yourself is the key to your safety!</a:t>
            </a:r>
          </a:p>
          <a:p>
            <a:pPr marL="0" indent="0">
              <a:buNone/>
              <a:defRPr/>
            </a:pPr>
            <a:r>
              <a:rPr lang="en-US" sz="2400" dirty="0">
                <a:latin typeface="+mj-lt"/>
              </a:rPr>
              <a:t>               </a:t>
            </a:r>
          </a:p>
          <a:p>
            <a:pPr marL="0" indent="0">
              <a:buNone/>
              <a:defRPr/>
            </a:pPr>
            <a:r>
              <a:rPr lang="en-US" sz="2400" b="1" i="1" dirty="0">
                <a:latin typeface="+mj-lt"/>
              </a:rPr>
              <a:t>              Create a barrier using a PPE!</a:t>
            </a:r>
            <a:endParaRPr lang="en-US" altLang="en-US" sz="2400" b="1" i="1" dirty="0">
              <a:latin typeface="+mj-lt"/>
            </a:endParaRPr>
          </a:p>
        </p:txBody>
      </p:sp>
      <p:grpSp>
        <p:nvGrpSpPr>
          <p:cNvPr id="5" name="Group 4">
            <a:extLst>
              <a:ext uri="{FF2B5EF4-FFF2-40B4-BE49-F238E27FC236}">
                <a16:creationId xmlns:a16="http://schemas.microsoft.com/office/drawing/2014/main" id="{92E4136E-EAE7-4BDB-9AB0-4886368CC3C7}"/>
              </a:ext>
            </a:extLst>
          </p:cNvPr>
          <p:cNvGrpSpPr/>
          <p:nvPr/>
        </p:nvGrpSpPr>
        <p:grpSpPr>
          <a:xfrm>
            <a:off x="5007831" y="1414267"/>
            <a:ext cx="3991313" cy="3519872"/>
            <a:chOff x="5065413" y="1846907"/>
            <a:chExt cx="2471598" cy="2285894"/>
          </a:xfrm>
        </p:grpSpPr>
        <p:sp>
          <p:nvSpPr>
            <p:cNvPr id="2" name="Diamond 1">
              <a:extLst>
                <a:ext uri="{FF2B5EF4-FFF2-40B4-BE49-F238E27FC236}">
                  <a16:creationId xmlns:a16="http://schemas.microsoft.com/office/drawing/2014/main" id="{94789AD2-C8A5-40EA-A10C-5FECFEA80205}"/>
                </a:ext>
              </a:extLst>
            </p:cNvPr>
            <p:cNvSpPr/>
            <p:nvPr/>
          </p:nvSpPr>
          <p:spPr>
            <a:xfrm>
              <a:off x="5703683" y="1846907"/>
              <a:ext cx="1204111" cy="1122630"/>
            </a:xfrm>
            <a:prstGeom prst="diamond">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iamond 6">
              <a:extLst>
                <a:ext uri="{FF2B5EF4-FFF2-40B4-BE49-F238E27FC236}">
                  <a16:creationId xmlns:a16="http://schemas.microsoft.com/office/drawing/2014/main" id="{956A3640-922F-4BFE-A56C-60786172C922}"/>
                </a:ext>
              </a:extLst>
            </p:cNvPr>
            <p:cNvSpPr/>
            <p:nvPr/>
          </p:nvSpPr>
          <p:spPr>
            <a:xfrm>
              <a:off x="6332900" y="2424282"/>
              <a:ext cx="1204111" cy="1122630"/>
            </a:xfrm>
            <a:prstGeom prst="diamond">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846F01C5-AEFF-4125-A11A-D1D0BD925BEE}"/>
                </a:ext>
              </a:extLst>
            </p:cNvPr>
            <p:cNvSpPr/>
            <p:nvPr/>
          </p:nvSpPr>
          <p:spPr>
            <a:xfrm>
              <a:off x="5065413" y="2423743"/>
              <a:ext cx="1204111" cy="1122630"/>
            </a:xfrm>
            <a:prstGeom prst="diamond">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04634979-1AB7-4374-9B25-EF071542DD0F}"/>
                </a:ext>
              </a:extLst>
            </p:cNvPr>
            <p:cNvSpPr/>
            <p:nvPr/>
          </p:nvSpPr>
          <p:spPr>
            <a:xfrm>
              <a:off x="5703680" y="3010171"/>
              <a:ext cx="1204111" cy="1122630"/>
            </a:xfrm>
            <a:prstGeom prst="diamond">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BB8BF5-EAD8-45C5-9F51-34928184C7D2}"/>
              </a:ext>
            </a:extLst>
          </p:cNvPr>
          <p:cNvGrpSpPr/>
          <p:nvPr/>
        </p:nvGrpSpPr>
        <p:grpSpPr>
          <a:xfrm>
            <a:off x="5574991" y="1960217"/>
            <a:ext cx="2903269" cy="2495715"/>
            <a:chOff x="5574991" y="1960217"/>
            <a:chExt cx="2903269" cy="2495715"/>
          </a:xfrm>
        </p:grpSpPr>
        <p:pic>
          <p:nvPicPr>
            <p:cNvPr id="12" name="Picture 11">
              <a:extLst>
                <a:ext uri="{FF2B5EF4-FFF2-40B4-BE49-F238E27FC236}">
                  <a16:creationId xmlns:a16="http://schemas.microsoft.com/office/drawing/2014/main" id="{17B2118D-3C31-4484-8DF3-C985347253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9525" y="1960217"/>
              <a:ext cx="920071" cy="613380"/>
            </a:xfrm>
            <a:prstGeom prst="rect">
              <a:avLst/>
            </a:prstGeom>
          </p:spPr>
        </p:pic>
        <p:pic>
          <p:nvPicPr>
            <p:cNvPr id="14" name="Picture 13">
              <a:extLst>
                <a:ext uri="{FF2B5EF4-FFF2-40B4-BE49-F238E27FC236}">
                  <a16:creationId xmlns:a16="http://schemas.microsoft.com/office/drawing/2014/main" id="{7C2B759B-BC95-415D-9F39-29CDED9FA8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4991" y="2737836"/>
              <a:ext cx="810163" cy="810163"/>
            </a:xfrm>
            <a:prstGeom prst="rect">
              <a:avLst/>
            </a:prstGeom>
          </p:spPr>
        </p:pic>
        <p:pic>
          <p:nvPicPr>
            <p:cNvPr id="16" name="Picture 15">
              <a:extLst>
                <a:ext uri="{FF2B5EF4-FFF2-40B4-BE49-F238E27FC236}">
                  <a16:creationId xmlns:a16="http://schemas.microsoft.com/office/drawing/2014/main" id="{CAB5EB16-7AED-4598-92AB-A3AB0D215A3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2118" t="22102" r="35604" b="51198"/>
            <a:stretch/>
          </p:blipFill>
          <p:spPr>
            <a:xfrm>
              <a:off x="6608576" y="3666570"/>
              <a:ext cx="844924" cy="789362"/>
            </a:xfrm>
            <a:prstGeom prst="rect">
              <a:avLst/>
            </a:prstGeom>
          </p:spPr>
        </p:pic>
        <p:pic>
          <p:nvPicPr>
            <p:cNvPr id="18" name="Picture 17">
              <a:extLst>
                <a:ext uri="{FF2B5EF4-FFF2-40B4-BE49-F238E27FC236}">
                  <a16:creationId xmlns:a16="http://schemas.microsoft.com/office/drawing/2014/main" id="{68B9887C-C6FC-409C-8ED3-A8CA9FB7D7BF}"/>
                </a:ext>
              </a:extLst>
            </p:cNvPr>
            <p:cNvPicPr>
              <a:picLocks noChangeAspect="1"/>
            </p:cNvPicPr>
            <p:nvPr/>
          </p:nvPicPr>
          <p:blipFill>
            <a:blip r:embed="rId6"/>
            <a:stretch>
              <a:fillRect/>
            </a:stretch>
          </p:blipFill>
          <p:spPr>
            <a:xfrm>
              <a:off x="7540264" y="2783084"/>
              <a:ext cx="937996" cy="703497"/>
            </a:xfrm>
            <a:prstGeom prst="rect">
              <a:avLst/>
            </a:prstGeom>
          </p:spPr>
        </p:pic>
      </p:grpSp>
    </p:spTree>
    <p:extLst>
      <p:ext uri="{BB962C8B-B14F-4D97-AF65-F5344CB8AC3E}">
        <p14:creationId xmlns:p14="http://schemas.microsoft.com/office/powerpoint/2010/main" val="802250271"/>
      </p:ext>
    </p:extLst>
  </p:cSld>
  <p:clrMapOvr>
    <a:masterClrMapping/>
  </p:clrMapOvr>
</p:sld>
</file>

<file path=ppt/theme/theme1.xml><?xml version="1.0" encoding="utf-8"?>
<a:theme xmlns:a="http://schemas.openxmlformats.org/drawingml/2006/main" name="East Carolina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4" id="{16EBAA4D-C57A-5D40-A1CB-B887C03A44DF}" vid="{96DA46E8-4385-FB43-A931-99CB931E67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Powerpointtemplate_ECU-Wright_building</Template>
  <TotalTime>1231</TotalTime>
  <Words>1890</Words>
  <Application>Microsoft Office PowerPoint</Application>
  <PresentationFormat>On-screen Show (4:3)</PresentationFormat>
  <Paragraphs>310</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Eras Bold ITC</vt:lpstr>
      <vt:lpstr>Georgia</vt:lpstr>
      <vt:lpstr>Lucida Bright</vt:lpstr>
      <vt:lpstr>Wingdings</vt:lpstr>
      <vt:lpstr>East Carolina University</vt:lpstr>
      <vt:lpstr>Personal Protective Equipment</vt:lpstr>
      <vt:lpstr>Personal Protective Equipment</vt:lpstr>
      <vt:lpstr>OSHA PPE Standard</vt:lpstr>
      <vt:lpstr>Hazard Assessment</vt:lpstr>
      <vt:lpstr>PPE Selection</vt:lpstr>
      <vt:lpstr>Training Requirements</vt:lpstr>
      <vt:lpstr>Training Requirements Cont’d</vt:lpstr>
      <vt:lpstr>Retraining Requirements </vt:lpstr>
      <vt:lpstr>Routes of Exposure</vt:lpstr>
      <vt:lpstr>Types of PPE</vt:lpstr>
      <vt:lpstr>PowerPoint Presentation</vt:lpstr>
      <vt:lpstr>Eye and Face Protection</vt:lpstr>
      <vt:lpstr>PowerPoint Presentation</vt:lpstr>
      <vt:lpstr>Respiratory Protection</vt:lpstr>
      <vt:lpstr>Respiratory Protection</vt:lpstr>
      <vt:lpstr>Head Protection </vt:lpstr>
      <vt:lpstr>Types of Head Protection </vt:lpstr>
      <vt:lpstr>Foot Protection</vt:lpstr>
      <vt:lpstr>Potential Hazards</vt:lpstr>
      <vt:lpstr>Selection, Care and Maintenance</vt:lpstr>
      <vt:lpstr>Hand Protection</vt:lpstr>
      <vt:lpstr>Glove Selection</vt:lpstr>
      <vt:lpstr>PowerPoint Presentation</vt:lpstr>
      <vt:lpstr>Glove Donning and Doffing</vt:lpstr>
      <vt:lpstr>Hearing Protection</vt:lpstr>
      <vt:lpstr>Types of Hearing Protection</vt:lpstr>
      <vt:lpstr>Donning Hearing Plugs</vt:lpstr>
      <vt:lpstr>Body Protection</vt:lpstr>
      <vt:lpstr>Types of Body Protection</vt:lpstr>
      <vt:lpstr>Body Protection </vt:lpstr>
      <vt:lpstr>Body Protection </vt:lpstr>
      <vt:lpstr>Fall Protection</vt:lpstr>
      <vt:lpstr>Care of PPE</vt:lpstr>
      <vt:lpstr>PPE Acquisition and Replacement</vt:lpstr>
      <vt:lpstr>Responsibilities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Brandon</dc:creator>
  <cp:lastModifiedBy>Tebehaevu, Ogaga Jonathan</cp:lastModifiedBy>
  <cp:revision>100</cp:revision>
  <dcterms:created xsi:type="dcterms:W3CDTF">2017-09-21T17:37:31Z</dcterms:created>
  <dcterms:modified xsi:type="dcterms:W3CDTF">2020-12-07T21:16:22Z</dcterms:modified>
</cp:coreProperties>
</file>