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9" r:id="rId2"/>
    <p:sldId id="332" r:id="rId3"/>
    <p:sldId id="264" r:id="rId4"/>
    <p:sldId id="270" r:id="rId5"/>
    <p:sldId id="310" r:id="rId6"/>
    <p:sldId id="311" r:id="rId7"/>
    <p:sldId id="271" r:id="rId8"/>
    <p:sldId id="313" r:id="rId9"/>
    <p:sldId id="314" r:id="rId10"/>
    <p:sldId id="312"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3" r:id="rId29"/>
    <p:sldId id="309" r:id="rId30"/>
    <p:sldId id="33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C923"/>
    <a:srgbClr val="592A8A"/>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2389" autoAdjust="0"/>
  </p:normalViewPr>
  <p:slideViewPr>
    <p:cSldViewPr snapToGrid="0" snapToObjects="1">
      <p:cViewPr varScale="1">
        <p:scale>
          <a:sx n="106" d="100"/>
          <a:sy n="106" d="100"/>
        </p:scale>
        <p:origin x="17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8D09F-547D-4D33-A69E-D3D47DA7AE55}" type="datetimeFigureOut">
              <a:rPr lang="en-US" smtClean="0"/>
              <a:t>2/20/2019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4B0ED-601B-4F7C-B772-08CB1E83B3C9}" type="slidenum">
              <a:rPr lang="en-US" smtClean="0"/>
              <a:t>‹#›</a:t>
            </a:fld>
            <a:endParaRPr lang="en-US"/>
          </a:p>
        </p:txBody>
      </p:sp>
    </p:spTree>
    <p:extLst>
      <p:ext uri="{BB962C8B-B14F-4D97-AF65-F5344CB8AC3E}">
        <p14:creationId xmlns:p14="http://schemas.microsoft.com/office/powerpoint/2010/main" val="111689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a:t>
            </a:fld>
            <a:endParaRPr lang="en-US"/>
          </a:p>
        </p:txBody>
      </p:sp>
    </p:spTree>
    <p:extLst>
      <p:ext uri="{BB962C8B-B14F-4D97-AF65-F5344CB8AC3E}">
        <p14:creationId xmlns:p14="http://schemas.microsoft.com/office/powerpoint/2010/main" val="234425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12</a:t>
            </a:fld>
            <a:endParaRPr lang="en-US"/>
          </a:p>
        </p:txBody>
      </p:sp>
    </p:spTree>
    <p:extLst>
      <p:ext uri="{BB962C8B-B14F-4D97-AF65-F5344CB8AC3E}">
        <p14:creationId xmlns:p14="http://schemas.microsoft.com/office/powerpoint/2010/main" val="199597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13</a:t>
            </a:fld>
            <a:endParaRPr lang="en-US"/>
          </a:p>
        </p:txBody>
      </p:sp>
    </p:spTree>
    <p:extLst>
      <p:ext uri="{BB962C8B-B14F-4D97-AF65-F5344CB8AC3E}">
        <p14:creationId xmlns:p14="http://schemas.microsoft.com/office/powerpoint/2010/main" val="4279280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14</a:t>
            </a:fld>
            <a:endParaRPr lang="en-US"/>
          </a:p>
        </p:txBody>
      </p:sp>
    </p:spTree>
    <p:extLst>
      <p:ext uri="{BB962C8B-B14F-4D97-AF65-F5344CB8AC3E}">
        <p14:creationId xmlns:p14="http://schemas.microsoft.com/office/powerpoint/2010/main" val="139436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15</a:t>
            </a:fld>
            <a:endParaRPr lang="en-US"/>
          </a:p>
        </p:txBody>
      </p:sp>
    </p:spTree>
    <p:extLst>
      <p:ext uri="{BB962C8B-B14F-4D97-AF65-F5344CB8AC3E}">
        <p14:creationId xmlns:p14="http://schemas.microsoft.com/office/powerpoint/2010/main" val="238943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16</a:t>
            </a:fld>
            <a:endParaRPr lang="en-US"/>
          </a:p>
        </p:txBody>
      </p:sp>
    </p:spTree>
    <p:extLst>
      <p:ext uri="{BB962C8B-B14F-4D97-AF65-F5344CB8AC3E}">
        <p14:creationId xmlns:p14="http://schemas.microsoft.com/office/powerpoint/2010/main" val="1204351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17</a:t>
            </a:fld>
            <a:endParaRPr lang="en-US"/>
          </a:p>
        </p:txBody>
      </p:sp>
    </p:spTree>
    <p:extLst>
      <p:ext uri="{BB962C8B-B14F-4D97-AF65-F5344CB8AC3E}">
        <p14:creationId xmlns:p14="http://schemas.microsoft.com/office/powerpoint/2010/main" val="973082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Must use the APF’s listed in </a:t>
            </a:r>
            <a:r>
              <a:rPr lang="en-US" altLang="en-US" sz="1200" b="1" dirty="0"/>
              <a:t>Table 1</a:t>
            </a:r>
            <a:r>
              <a:rPr lang="en-US" altLang="en-US" sz="1200" dirty="0"/>
              <a:t> to select a respirator that meets or exceeds the required level of protection</a:t>
            </a:r>
          </a:p>
          <a:p>
            <a:pPr marL="0" indent="0">
              <a:buNone/>
            </a:pPr>
            <a:r>
              <a:rPr lang="en-US" altLang="en-US" sz="1200" dirty="0"/>
              <a:t>When using a </a:t>
            </a:r>
            <a:r>
              <a:rPr lang="en-US" altLang="en-US" sz="1200" b="1" dirty="0"/>
              <a:t>combination respirator</a:t>
            </a:r>
            <a:r>
              <a:rPr lang="en-US" altLang="en-US" sz="1200" dirty="0"/>
              <a:t> (e.g., airline with an air-purifying filter), must ensure that the APF is </a:t>
            </a:r>
            <a:r>
              <a:rPr lang="en-US" altLang="en-US" sz="1200" b="1" dirty="0"/>
              <a:t>appropriate to the mode of operation</a:t>
            </a:r>
            <a:r>
              <a:rPr lang="en-US" altLang="en-US" sz="1200" dirty="0"/>
              <a:t> in which the respirator is being used</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18</a:t>
            </a:fld>
            <a:endParaRPr lang="en-US"/>
          </a:p>
        </p:txBody>
      </p:sp>
    </p:spTree>
    <p:extLst>
      <p:ext uri="{BB962C8B-B14F-4D97-AF65-F5344CB8AC3E}">
        <p14:creationId xmlns:p14="http://schemas.microsoft.com/office/powerpoint/2010/main" val="183039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Must use the APF’s listed in </a:t>
            </a:r>
            <a:r>
              <a:rPr lang="en-US" altLang="en-US" sz="1200" b="1" dirty="0"/>
              <a:t>Table 1</a:t>
            </a:r>
            <a:r>
              <a:rPr lang="en-US" altLang="en-US" sz="1200" dirty="0"/>
              <a:t> to select a respirator that meets or exceeds the required level of protection</a:t>
            </a:r>
          </a:p>
          <a:p>
            <a:pPr marL="0" indent="0">
              <a:buNone/>
            </a:pPr>
            <a:r>
              <a:rPr lang="en-US" altLang="en-US" sz="1200" dirty="0"/>
              <a:t>When using a </a:t>
            </a:r>
            <a:r>
              <a:rPr lang="en-US" altLang="en-US" sz="1200" b="1" dirty="0"/>
              <a:t>combination respirator</a:t>
            </a:r>
            <a:r>
              <a:rPr lang="en-US" altLang="en-US" sz="1200" dirty="0"/>
              <a:t> (e.g., airline with an air-purifying filter), must ensure that the APF is </a:t>
            </a:r>
            <a:r>
              <a:rPr lang="en-US" altLang="en-US" sz="1200" b="1" dirty="0"/>
              <a:t>appropriate to the mode of operation</a:t>
            </a:r>
            <a:r>
              <a:rPr lang="en-US" altLang="en-US" sz="1200" dirty="0"/>
              <a:t> in which the respirator is being used</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19</a:t>
            </a:fld>
            <a:endParaRPr lang="en-US"/>
          </a:p>
        </p:txBody>
      </p:sp>
    </p:spTree>
    <p:extLst>
      <p:ext uri="{BB962C8B-B14F-4D97-AF65-F5344CB8AC3E}">
        <p14:creationId xmlns:p14="http://schemas.microsoft.com/office/powerpoint/2010/main" val="1948040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Must use the APF’s listed in </a:t>
            </a:r>
            <a:r>
              <a:rPr lang="en-US" altLang="en-US" sz="1200" b="1" dirty="0"/>
              <a:t>Table 1</a:t>
            </a:r>
            <a:r>
              <a:rPr lang="en-US" altLang="en-US" sz="1200" dirty="0"/>
              <a:t> to select a respirator that meets or exceeds the required level of protection</a:t>
            </a:r>
          </a:p>
          <a:p>
            <a:pPr marL="0" indent="0">
              <a:buNone/>
            </a:pPr>
            <a:r>
              <a:rPr lang="en-US" altLang="en-US" sz="1200" dirty="0"/>
              <a:t>When using a </a:t>
            </a:r>
            <a:r>
              <a:rPr lang="en-US" altLang="en-US" sz="1200" b="1" dirty="0"/>
              <a:t>combination respirator</a:t>
            </a:r>
            <a:r>
              <a:rPr lang="en-US" altLang="en-US" sz="1200" dirty="0"/>
              <a:t> (e.g., airline with an air-purifying filter), must ensure that the APF is </a:t>
            </a:r>
            <a:r>
              <a:rPr lang="en-US" altLang="en-US" sz="1200" b="1" dirty="0"/>
              <a:t>appropriate to the mode of operation</a:t>
            </a:r>
            <a:r>
              <a:rPr lang="en-US" altLang="en-US" sz="1200" dirty="0"/>
              <a:t> in which the respirator is being used</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20</a:t>
            </a:fld>
            <a:endParaRPr lang="en-US"/>
          </a:p>
        </p:txBody>
      </p:sp>
    </p:spTree>
    <p:extLst>
      <p:ext uri="{BB962C8B-B14F-4D97-AF65-F5344CB8AC3E}">
        <p14:creationId xmlns:p14="http://schemas.microsoft.com/office/powerpoint/2010/main" val="3370686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Must use the APF’s listed in </a:t>
            </a:r>
            <a:r>
              <a:rPr lang="en-US" altLang="en-US" sz="1200" b="1" dirty="0"/>
              <a:t>Table 1</a:t>
            </a:r>
            <a:r>
              <a:rPr lang="en-US" altLang="en-US" sz="1200" dirty="0"/>
              <a:t> to select a respirator that meets or exceeds the required level of protection</a:t>
            </a:r>
          </a:p>
          <a:p>
            <a:pPr marL="0" indent="0">
              <a:buNone/>
            </a:pPr>
            <a:r>
              <a:rPr lang="en-US" altLang="en-US" sz="1200" dirty="0"/>
              <a:t>When using a </a:t>
            </a:r>
            <a:r>
              <a:rPr lang="en-US" altLang="en-US" sz="1200" b="1" dirty="0"/>
              <a:t>combination respirator</a:t>
            </a:r>
            <a:r>
              <a:rPr lang="en-US" altLang="en-US" sz="1200" dirty="0"/>
              <a:t> (e.g., airline with an air-purifying filter), must ensure that the APF is </a:t>
            </a:r>
            <a:r>
              <a:rPr lang="en-US" altLang="en-US" sz="1200" b="1" dirty="0"/>
              <a:t>appropriate to the mode of operation</a:t>
            </a:r>
            <a:r>
              <a:rPr lang="en-US" altLang="en-US" sz="1200" dirty="0"/>
              <a:t> in which the respirator is being used</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21</a:t>
            </a:fld>
            <a:endParaRPr lang="en-US"/>
          </a:p>
        </p:txBody>
      </p:sp>
    </p:spTree>
    <p:extLst>
      <p:ext uri="{BB962C8B-B14F-4D97-AF65-F5344CB8AC3E}">
        <p14:creationId xmlns:p14="http://schemas.microsoft.com/office/powerpoint/2010/main" val="414035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Exposure to a concentration of an airborne contaminant that would occur if the employee were </a:t>
            </a:r>
            <a:r>
              <a:rPr lang="en-US" altLang="en-US" sz="1200" b="1" dirty="0"/>
              <a:t>not</a:t>
            </a:r>
            <a:r>
              <a:rPr lang="en-US" altLang="en-US" sz="1200" dirty="0"/>
              <a:t> using respiratory protection.</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a:t>
            </a:fld>
            <a:endParaRPr lang="en-US"/>
          </a:p>
        </p:txBody>
      </p:sp>
    </p:spTree>
    <p:extLst>
      <p:ext uri="{BB962C8B-B14F-4D97-AF65-F5344CB8AC3E}">
        <p14:creationId xmlns:p14="http://schemas.microsoft.com/office/powerpoint/2010/main" val="936361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Must use the APF’s listed in </a:t>
            </a:r>
            <a:r>
              <a:rPr lang="en-US" altLang="en-US" sz="1200" b="1" dirty="0"/>
              <a:t>Table 1</a:t>
            </a:r>
            <a:r>
              <a:rPr lang="en-US" altLang="en-US" sz="1200" dirty="0"/>
              <a:t> to select a respirator that meets or exceeds the required level of protection</a:t>
            </a:r>
          </a:p>
          <a:p>
            <a:pPr marL="0" indent="0">
              <a:buNone/>
            </a:pPr>
            <a:r>
              <a:rPr lang="en-US" altLang="en-US" sz="1200" dirty="0"/>
              <a:t>When using a </a:t>
            </a:r>
            <a:r>
              <a:rPr lang="en-US" altLang="en-US" sz="1200" b="1" dirty="0"/>
              <a:t>combination respirator</a:t>
            </a:r>
            <a:r>
              <a:rPr lang="en-US" altLang="en-US" sz="1200" dirty="0"/>
              <a:t> (e.g., airline with an air-purifying filter), must ensure that the APF is </a:t>
            </a:r>
            <a:r>
              <a:rPr lang="en-US" altLang="en-US" sz="1200" b="1" dirty="0"/>
              <a:t>appropriate to the mode of operation</a:t>
            </a:r>
            <a:r>
              <a:rPr lang="en-US" altLang="en-US" sz="1200" dirty="0"/>
              <a:t> in which the respirator is being used</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22</a:t>
            </a:fld>
            <a:endParaRPr lang="en-US"/>
          </a:p>
        </p:txBody>
      </p:sp>
    </p:spTree>
    <p:extLst>
      <p:ext uri="{BB962C8B-B14F-4D97-AF65-F5344CB8AC3E}">
        <p14:creationId xmlns:p14="http://schemas.microsoft.com/office/powerpoint/2010/main" val="3225110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Must use the APF’s listed in </a:t>
            </a:r>
            <a:r>
              <a:rPr lang="en-US" altLang="en-US" sz="1200" b="1" dirty="0"/>
              <a:t>Table 1</a:t>
            </a:r>
            <a:r>
              <a:rPr lang="en-US" altLang="en-US" sz="1200" dirty="0"/>
              <a:t> to select a respirator that meets or exceeds the required level of protection</a:t>
            </a:r>
          </a:p>
          <a:p>
            <a:pPr marL="0" indent="0">
              <a:buNone/>
            </a:pPr>
            <a:r>
              <a:rPr lang="en-US" altLang="en-US" sz="1200" dirty="0"/>
              <a:t>When using a </a:t>
            </a:r>
            <a:r>
              <a:rPr lang="en-US" altLang="en-US" sz="1200" b="1" dirty="0"/>
              <a:t>combination respirator</a:t>
            </a:r>
            <a:r>
              <a:rPr lang="en-US" altLang="en-US" sz="1200" dirty="0"/>
              <a:t> (e.g., airline with an air-purifying filter), must ensure that the APF is </a:t>
            </a:r>
            <a:r>
              <a:rPr lang="en-US" altLang="en-US" sz="1200" b="1" dirty="0"/>
              <a:t>appropriate to the mode of operation</a:t>
            </a:r>
            <a:r>
              <a:rPr lang="en-US" altLang="en-US" sz="1200" dirty="0"/>
              <a:t> in which the respirator is being used</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23</a:t>
            </a:fld>
            <a:endParaRPr lang="en-US"/>
          </a:p>
        </p:txBody>
      </p:sp>
    </p:spTree>
    <p:extLst>
      <p:ext uri="{BB962C8B-B14F-4D97-AF65-F5344CB8AC3E}">
        <p14:creationId xmlns:p14="http://schemas.microsoft.com/office/powerpoint/2010/main" val="3357564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Must use the APF’s listed in </a:t>
            </a:r>
            <a:r>
              <a:rPr lang="en-US" altLang="en-US" sz="1200" b="1" dirty="0"/>
              <a:t>Table 1</a:t>
            </a:r>
            <a:r>
              <a:rPr lang="en-US" altLang="en-US" sz="1200" dirty="0"/>
              <a:t> to select a respirator that meets or exceeds the required level of protection</a:t>
            </a:r>
          </a:p>
          <a:p>
            <a:pPr marL="0" indent="0">
              <a:buNone/>
            </a:pPr>
            <a:r>
              <a:rPr lang="en-US" altLang="en-US" sz="1200" dirty="0"/>
              <a:t>When using a </a:t>
            </a:r>
            <a:r>
              <a:rPr lang="en-US" altLang="en-US" sz="1200" b="1" dirty="0"/>
              <a:t>combination respirator</a:t>
            </a:r>
            <a:r>
              <a:rPr lang="en-US" altLang="en-US" sz="1200" dirty="0"/>
              <a:t> (e.g., airline with an air-purifying filter), must ensure that the APF is </a:t>
            </a:r>
            <a:r>
              <a:rPr lang="en-US" altLang="en-US" sz="1200" b="1" dirty="0"/>
              <a:t>appropriate to the mode of operation</a:t>
            </a:r>
            <a:r>
              <a:rPr lang="en-US" altLang="en-US" sz="1200" dirty="0"/>
              <a:t> in which the respirator is being used</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24</a:t>
            </a:fld>
            <a:endParaRPr lang="en-US"/>
          </a:p>
        </p:txBody>
      </p:sp>
    </p:spTree>
    <p:extLst>
      <p:ext uri="{BB962C8B-B14F-4D97-AF65-F5344CB8AC3E}">
        <p14:creationId xmlns:p14="http://schemas.microsoft.com/office/powerpoint/2010/main" val="316860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Must use the APF’s listed in </a:t>
            </a:r>
            <a:r>
              <a:rPr lang="en-US" altLang="en-US" sz="1200" b="1" dirty="0"/>
              <a:t>Table 1</a:t>
            </a:r>
            <a:r>
              <a:rPr lang="en-US" altLang="en-US" sz="1200" dirty="0"/>
              <a:t> to select a respirator that meets or exceeds the required level of protection</a:t>
            </a:r>
          </a:p>
          <a:p>
            <a:pPr marL="0" indent="0">
              <a:buNone/>
            </a:pPr>
            <a:r>
              <a:rPr lang="en-US" altLang="en-US" sz="1200" dirty="0"/>
              <a:t>When using a </a:t>
            </a:r>
            <a:r>
              <a:rPr lang="en-US" altLang="en-US" sz="1200" b="1" dirty="0"/>
              <a:t>combination respirator</a:t>
            </a:r>
            <a:r>
              <a:rPr lang="en-US" altLang="en-US" sz="1200" dirty="0"/>
              <a:t> (e.g., airline with an air-purifying filter), must ensure that the APF is </a:t>
            </a:r>
            <a:r>
              <a:rPr lang="en-US" altLang="en-US" sz="1200" b="1" dirty="0"/>
              <a:t>appropriate to the mode of operation</a:t>
            </a:r>
            <a:r>
              <a:rPr lang="en-US" altLang="en-US" sz="1200" dirty="0"/>
              <a:t> in which the respirator is being used</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25</a:t>
            </a:fld>
            <a:endParaRPr lang="en-US"/>
          </a:p>
        </p:txBody>
      </p:sp>
    </p:spTree>
    <p:extLst>
      <p:ext uri="{BB962C8B-B14F-4D97-AF65-F5344CB8AC3E}">
        <p14:creationId xmlns:p14="http://schemas.microsoft.com/office/powerpoint/2010/main" val="3180690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Must use the APF’s listed in </a:t>
            </a:r>
            <a:r>
              <a:rPr lang="en-US" altLang="en-US" sz="1200" b="1" dirty="0"/>
              <a:t>Table 1</a:t>
            </a:r>
            <a:r>
              <a:rPr lang="en-US" altLang="en-US" sz="1200" dirty="0"/>
              <a:t> to select a respirator that meets or exceeds the required level of protection</a:t>
            </a:r>
          </a:p>
          <a:p>
            <a:pPr marL="0" indent="0">
              <a:buNone/>
            </a:pPr>
            <a:r>
              <a:rPr lang="en-US" altLang="en-US" sz="1200" dirty="0"/>
              <a:t>When using a </a:t>
            </a:r>
            <a:r>
              <a:rPr lang="en-US" altLang="en-US" sz="1200" b="1" dirty="0"/>
              <a:t>combination respirator</a:t>
            </a:r>
            <a:r>
              <a:rPr lang="en-US" altLang="en-US" sz="1200" dirty="0"/>
              <a:t> (e.g., airline with an air-purifying filter), must ensure that the APF is </a:t>
            </a:r>
            <a:r>
              <a:rPr lang="en-US" altLang="en-US" sz="1200" b="1" dirty="0"/>
              <a:t>appropriate to the mode of operation</a:t>
            </a:r>
            <a:r>
              <a:rPr lang="en-US" altLang="en-US" sz="1200" dirty="0"/>
              <a:t> in which the respirator is being used</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26</a:t>
            </a:fld>
            <a:endParaRPr lang="en-US"/>
          </a:p>
        </p:txBody>
      </p:sp>
    </p:spTree>
    <p:extLst>
      <p:ext uri="{BB962C8B-B14F-4D97-AF65-F5344CB8AC3E}">
        <p14:creationId xmlns:p14="http://schemas.microsoft.com/office/powerpoint/2010/main" val="1037447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Must use the APF’s listed in </a:t>
            </a:r>
            <a:r>
              <a:rPr lang="en-US" altLang="en-US" sz="1200" b="1" dirty="0"/>
              <a:t>Table 1</a:t>
            </a:r>
            <a:r>
              <a:rPr lang="en-US" altLang="en-US" sz="1200" dirty="0"/>
              <a:t> to select a respirator that meets or exceeds the required level of protection</a:t>
            </a:r>
          </a:p>
          <a:p>
            <a:pPr marL="0" indent="0">
              <a:buNone/>
            </a:pPr>
            <a:r>
              <a:rPr lang="en-US" altLang="en-US" sz="1200" dirty="0"/>
              <a:t>When using a </a:t>
            </a:r>
            <a:r>
              <a:rPr lang="en-US" altLang="en-US" sz="1200" b="1" dirty="0"/>
              <a:t>combination respirator</a:t>
            </a:r>
            <a:r>
              <a:rPr lang="en-US" altLang="en-US" sz="1200" dirty="0"/>
              <a:t> (e.g., airline with an air-purifying filter), must ensure that the APF is </a:t>
            </a:r>
            <a:r>
              <a:rPr lang="en-US" altLang="en-US" sz="1200" b="1" dirty="0"/>
              <a:t>appropriate to the mode of operation</a:t>
            </a:r>
            <a:r>
              <a:rPr lang="en-US" altLang="en-US" sz="1200" dirty="0"/>
              <a:t> in which the respirator is being used</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27</a:t>
            </a:fld>
            <a:endParaRPr lang="en-US"/>
          </a:p>
        </p:txBody>
      </p:sp>
    </p:spTree>
    <p:extLst>
      <p:ext uri="{BB962C8B-B14F-4D97-AF65-F5344CB8AC3E}">
        <p14:creationId xmlns:p14="http://schemas.microsoft.com/office/powerpoint/2010/main" val="442631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28</a:t>
            </a:fld>
            <a:endParaRPr lang="en-US"/>
          </a:p>
        </p:txBody>
      </p:sp>
    </p:spTree>
    <p:extLst>
      <p:ext uri="{BB962C8B-B14F-4D97-AF65-F5344CB8AC3E}">
        <p14:creationId xmlns:p14="http://schemas.microsoft.com/office/powerpoint/2010/main" val="367900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29</a:t>
            </a:fld>
            <a:endParaRPr lang="en-US"/>
          </a:p>
        </p:txBody>
      </p:sp>
    </p:spTree>
    <p:extLst>
      <p:ext uri="{BB962C8B-B14F-4D97-AF65-F5344CB8AC3E}">
        <p14:creationId xmlns:p14="http://schemas.microsoft.com/office/powerpoint/2010/main" val="1610067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30</a:t>
            </a:fld>
            <a:endParaRPr lang="en-US"/>
          </a:p>
        </p:txBody>
      </p:sp>
    </p:spTree>
    <p:extLst>
      <p:ext uri="{BB962C8B-B14F-4D97-AF65-F5344CB8AC3E}">
        <p14:creationId xmlns:p14="http://schemas.microsoft.com/office/powerpoint/2010/main" val="2810720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5</a:t>
            </a:fld>
            <a:endParaRPr lang="en-US"/>
          </a:p>
        </p:txBody>
      </p:sp>
    </p:spTree>
    <p:extLst>
      <p:ext uri="{BB962C8B-B14F-4D97-AF65-F5344CB8AC3E}">
        <p14:creationId xmlns:p14="http://schemas.microsoft.com/office/powerpoint/2010/main" val="82279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Exposure to a concentration of an airborne contaminant that would occur if the employee were </a:t>
            </a:r>
            <a:r>
              <a:rPr lang="en-US" altLang="en-US" sz="1200" b="1" dirty="0"/>
              <a:t>not</a:t>
            </a:r>
            <a:r>
              <a:rPr lang="en-US" altLang="en-US" sz="1200" dirty="0"/>
              <a:t> using respiratory protection.</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6</a:t>
            </a:fld>
            <a:endParaRPr lang="en-US"/>
          </a:p>
        </p:txBody>
      </p:sp>
    </p:spTree>
    <p:extLst>
      <p:ext uri="{BB962C8B-B14F-4D97-AF65-F5344CB8AC3E}">
        <p14:creationId xmlns:p14="http://schemas.microsoft.com/office/powerpoint/2010/main" val="111480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7</a:t>
            </a:fld>
            <a:endParaRPr lang="en-US"/>
          </a:p>
        </p:txBody>
      </p:sp>
    </p:spTree>
    <p:extLst>
      <p:ext uri="{BB962C8B-B14F-4D97-AF65-F5344CB8AC3E}">
        <p14:creationId xmlns:p14="http://schemas.microsoft.com/office/powerpoint/2010/main" val="165838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8</a:t>
            </a:fld>
            <a:endParaRPr lang="en-US"/>
          </a:p>
        </p:txBody>
      </p:sp>
    </p:spTree>
    <p:extLst>
      <p:ext uri="{BB962C8B-B14F-4D97-AF65-F5344CB8AC3E}">
        <p14:creationId xmlns:p14="http://schemas.microsoft.com/office/powerpoint/2010/main" val="1954438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9</a:t>
            </a:fld>
            <a:endParaRPr lang="en-US"/>
          </a:p>
        </p:txBody>
      </p:sp>
    </p:spTree>
    <p:extLst>
      <p:ext uri="{BB962C8B-B14F-4D97-AF65-F5344CB8AC3E}">
        <p14:creationId xmlns:p14="http://schemas.microsoft.com/office/powerpoint/2010/main" val="130389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10</a:t>
            </a:fld>
            <a:endParaRPr lang="en-US"/>
          </a:p>
        </p:txBody>
      </p:sp>
    </p:spTree>
    <p:extLst>
      <p:ext uri="{BB962C8B-B14F-4D97-AF65-F5344CB8AC3E}">
        <p14:creationId xmlns:p14="http://schemas.microsoft.com/office/powerpoint/2010/main" val="133798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11</a:t>
            </a:fld>
            <a:endParaRPr lang="en-US"/>
          </a:p>
        </p:txBody>
      </p:sp>
    </p:spTree>
    <p:extLst>
      <p:ext uri="{BB962C8B-B14F-4D97-AF65-F5344CB8AC3E}">
        <p14:creationId xmlns:p14="http://schemas.microsoft.com/office/powerpoint/2010/main" val="203157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1370F0-F46B-2C43-A4A2-64FBD76BAE36}"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14206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46897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5362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07126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370F0-F46B-2C43-A4A2-64FBD76BAE36}"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178998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1370F0-F46B-2C43-A4A2-64FBD76BAE36}"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54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1370F0-F46B-2C43-A4A2-64FBD76BAE36}"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152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370F0-F46B-2C43-A4A2-64FBD76BAE36}"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313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370F0-F46B-2C43-A4A2-64FBD76BAE36}"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95674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04420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47177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370F0-F46B-2C43-A4A2-64FBD76BAE36}" type="datetimeFigureOut">
              <a:rPr lang="en-US" smtClean="0"/>
              <a:t>2/20/2019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47F49-15E3-AF47-9628-BAF668941D01}" type="slidenum">
              <a:rPr lang="en-US" smtClean="0"/>
              <a:t>‹#›</a:t>
            </a:fld>
            <a:endParaRPr lang="en-US"/>
          </a:p>
        </p:txBody>
      </p:sp>
    </p:spTree>
    <p:extLst>
      <p:ext uri="{BB962C8B-B14F-4D97-AF65-F5344CB8AC3E}">
        <p14:creationId xmlns:p14="http://schemas.microsoft.com/office/powerpoint/2010/main" val="341014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afety@ecu.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ecu.edu/oehs" TargetMode="External"/><Relationship Id="rId5" Type="http://schemas.openxmlformats.org/officeDocument/2006/relationships/image" Target="../media/image31.png"/><Relationship Id="rId4" Type="http://schemas.openxmlformats.org/officeDocument/2006/relationships/hyperlink" Target="https://ecu.qualtrics.com/SE/?SID=SV_6n9UVpNfYfZNIC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mysafetysign.com/free-respiratory-protection-quiz" TargetMode="Externa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21C6A2B-F07F-4436-8CD9-162224D01A55}"/>
              </a:ext>
            </a:extLst>
          </p:cNvPr>
          <p:cNvSpPr>
            <a:spLocks noGrp="1"/>
          </p:cNvSpPr>
          <p:nvPr>
            <p:ph type="title"/>
          </p:nvPr>
        </p:nvSpPr>
        <p:spPr>
          <a:xfrm>
            <a:off x="5954305" y="409256"/>
            <a:ext cx="3032862" cy="4428231"/>
          </a:xfrm>
          <a:noFill/>
        </p:spPr>
        <p:txBody>
          <a:bodyPr vert="horz" lIns="91440" tIns="45720" rIns="91440" bIns="45720" rtlCol="0" anchor="b">
            <a:noAutofit/>
          </a:bodyPr>
          <a:lstStyle/>
          <a:p>
            <a:pPr defTabSz="914400"/>
            <a:r>
              <a:rPr lang="en-US" altLang="en-US" sz="6600" b="1" dirty="0">
                <a:solidFill>
                  <a:srgbClr val="002060"/>
                </a:solidFill>
                <a:latin typeface="Angsana New" panose="02020603050405020304" pitchFamily="18" charset="-34"/>
                <a:cs typeface="Angsana New" panose="02020603050405020304" pitchFamily="18" charset="-34"/>
              </a:rPr>
              <a:t>Respiratory Protection Standard</a:t>
            </a:r>
            <a:br>
              <a:rPr lang="en-US" altLang="en-US" sz="6600" dirty="0">
                <a:latin typeface="Angsana New" panose="02020603050405020304" pitchFamily="18" charset="-34"/>
                <a:cs typeface="Angsana New" panose="02020603050405020304" pitchFamily="18" charset="-34"/>
              </a:rPr>
            </a:br>
            <a:endParaRPr lang="en-US" sz="6200" b="1" dirty="0">
              <a:latin typeface="Angsana New" panose="02020603050405020304" pitchFamily="18" charset="-34"/>
              <a:cs typeface="Angsana New" panose="02020603050405020304" pitchFamily="18" charset="-34"/>
            </a:endParaRPr>
          </a:p>
        </p:txBody>
      </p:sp>
      <p:sp>
        <p:nvSpPr>
          <p:cNvPr id="67" name="Rectangle 66">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74555"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1" y="640091"/>
            <a:ext cx="469959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building&#10;&#10;Description generated with high confidence">
            <a:extLst>
              <a:ext uri="{FF2B5EF4-FFF2-40B4-BE49-F238E27FC236}">
                <a16:creationId xmlns:a16="http://schemas.microsoft.com/office/drawing/2014/main" id="{890DD31E-71C2-4F8A-96D7-9C57C57D8BE1}"/>
              </a:ext>
            </a:extLst>
          </p:cNvPr>
          <p:cNvPicPr>
            <a:picLocks noChangeAspect="1"/>
          </p:cNvPicPr>
          <p:nvPr/>
        </p:nvPicPr>
        <p:blipFill rotWithShape="1">
          <a:blip r:embed="rId3">
            <a:extLst/>
          </a:blip>
          <a:srcRect l="32998" r="3404" b="3"/>
          <a:stretch/>
        </p:blipFill>
        <p:spPr>
          <a:xfrm>
            <a:off x="611855" y="804672"/>
            <a:ext cx="4450842" cy="5248656"/>
          </a:xfrm>
          <a:prstGeom prst="rect">
            <a:avLst/>
          </a:prstGeom>
          <a:effectLst/>
        </p:spPr>
      </p:pic>
      <p:pic>
        <p:nvPicPr>
          <p:cNvPr id="18" name="Picture 17">
            <a:extLst>
              <a:ext uri="{FF2B5EF4-FFF2-40B4-BE49-F238E27FC236}">
                <a16:creationId xmlns:a16="http://schemas.microsoft.com/office/drawing/2014/main" id="{409E753E-D189-4217-9E2F-D7F1D656ED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8597" y="6057423"/>
            <a:ext cx="1415403" cy="800567"/>
          </a:xfrm>
          <a:prstGeom prst="rect">
            <a:avLst/>
          </a:prstGeom>
        </p:spPr>
      </p:pic>
      <p:sp>
        <p:nvSpPr>
          <p:cNvPr id="8" name="Title 1">
            <a:extLst>
              <a:ext uri="{FF2B5EF4-FFF2-40B4-BE49-F238E27FC236}">
                <a16:creationId xmlns:a16="http://schemas.microsoft.com/office/drawing/2014/main" id="{A5A0AD2D-7F5D-4BBE-9528-840BE77EF060}"/>
              </a:ext>
            </a:extLst>
          </p:cNvPr>
          <p:cNvSpPr txBox="1">
            <a:spLocks/>
          </p:cNvSpPr>
          <p:nvPr/>
        </p:nvSpPr>
        <p:spPr>
          <a:xfrm>
            <a:off x="5954305" y="4545209"/>
            <a:ext cx="2911961" cy="838708"/>
          </a:xfrm>
          <a:prstGeom prst="rect">
            <a:avLst/>
          </a:prstGeom>
          <a:noFill/>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US" altLang="en-US" sz="3600" b="1" dirty="0">
                <a:latin typeface="Angsana New" panose="02020603050405020304" pitchFamily="18" charset="-34"/>
                <a:cs typeface="Angsana New" panose="02020603050405020304" pitchFamily="18" charset="-34"/>
              </a:rPr>
              <a:t>29 CFR 1910.134</a:t>
            </a:r>
            <a:endParaRPr lang="en-US" sz="3600"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46059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63146" y="399079"/>
            <a:ext cx="7200900" cy="770866"/>
          </a:xfrm>
          <a:solidFill>
            <a:srgbClr val="7030A0"/>
          </a:solidFill>
          <a:ln w="28575">
            <a:solidFill>
              <a:srgbClr val="FFC000"/>
            </a:solidFill>
          </a:ln>
        </p:spPr>
        <p:txBody>
          <a:bodyPr>
            <a:normAutofit/>
          </a:bodyPr>
          <a:lstStyle/>
          <a:p>
            <a:r>
              <a:rPr lang="en-US" altLang="en-US" sz="3200" b="1" dirty="0">
                <a:solidFill>
                  <a:schemeClr val="bg1"/>
                </a:solidFill>
                <a:latin typeface="Georgia" panose="02040502050405020303" pitchFamily="18" charset="0"/>
              </a:rPr>
              <a:t>Filter, Canister or Cartridge</a:t>
            </a:r>
            <a:endParaRPr lang="en-US" sz="2850" b="1" dirty="0">
              <a:solidFill>
                <a:schemeClr val="bg1"/>
              </a:solidFill>
              <a:latin typeface="Georgia" panose="02040502050405020303" pitchFamily="18" charset="0"/>
            </a:endParaRPr>
          </a:p>
        </p:txBody>
      </p:sp>
      <p:sp>
        <p:nvSpPr>
          <p:cNvPr id="11" name="Rectangle 3">
            <a:extLst>
              <a:ext uri="{FF2B5EF4-FFF2-40B4-BE49-F238E27FC236}">
                <a16:creationId xmlns:a16="http://schemas.microsoft.com/office/drawing/2014/main" id="{99E6604A-CB64-4B55-9B4B-F0FDAAFDCEDD}"/>
              </a:ext>
            </a:extLst>
          </p:cNvPr>
          <p:cNvSpPr txBox="1">
            <a:spLocks noChangeArrowheads="1"/>
          </p:cNvSpPr>
          <p:nvPr/>
        </p:nvSpPr>
        <p:spPr>
          <a:xfrm>
            <a:off x="585788" y="1484313"/>
            <a:ext cx="2655353" cy="4622800"/>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ClrTx/>
              <a:buFontTx/>
              <a:buNone/>
            </a:pPr>
            <a:endParaRPr lang="en-US" altLang="en-US" sz="1900" dirty="0"/>
          </a:p>
        </p:txBody>
      </p:sp>
      <p:pic>
        <p:nvPicPr>
          <p:cNvPr id="3074" name="Picture 2" descr="Related image">
            <a:extLst>
              <a:ext uri="{FF2B5EF4-FFF2-40B4-BE49-F238E27FC236}">
                <a16:creationId xmlns:a16="http://schemas.microsoft.com/office/drawing/2014/main" id="{C66D804F-6984-421B-8A86-EFA5EAD7E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816" y="3333924"/>
            <a:ext cx="2906729" cy="29067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FEEE8A35-1828-4A67-97A2-CCFE22E69691}"/>
              </a:ext>
            </a:extLst>
          </p:cNvPr>
          <p:cNvSpPr txBox="1">
            <a:spLocks noChangeArrowheads="1"/>
          </p:cNvSpPr>
          <p:nvPr/>
        </p:nvSpPr>
        <p:spPr>
          <a:xfrm>
            <a:off x="417635" y="1484313"/>
            <a:ext cx="4034363" cy="2323162"/>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CommonBullets" pitchFamily="34" charset="2"/>
              <a:buNone/>
            </a:pPr>
            <a:r>
              <a:rPr lang="en-US" altLang="en-US" sz="2600" b="1" dirty="0"/>
              <a:t>Filter: </a:t>
            </a:r>
            <a:r>
              <a:rPr lang="en-US" altLang="en-US" sz="2600" dirty="0"/>
              <a:t>A component used in respirators to remove solid or liquid aerosols from the inspired air.  Also called </a:t>
            </a:r>
            <a:r>
              <a:rPr lang="en-US" altLang="en-US" sz="2600" b="1" dirty="0"/>
              <a:t>air purifying element</a:t>
            </a:r>
            <a:r>
              <a:rPr lang="en-US" altLang="en-US" sz="2600" dirty="0"/>
              <a:t>.</a:t>
            </a:r>
          </a:p>
        </p:txBody>
      </p:sp>
      <p:sp>
        <p:nvSpPr>
          <p:cNvPr id="10" name="Rectangle 3">
            <a:extLst>
              <a:ext uri="{FF2B5EF4-FFF2-40B4-BE49-F238E27FC236}">
                <a16:creationId xmlns:a16="http://schemas.microsoft.com/office/drawing/2014/main" id="{8AB1662D-7E3A-4195-AB61-9C51A316D0E8}"/>
              </a:ext>
            </a:extLst>
          </p:cNvPr>
          <p:cNvSpPr>
            <a:spLocks noChangeArrowheads="1"/>
          </p:cNvSpPr>
          <p:nvPr/>
        </p:nvSpPr>
        <p:spPr bwMode="auto">
          <a:xfrm>
            <a:off x="4803619" y="1486847"/>
            <a:ext cx="4340381" cy="281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3" tIns="47625" rIns="93663" bIns="47625"/>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4225" indent="-225425">
              <a:spcBef>
                <a:spcPct val="20000"/>
              </a:spcBef>
              <a:buClr>
                <a:srgbClr val="FF9900"/>
              </a:buClr>
              <a:buChar char="•"/>
              <a:defRPr sz="2000">
                <a:solidFill>
                  <a:schemeClr val="tx1"/>
                </a:solidFill>
                <a:latin typeface="Arial" panose="020B0604020202020204" pitchFamily="34" charset="0"/>
              </a:defRPr>
            </a:lvl5pPr>
            <a:lvl6pPr marL="2511425" indent="-225425"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68625" indent="-225425"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5825" indent="-225425"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3025" indent="-225425"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buClrTx/>
              <a:buFontTx/>
              <a:buNone/>
            </a:pPr>
            <a:r>
              <a:rPr lang="en-US" altLang="en-US" sz="2600" b="1" dirty="0">
                <a:latin typeface="+mj-lt"/>
              </a:rPr>
              <a:t>Canister: </a:t>
            </a:r>
            <a:r>
              <a:rPr lang="en-US" altLang="en-US" sz="2600" dirty="0">
                <a:latin typeface="+mj-lt"/>
              </a:rPr>
              <a:t>A container with a filter, sorbent, or catalyst, or combination of these items, which removes specific contaminants from the air passed through the container.</a:t>
            </a:r>
          </a:p>
        </p:txBody>
      </p:sp>
    </p:spTree>
    <p:extLst>
      <p:ext uri="{BB962C8B-B14F-4D97-AF65-F5344CB8AC3E}">
        <p14:creationId xmlns:p14="http://schemas.microsoft.com/office/powerpoint/2010/main" val="300914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8A0B0A02-8DE6-4554-9D70-58477727BB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36" b="10353"/>
          <a:stretch/>
        </p:blipFill>
        <p:spPr bwMode="auto">
          <a:xfrm>
            <a:off x="6603799" y="4606738"/>
            <a:ext cx="2331384" cy="186539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561315" y="399078"/>
            <a:ext cx="7857319" cy="945594"/>
          </a:xfrm>
          <a:solidFill>
            <a:srgbClr val="7030A0"/>
          </a:solidFill>
          <a:ln w="28575">
            <a:solidFill>
              <a:srgbClr val="FFC000"/>
            </a:solidFill>
          </a:ln>
        </p:spPr>
        <p:txBody>
          <a:bodyPr>
            <a:normAutofit fontScale="90000"/>
          </a:bodyPr>
          <a:lstStyle/>
          <a:p>
            <a:r>
              <a:rPr lang="en-US" altLang="en-US" sz="3200" b="1" dirty="0">
                <a:solidFill>
                  <a:schemeClr val="bg1"/>
                </a:solidFill>
                <a:latin typeface="Georgia" panose="02040502050405020303" pitchFamily="18" charset="0"/>
              </a:rPr>
              <a:t>Negative &amp; Positive Pressure Respirators</a:t>
            </a:r>
            <a:endParaRPr lang="en-US" sz="2850" b="1" dirty="0">
              <a:solidFill>
                <a:schemeClr val="bg1"/>
              </a:solidFill>
              <a:latin typeface="Georgia" panose="02040502050405020303" pitchFamily="18" charset="0"/>
            </a:endParaRPr>
          </a:p>
        </p:txBody>
      </p:sp>
      <p:sp>
        <p:nvSpPr>
          <p:cNvPr id="12" name="Rectangle 3">
            <a:extLst>
              <a:ext uri="{FF2B5EF4-FFF2-40B4-BE49-F238E27FC236}">
                <a16:creationId xmlns:a16="http://schemas.microsoft.com/office/drawing/2014/main" id="{E61BA1B3-CA96-476E-9C72-C074CC37325B}"/>
              </a:ext>
            </a:extLst>
          </p:cNvPr>
          <p:cNvSpPr>
            <a:spLocks noChangeArrowheads="1"/>
          </p:cNvSpPr>
          <p:nvPr/>
        </p:nvSpPr>
        <p:spPr bwMode="auto">
          <a:xfrm>
            <a:off x="672612" y="1464652"/>
            <a:ext cx="8001000" cy="409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50000"/>
              </a:spcBef>
              <a:buClrTx/>
              <a:buNone/>
            </a:pPr>
            <a:r>
              <a:rPr lang="en-US" altLang="en-US" sz="2600" dirty="0">
                <a:latin typeface="+mj-lt"/>
              </a:rPr>
              <a:t>A respirator in which the air pressure inside the facepiece is </a:t>
            </a:r>
            <a:r>
              <a:rPr lang="en-US" altLang="en-US" sz="2600" b="1" dirty="0">
                <a:latin typeface="+mj-lt"/>
              </a:rPr>
              <a:t>negative during inhalation</a:t>
            </a:r>
            <a:r>
              <a:rPr lang="en-US" altLang="en-US" sz="2600" dirty="0">
                <a:latin typeface="+mj-lt"/>
              </a:rPr>
              <a:t> with respect to the ambient air pressure outside the respirator. An example is the N95 filtering facepiece (dust mask). </a:t>
            </a:r>
            <a:endParaRPr lang="en-US" sz="2600" dirty="0">
              <a:latin typeface="+mn-lt"/>
            </a:endParaRPr>
          </a:p>
          <a:p>
            <a:pPr>
              <a:spcBef>
                <a:spcPct val="50000"/>
              </a:spcBef>
              <a:buClrTx/>
              <a:buNone/>
            </a:pPr>
            <a:r>
              <a:rPr lang="en-US" altLang="en-US" sz="2600" dirty="0">
                <a:latin typeface="+mn-lt"/>
              </a:rPr>
              <a:t>A positive pressure respirator is one in which the pressure inside the respiratory inlet covering exceeds the ambient air pressure outside the respirator. An example is the  Powered air purifying respirators (PAPR)</a:t>
            </a:r>
          </a:p>
          <a:p>
            <a:pPr>
              <a:spcBef>
                <a:spcPct val="50000"/>
              </a:spcBef>
              <a:buClrTx/>
              <a:buNone/>
            </a:pPr>
            <a:endParaRPr lang="en-US" altLang="en-US" sz="2600" dirty="0">
              <a:latin typeface="+mj-lt"/>
            </a:endParaRPr>
          </a:p>
        </p:txBody>
      </p:sp>
    </p:spTree>
    <p:extLst>
      <p:ext uri="{BB962C8B-B14F-4D97-AF65-F5344CB8AC3E}">
        <p14:creationId xmlns:p14="http://schemas.microsoft.com/office/powerpoint/2010/main" val="2417458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a:extLst>
              <a:ext uri="{FF2B5EF4-FFF2-40B4-BE49-F238E27FC236}">
                <a16:creationId xmlns:a16="http://schemas.microsoft.com/office/drawing/2014/main" id="{893F9461-4914-403A-830F-A97B511CE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345" y="4744016"/>
            <a:ext cx="1685013" cy="168501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561315" y="399078"/>
            <a:ext cx="7857319" cy="945594"/>
          </a:xfrm>
          <a:solidFill>
            <a:srgbClr val="7030A0"/>
          </a:solidFill>
          <a:ln w="28575">
            <a:solidFill>
              <a:srgbClr val="FFC000"/>
            </a:solidFill>
          </a:ln>
        </p:spPr>
        <p:txBody>
          <a:bodyPr>
            <a:normAutofit/>
          </a:bodyPr>
          <a:lstStyle/>
          <a:p>
            <a:r>
              <a:rPr lang="en-US" altLang="en-US" sz="3200" b="1" dirty="0">
                <a:solidFill>
                  <a:schemeClr val="bg1"/>
                </a:solidFill>
                <a:latin typeface="Georgia" panose="02040502050405020303" pitchFamily="18" charset="0"/>
              </a:rPr>
              <a:t>Air-Purifying Respirator (APR)</a:t>
            </a:r>
            <a:endParaRPr lang="en-US" sz="2850" b="1" dirty="0">
              <a:solidFill>
                <a:schemeClr val="bg1"/>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384156" y="1470654"/>
            <a:ext cx="8307172" cy="3354837"/>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a:latin typeface="Calibri" panose="020F0502020204030204" pitchFamily="34" charset="0"/>
              </a:rPr>
              <a:t>These respirators do not supply oxygen and therefore cannot be used in an oxygen-deficient or IDLH environment. They work by removing contaminants from the air through the use of filters, cartridges, or canisters. They are grouped into three general types: </a:t>
            </a:r>
            <a:r>
              <a:rPr lang="en-US" sz="2600" i="1" dirty="0">
                <a:latin typeface="Calibri" panose="020F0502020204030204" pitchFamily="34" charset="0"/>
              </a:rPr>
              <a:t>particulate removing, vapor and gas removing,</a:t>
            </a:r>
            <a:r>
              <a:rPr lang="en-US" sz="2600" dirty="0">
                <a:latin typeface="Calibri" panose="020F0502020204030204" pitchFamily="34" charset="0"/>
              </a:rPr>
              <a:t> and </a:t>
            </a:r>
            <a:r>
              <a:rPr lang="en-US" sz="2600" i="1" dirty="0">
                <a:latin typeface="Calibri" panose="020F0502020204030204" pitchFamily="34" charset="0"/>
              </a:rPr>
              <a:t>combination.</a:t>
            </a:r>
            <a:r>
              <a:rPr lang="en-US" sz="2600" dirty="0">
                <a:latin typeface="Calibri" panose="020F0502020204030204" pitchFamily="34" charset="0"/>
              </a:rPr>
              <a:t> Elements that remove particulates are called filters, while vapor and gas removing elements are called either chemical cartridges or canisters</a:t>
            </a:r>
            <a:endParaRPr lang="en-US" altLang="en-US" sz="2600" dirty="0">
              <a:latin typeface="Calibri" panose="020F0502020204030204" pitchFamily="34" charset="0"/>
            </a:endParaRPr>
          </a:p>
        </p:txBody>
      </p:sp>
      <p:pic>
        <p:nvPicPr>
          <p:cNvPr id="8196" name="Picture 4" descr="Related image">
            <a:extLst>
              <a:ext uri="{FF2B5EF4-FFF2-40B4-BE49-F238E27FC236}">
                <a16:creationId xmlns:a16="http://schemas.microsoft.com/office/drawing/2014/main" id="{3B8C8BF5-983F-43D6-A88A-844DA7027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483" y="4652480"/>
            <a:ext cx="1811277" cy="181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02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561315" y="399078"/>
            <a:ext cx="8198529" cy="945594"/>
          </a:xfrm>
          <a:solidFill>
            <a:srgbClr val="7030A0"/>
          </a:solidFill>
          <a:ln w="28575">
            <a:solidFill>
              <a:srgbClr val="FFC000"/>
            </a:solidFill>
          </a:ln>
        </p:spPr>
        <p:txBody>
          <a:bodyPr>
            <a:normAutofit fontScale="90000"/>
          </a:bodyPr>
          <a:lstStyle/>
          <a:p>
            <a:r>
              <a:rPr lang="en-US" altLang="en-US" sz="3200" b="1" dirty="0">
                <a:solidFill>
                  <a:schemeClr val="bg1"/>
                </a:solidFill>
                <a:latin typeface="Georgia" panose="02040502050405020303" pitchFamily="18" charset="0"/>
              </a:rPr>
              <a:t>Powered Air-Purifying Respirator (PAPR)</a:t>
            </a:r>
            <a:endParaRPr lang="en-US" sz="2850" b="1" dirty="0">
              <a:solidFill>
                <a:schemeClr val="bg1"/>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384155" y="1470654"/>
            <a:ext cx="7972193" cy="1815757"/>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CommonBullets" pitchFamily="34" charset="2"/>
              <a:buNone/>
            </a:pPr>
            <a:r>
              <a:rPr lang="en-US" altLang="en-US" sz="2800" dirty="0"/>
              <a:t>An air-purifying respirator that uses a blower to force the ambient air through air-purifying elements to the inlet covering.</a:t>
            </a:r>
          </a:p>
        </p:txBody>
      </p:sp>
      <p:pic>
        <p:nvPicPr>
          <p:cNvPr id="7172" name="Picture 4" descr="Related image">
            <a:extLst>
              <a:ext uri="{FF2B5EF4-FFF2-40B4-BE49-F238E27FC236}">
                <a16:creationId xmlns:a16="http://schemas.microsoft.com/office/drawing/2014/main" id="{D73C5AB2-595B-4905-9318-9187F76AA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965" y="3286411"/>
            <a:ext cx="4472324" cy="298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6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945594"/>
          </a:xfrm>
          <a:solidFill>
            <a:srgbClr val="7030A0"/>
          </a:solidFill>
          <a:ln w="28575">
            <a:solidFill>
              <a:srgbClr val="FFC000"/>
            </a:solidFill>
          </a:ln>
        </p:spPr>
        <p:txBody>
          <a:bodyPr>
            <a:normAutofit/>
          </a:bodyPr>
          <a:lstStyle/>
          <a:p>
            <a:r>
              <a:rPr lang="en-US" altLang="en-US" sz="3200" b="1" dirty="0">
                <a:solidFill>
                  <a:schemeClr val="bg1"/>
                </a:solidFill>
                <a:latin typeface="Georgia" panose="02040502050405020303" pitchFamily="18" charset="0"/>
              </a:rPr>
              <a:t>Atmosphere-Supplying Respirator</a:t>
            </a:r>
            <a:endParaRPr lang="en-US" sz="2850" b="1" dirty="0">
              <a:solidFill>
                <a:schemeClr val="bg1"/>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384155" y="1470654"/>
            <a:ext cx="7972193" cy="1815757"/>
          </a:xfrm>
          <a:prstGeom prst="rect">
            <a:avLst/>
          </a:prstGeom>
          <a:noFill/>
        </p:spPr>
        <p:txBody>
          <a:bodyPr vert="horz" lIns="93663" tIns="47625" rIns="93663" bIns="47625"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800" dirty="0"/>
              <a:t>A respirator that supplies the user with breathing air from a source independent of the ambient atmosphere</a:t>
            </a:r>
          </a:p>
          <a:p>
            <a:pPr marL="0" indent="0">
              <a:buNone/>
            </a:pPr>
            <a:r>
              <a:rPr lang="en-US" altLang="en-US" sz="2800" dirty="0"/>
              <a:t>Includes supplied-air respirators (SARs) and self-contained breathing apparatus (SCBA) units</a:t>
            </a:r>
          </a:p>
        </p:txBody>
      </p:sp>
      <p:pic>
        <p:nvPicPr>
          <p:cNvPr id="9218" name="Picture 2" descr="Related image">
            <a:extLst>
              <a:ext uri="{FF2B5EF4-FFF2-40B4-BE49-F238E27FC236}">
                <a16:creationId xmlns:a16="http://schemas.microsoft.com/office/drawing/2014/main" id="{A1F7787B-0AFC-4800-A80E-CABAE5FEB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882" y="3159662"/>
            <a:ext cx="4169118" cy="31268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lated image">
            <a:extLst>
              <a:ext uri="{FF2B5EF4-FFF2-40B4-BE49-F238E27FC236}">
                <a16:creationId xmlns:a16="http://schemas.microsoft.com/office/drawing/2014/main" id="{2703F373-2071-4F4A-8B21-9CBB28DF8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11" y="3344833"/>
            <a:ext cx="2939721" cy="29397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Tree>
    <p:extLst>
      <p:ext uri="{BB962C8B-B14F-4D97-AF65-F5344CB8AC3E}">
        <p14:creationId xmlns:p14="http://schemas.microsoft.com/office/powerpoint/2010/main" val="301262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945594"/>
          </a:xfrm>
          <a:solidFill>
            <a:srgbClr val="7030A0"/>
          </a:solidFill>
          <a:ln w="28575">
            <a:solidFill>
              <a:srgbClr val="FFC000"/>
            </a:solidFill>
          </a:ln>
        </p:spPr>
        <p:txBody>
          <a:bodyPr>
            <a:normAutofit fontScale="90000"/>
          </a:bodyPr>
          <a:lstStyle/>
          <a:p>
            <a:r>
              <a:rPr lang="en-US" altLang="en-US" sz="3200" b="1" dirty="0">
                <a:solidFill>
                  <a:schemeClr val="bg1"/>
                </a:solidFill>
                <a:latin typeface="Georgia" panose="02040502050405020303" pitchFamily="18" charset="0"/>
              </a:rPr>
              <a:t>Classes of Atmosphere-</a:t>
            </a:r>
            <a:br>
              <a:rPr lang="en-US" altLang="en-US" sz="3200" b="1" dirty="0">
                <a:solidFill>
                  <a:schemeClr val="bg1"/>
                </a:solidFill>
                <a:latin typeface="Georgia" panose="02040502050405020303" pitchFamily="18" charset="0"/>
              </a:rPr>
            </a:br>
            <a:r>
              <a:rPr lang="en-US" altLang="en-US" sz="3200" b="1" dirty="0">
                <a:solidFill>
                  <a:schemeClr val="bg1"/>
                </a:solidFill>
                <a:latin typeface="Georgia" panose="02040502050405020303" pitchFamily="18" charset="0"/>
              </a:rPr>
              <a:t>Supplying Respirators</a:t>
            </a:r>
            <a:endParaRPr lang="en-US" sz="2850" b="1" dirty="0">
              <a:solidFill>
                <a:schemeClr val="bg1"/>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384155" y="1470654"/>
            <a:ext cx="8361493" cy="3771301"/>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2060"/>
              </a:buClr>
              <a:buSzPct val="60000"/>
              <a:buFont typeface="Wingdings" panose="05000000000000000000" pitchFamily="2" charset="2"/>
              <a:buChar char="§"/>
            </a:pPr>
            <a:r>
              <a:rPr lang="en-US" altLang="en-US" sz="2600" b="1" i="1" dirty="0"/>
              <a:t>Continuous Flow</a:t>
            </a:r>
            <a:r>
              <a:rPr lang="en-US" altLang="en-US" sz="2600" b="1" dirty="0"/>
              <a:t>.</a:t>
            </a:r>
            <a:r>
              <a:rPr lang="en-US" altLang="en-US" sz="2600" dirty="0"/>
              <a:t>  Provides a continuous flow of breathing air to the respiratory inlet covering</a:t>
            </a:r>
          </a:p>
          <a:p>
            <a:pPr>
              <a:buClr>
                <a:srgbClr val="002060"/>
              </a:buClr>
              <a:buSzPct val="60000"/>
              <a:buFont typeface="Wingdings" panose="05000000000000000000" pitchFamily="2" charset="2"/>
              <a:buChar char="§"/>
            </a:pPr>
            <a:r>
              <a:rPr lang="en-US" altLang="en-US" sz="2600" b="1" i="1" dirty="0"/>
              <a:t>Demand</a:t>
            </a:r>
            <a:r>
              <a:rPr lang="en-US" altLang="en-US" sz="2600" b="1" dirty="0"/>
              <a:t>.</a:t>
            </a:r>
            <a:r>
              <a:rPr lang="en-US" altLang="en-US" sz="2600" dirty="0"/>
              <a:t>  Admits breathing air to the facepiece only when a negative pressure is created inside the facepiece by inhalation</a:t>
            </a:r>
          </a:p>
          <a:p>
            <a:pPr>
              <a:buClr>
                <a:srgbClr val="002060"/>
              </a:buClr>
              <a:buSzPct val="60000"/>
              <a:buFont typeface="Wingdings" panose="05000000000000000000" pitchFamily="2" charset="2"/>
              <a:buChar char="§"/>
            </a:pPr>
            <a:r>
              <a:rPr lang="en-US" altLang="en-US" sz="2600" b="1" i="1" dirty="0"/>
              <a:t>Pressure Demand</a:t>
            </a:r>
            <a:r>
              <a:rPr lang="en-US" altLang="en-US" sz="2600" b="1" dirty="0"/>
              <a:t>.</a:t>
            </a:r>
            <a:r>
              <a:rPr lang="en-US" altLang="en-US" sz="2600" dirty="0"/>
              <a:t>  Admits breathing air to the facepiece when the positive pressure inside the facepiece is reduced by inhalation</a:t>
            </a:r>
          </a:p>
        </p:txBody>
      </p:sp>
    </p:spTree>
    <p:extLst>
      <p:ext uri="{BB962C8B-B14F-4D97-AF65-F5344CB8AC3E}">
        <p14:creationId xmlns:p14="http://schemas.microsoft.com/office/powerpoint/2010/main" val="93605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826543" y="291798"/>
            <a:ext cx="7595857" cy="639258"/>
          </a:xfrm>
          <a:solidFill>
            <a:srgbClr val="7030A0"/>
          </a:solidFill>
          <a:ln w="28575">
            <a:solidFill>
              <a:srgbClr val="FFC000"/>
            </a:solidFill>
          </a:ln>
        </p:spPr>
        <p:txBody>
          <a:bodyPr>
            <a:normAutofit/>
          </a:bodyPr>
          <a:lstStyle/>
          <a:p>
            <a:r>
              <a:rPr lang="en-US" altLang="en-US" sz="3200" b="1" dirty="0">
                <a:solidFill>
                  <a:schemeClr val="bg1"/>
                </a:solidFill>
                <a:latin typeface="Georgia" panose="02040502050405020303" pitchFamily="18" charset="0"/>
              </a:rPr>
              <a:t>Respirator Program Elements</a:t>
            </a:r>
            <a:endParaRPr lang="en-US" sz="2850" b="1" dirty="0">
              <a:solidFill>
                <a:schemeClr val="bg1"/>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556788" y="1077588"/>
            <a:ext cx="8315608" cy="800567"/>
          </a:xfrm>
          <a:prstGeom prst="rect">
            <a:avLst/>
          </a:prstGeom>
          <a:noFill/>
        </p:spPr>
        <p:txBody>
          <a:bodyPr vert="horz" lIns="93663" tIns="47625" rIns="93663" bIns="4762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000" dirty="0"/>
              <a:t>OSHA requires the development of a </a:t>
            </a:r>
            <a:r>
              <a:rPr lang="en-US" altLang="en-US" sz="2000" b="1" dirty="0"/>
              <a:t>written program</a:t>
            </a:r>
            <a:r>
              <a:rPr lang="en-US" altLang="en-US" sz="2000" dirty="0"/>
              <a:t> with </a:t>
            </a:r>
            <a:r>
              <a:rPr lang="en-US" altLang="en-US" sz="2000" b="1" dirty="0"/>
              <a:t>worksite-specific procedures</a:t>
            </a:r>
            <a:r>
              <a:rPr lang="en-US" altLang="en-US" sz="2000" dirty="0"/>
              <a:t> when respirators are necessary or required by the employer</a:t>
            </a:r>
          </a:p>
        </p:txBody>
      </p:sp>
      <p:sp>
        <p:nvSpPr>
          <p:cNvPr id="10" name="Arrow: Pentagon 9">
            <a:extLst>
              <a:ext uri="{FF2B5EF4-FFF2-40B4-BE49-F238E27FC236}">
                <a16:creationId xmlns:a16="http://schemas.microsoft.com/office/drawing/2014/main" id="{6DED1710-9364-4C37-B559-F8DCFAA6375D}"/>
              </a:ext>
            </a:extLst>
          </p:cNvPr>
          <p:cNvSpPr/>
          <p:nvPr/>
        </p:nvSpPr>
        <p:spPr>
          <a:xfrm>
            <a:off x="1570435" y="2033743"/>
            <a:ext cx="6242365" cy="363462"/>
          </a:xfrm>
          <a:prstGeom prst="homePlate">
            <a:avLst/>
          </a:prstGeom>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rtlCol="0" anchor="ctr"/>
          <a:lstStyle/>
          <a:p>
            <a:pPr algn="ctr"/>
            <a:r>
              <a:rPr lang="en-US" sz="2500" dirty="0">
                <a:solidFill>
                  <a:srgbClr val="FFFF00"/>
                </a:solidFill>
                <a:latin typeface="Berlin Sans FB Demi" panose="020E0802020502020306" pitchFamily="34" charset="0"/>
              </a:rPr>
              <a:t>Written Operating Procedures </a:t>
            </a:r>
          </a:p>
        </p:txBody>
      </p:sp>
      <p:sp>
        <p:nvSpPr>
          <p:cNvPr id="11" name="Arrow: Pentagon 10">
            <a:extLst>
              <a:ext uri="{FF2B5EF4-FFF2-40B4-BE49-F238E27FC236}">
                <a16:creationId xmlns:a16="http://schemas.microsoft.com/office/drawing/2014/main" id="{04DE602A-3A3A-45A6-A86B-EE37C0F1EABC}"/>
              </a:ext>
            </a:extLst>
          </p:cNvPr>
          <p:cNvSpPr/>
          <p:nvPr/>
        </p:nvSpPr>
        <p:spPr>
          <a:xfrm>
            <a:off x="1722835" y="2810821"/>
            <a:ext cx="6242365" cy="363462"/>
          </a:xfrm>
          <a:prstGeom prst="homePlate">
            <a:avLst/>
          </a:prstGeom>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rtlCol="0" anchor="ctr"/>
          <a:lstStyle/>
          <a:p>
            <a:pPr algn="ctr"/>
            <a:r>
              <a:rPr lang="en-US" sz="2500" dirty="0">
                <a:solidFill>
                  <a:schemeClr val="bg1"/>
                </a:solidFill>
                <a:latin typeface="Berlin Sans FB Demi" panose="020E0802020502020306" pitchFamily="34" charset="0"/>
              </a:rPr>
              <a:t>Proper Selection </a:t>
            </a:r>
          </a:p>
        </p:txBody>
      </p:sp>
      <p:sp>
        <p:nvSpPr>
          <p:cNvPr id="12" name="Arrow: Pentagon 11">
            <a:extLst>
              <a:ext uri="{FF2B5EF4-FFF2-40B4-BE49-F238E27FC236}">
                <a16:creationId xmlns:a16="http://schemas.microsoft.com/office/drawing/2014/main" id="{90BC8E2B-1B86-4156-8B18-2C4476FB923D}"/>
              </a:ext>
            </a:extLst>
          </p:cNvPr>
          <p:cNvSpPr/>
          <p:nvPr/>
        </p:nvSpPr>
        <p:spPr>
          <a:xfrm>
            <a:off x="1875235" y="3587899"/>
            <a:ext cx="6242365" cy="363462"/>
          </a:xfrm>
          <a:prstGeom prst="homePlate">
            <a:avLst/>
          </a:prstGeom>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rtlCol="0" anchor="ctr"/>
          <a:lstStyle/>
          <a:p>
            <a:pPr algn="ctr"/>
            <a:r>
              <a:rPr lang="en-US" sz="2500" dirty="0">
                <a:solidFill>
                  <a:srgbClr val="FFFF00"/>
                </a:solidFill>
                <a:latin typeface="Berlin Sans FB Demi" panose="020E0802020502020306" pitchFamily="34" charset="0"/>
              </a:rPr>
              <a:t>Training and Fit Testing</a:t>
            </a:r>
          </a:p>
        </p:txBody>
      </p:sp>
      <p:sp>
        <p:nvSpPr>
          <p:cNvPr id="13" name="Arrow: Pentagon 12">
            <a:extLst>
              <a:ext uri="{FF2B5EF4-FFF2-40B4-BE49-F238E27FC236}">
                <a16:creationId xmlns:a16="http://schemas.microsoft.com/office/drawing/2014/main" id="{D7670B28-F7AD-44C3-AC76-54F3CEA8EE66}"/>
              </a:ext>
            </a:extLst>
          </p:cNvPr>
          <p:cNvSpPr/>
          <p:nvPr/>
        </p:nvSpPr>
        <p:spPr>
          <a:xfrm>
            <a:off x="2027635" y="4364977"/>
            <a:ext cx="6242365" cy="363462"/>
          </a:xfrm>
          <a:prstGeom prst="homePlate">
            <a:avLst/>
          </a:prstGeom>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rtlCol="0" anchor="ctr"/>
          <a:lstStyle/>
          <a:p>
            <a:pPr algn="ctr"/>
            <a:r>
              <a:rPr lang="en-US" sz="2500" dirty="0">
                <a:solidFill>
                  <a:schemeClr val="bg1"/>
                </a:solidFill>
                <a:latin typeface="Berlin Sans FB Demi" panose="020E0802020502020306" pitchFamily="34" charset="0"/>
              </a:rPr>
              <a:t>Storage </a:t>
            </a:r>
          </a:p>
        </p:txBody>
      </p:sp>
      <p:sp>
        <p:nvSpPr>
          <p:cNvPr id="14" name="Arrow: Pentagon 13">
            <a:extLst>
              <a:ext uri="{FF2B5EF4-FFF2-40B4-BE49-F238E27FC236}">
                <a16:creationId xmlns:a16="http://schemas.microsoft.com/office/drawing/2014/main" id="{D2B6174A-18F3-4EF7-858F-9311E55F16D8}"/>
              </a:ext>
            </a:extLst>
          </p:cNvPr>
          <p:cNvSpPr/>
          <p:nvPr/>
        </p:nvSpPr>
        <p:spPr>
          <a:xfrm>
            <a:off x="2180035" y="5151111"/>
            <a:ext cx="6242365" cy="363462"/>
          </a:xfrm>
          <a:prstGeom prst="homePlate">
            <a:avLst/>
          </a:prstGeom>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rtlCol="0" anchor="ctr"/>
          <a:lstStyle/>
          <a:p>
            <a:pPr algn="ctr"/>
            <a:r>
              <a:rPr lang="en-US" sz="2500" dirty="0">
                <a:solidFill>
                  <a:srgbClr val="FFFF00"/>
                </a:solidFill>
                <a:latin typeface="Berlin Sans FB Demi" panose="020E0802020502020306" pitchFamily="34" charset="0"/>
              </a:rPr>
              <a:t>Inspection and Maintenance</a:t>
            </a:r>
          </a:p>
        </p:txBody>
      </p:sp>
      <p:sp>
        <p:nvSpPr>
          <p:cNvPr id="15" name="Arrow: Pentagon 14">
            <a:extLst>
              <a:ext uri="{FF2B5EF4-FFF2-40B4-BE49-F238E27FC236}">
                <a16:creationId xmlns:a16="http://schemas.microsoft.com/office/drawing/2014/main" id="{D2DCD05A-101C-4CF6-A70B-B919C667D40F}"/>
              </a:ext>
            </a:extLst>
          </p:cNvPr>
          <p:cNvSpPr/>
          <p:nvPr/>
        </p:nvSpPr>
        <p:spPr>
          <a:xfrm>
            <a:off x="2332435" y="5919142"/>
            <a:ext cx="6242365" cy="363462"/>
          </a:xfrm>
          <a:prstGeom prst="homePlate">
            <a:avLst/>
          </a:prstGeom>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rtlCol="0" anchor="ctr"/>
          <a:lstStyle/>
          <a:p>
            <a:pPr algn="ctr"/>
            <a:r>
              <a:rPr lang="en-US" sz="2500" dirty="0">
                <a:solidFill>
                  <a:schemeClr val="bg1"/>
                </a:solidFill>
                <a:latin typeface="Berlin Sans FB Demi" panose="020E0802020502020306" pitchFamily="34" charset="0"/>
              </a:rPr>
              <a:t>Work Area Surveillance</a:t>
            </a:r>
          </a:p>
        </p:txBody>
      </p:sp>
    </p:spTree>
    <p:extLst>
      <p:ext uri="{BB962C8B-B14F-4D97-AF65-F5344CB8AC3E}">
        <p14:creationId xmlns:p14="http://schemas.microsoft.com/office/powerpoint/2010/main" val="362611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945594"/>
          </a:xfrm>
          <a:solidFill>
            <a:srgbClr val="7030A0"/>
          </a:solidFill>
          <a:ln w="28575">
            <a:solidFill>
              <a:srgbClr val="FFC000"/>
            </a:solidFill>
          </a:ln>
        </p:spPr>
        <p:txBody>
          <a:bodyPr>
            <a:normAutofit/>
          </a:bodyPr>
          <a:lstStyle/>
          <a:p>
            <a:r>
              <a:rPr lang="en-US" altLang="en-US" sz="3200" b="1" dirty="0">
                <a:solidFill>
                  <a:srgbClr val="FFFFFF"/>
                </a:solidFill>
                <a:latin typeface="Georgia" panose="02040502050405020303" pitchFamily="18" charset="0"/>
              </a:rPr>
              <a:t>Selection of Respirators</a:t>
            </a:r>
            <a:endParaRPr lang="en-US" sz="2850" b="1" dirty="0">
              <a:solidFill>
                <a:srgbClr val="FFFFFF"/>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543208" y="1470654"/>
            <a:ext cx="8391975" cy="4395989"/>
          </a:xfrm>
          <a:prstGeom prst="rect">
            <a:avLst/>
          </a:prstGeom>
          <a:noFill/>
        </p:spPr>
        <p:txBody>
          <a:bodyPr vert="horz" lIns="93663" tIns="47625" rIns="93663" bIns="47625"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63000"/>
              <a:buFont typeface="Wingdings" panose="05000000000000000000" pitchFamily="2" charset="2"/>
              <a:buChar char="§"/>
            </a:pPr>
            <a:r>
              <a:rPr lang="en-US" altLang="en-US" sz="2400" dirty="0"/>
              <a:t>Select a </a:t>
            </a:r>
            <a:r>
              <a:rPr lang="en-US" altLang="en-US" sz="2400" b="1" dirty="0"/>
              <a:t>NIOSH-certified respirator</a:t>
            </a:r>
            <a:r>
              <a:rPr lang="en-US" altLang="en-US" sz="2400" dirty="0"/>
              <a:t> that shall be used in compliance with the conditions of its certification</a:t>
            </a:r>
          </a:p>
          <a:p>
            <a:pPr>
              <a:buSzPct val="63000"/>
              <a:buFont typeface="Wingdings" panose="05000000000000000000" pitchFamily="2" charset="2"/>
              <a:buChar char="§"/>
            </a:pPr>
            <a:r>
              <a:rPr lang="en-US" altLang="en-US" sz="2400" dirty="0"/>
              <a:t>Identify and evaluate the respiratory hazards in the workplace, including a reasonable estimate of employee exposures and identification of the contaminant’s chemical state and physical form</a:t>
            </a:r>
          </a:p>
          <a:p>
            <a:pPr>
              <a:buSzPct val="63000"/>
              <a:buFont typeface="Wingdings" panose="05000000000000000000" pitchFamily="2" charset="2"/>
              <a:buChar char="§"/>
            </a:pPr>
            <a:r>
              <a:rPr lang="en-US" altLang="en-US" sz="2400" dirty="0"/>
              <a:t>Where exposure cannot be identified or reasonably estimated, the atmosphere shall be considered </a:t>
            </a:r>
            <a:r>
              <a:rPr lang="en-US" altLang="en-US" sz="2400" b="1" dirty="0"/>
              <a:t>Immediately Dangerous to Life or Health (IDLH)</a:t>
            </a:r>
          </a:p>
          <a:p>
            <a:pPr>
              <a:buSzPct val="63000"/>
              <a:buFont typeface="Wingdings" panose="05000000000000000000" pitchFamily="2" charset="2"/>
              <a:buChar char="§"/>
            </a:pPr>
            <a:r>
              <a:rPr lang="en-US" altLang="en-US" sz="2400" dirty="0"/>
              <a:t>Select respirators from a sufficient number of models and sizes so that the respirator is acceptable to, and correctly fits, the user</a:t>
            </a:r>
          </a:p>
        </p:txBody>
      </p:sp>
    </p:spTree>
    <p:extLst>
      <p:ext uri="{BB962C8B-B14F-4D97-AF65-F5344CB8AC3E}">
        <p14:creationId xmlns:p14="http://schemas.microsoft.com/office/powerpoint/2010/main" val="3027674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945594"/>
          </a:xfrm>
          <a:solidFill>
            <a:srgbClr val="7030A0"/>
          </a:solidFill>
          <a:ln w="28575">
            <a:solidFill>
              <a:srgbClr val="FFC000"/>
            </a:solidFill>
          </a:ln>
        </p:spPr>
        <p:txBody>
          <a:bodyPr>
            <a:normAutofit/>
          </a:bodyPr>
          <a:lstStyle/>
          <a:p>
            <a:r>
              <a:rPr lang="en-US" altLang="en-US" sz="3200" b="1" dirty="0">
                <a:solidFill>
                  <a:srgbClr val="FFFFFF"/>
                </a:solidFill>
              </a:rPr>
              <a:t>Assigned Protection Factors (APF)</a:t>
            </a:r>
            <a:endParaRPr lang="en-US" sz="2850" b="1" dirty="0">
              <a:solidFill>
                <a:srgbClr val="FFFFFF"/>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543208" y="2092625"/>
            <a:ext cx="8302028" cy="2856901"/>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400" dirty="0"/>
              <a:t>Must use the APF’s listed in </a:t>
            </a:r>
            <a:r>
              <a:rPr lang="en-US" altLang="en-US" sz="2400" b="1" dirty="0"/>
              <a:t>Table 1</a:t>
            </a:r>
            <a:r>
              <a:rPr lang="en-US" altLang="en-US" sz="2400" dirty="0"/>
              <a:t> to select a respirator that meets or exceeds the required level of protection</a:t>
            </a:r>
          </a:p>
          <a:p>
            <a:pPr marL="0" indent="0">
              <a:buNone/>
            </a:pPr>
            <a:r>
              <a:rPr lang="en-US" altLang="en-US" sz="2400" dirty="0"/>
              <a:t>When using a </a:t>
            </a:r>
            <a:r>
              <a:rPr lang="en-US" altLang="en-US" sz="2400" b="1" dirty="0"/>
              <a:t>combination respirator</a:t>
            </a:r>
            <a:r>
              <a:rPr lang="en-US" altLang="en-US" sz="2400" dirty="0"/>
              <a:t> (e.g., airline with an air-purifying filter), must ensure that the APF is </a:t>
            </a:r>
            <a:r>
              <a:rPr lang="en-US" altLang="en-US" sz="2400" b="1" dirty="0"/>
              <a:t>appropriate to the mode of operation</a:t>
            </a:r>
            <a:r>
              <a:rPr lang="en-US" altLang="en-US" sz="2400" dirty="0"/>
              <a:t> in which the respirator is being used</a:t>
            </a:r>
          </a:p>
        </p:txBody>
      </p:sp>
    </p:spTree>
    <p:extLst>
      <p:ext uri="{BB962C8B-B14F-4D97-AF65-F5344CB8AC3E}">
        <p14:creationId xmlns:p14="http://schemas.microsoft.com/office/powerpoint/2010/main" val="104780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pic>
        <p:nvPicPr>
          <p:cNvPr id="5" name="Picture 4">
            <a:extLst>
              <a:ext uri="{FF2B5EF4-FFF2-40B4-BE49-F238E27FC236}">
                <a16:creationId xmlns:a16="http://schemas.microsoft.com/office/drawing/2014/main" id="{841670C3-68D9-4DB6-B19F-404262F98A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00" t="1524" r="1355"/>
          <a:stretch/>
        </p:blipFill>
        <p:spPr>
          <a:xfrm>
            <a:off x="656964" y="360398"/>
            <a:ext cx="7830072" cy="5376021"/>
          </a:xfrm>
          <a:prstGeom prst="rect">
            <a:avLst/>
          </a:prstGeom>
        </p:spPr>
      </p:pic>
    </p:spTree>
    <p:extLst>
      <p:ext uri="{BB962C8B-B14F-4D97-AF65-F5344CB8AC3E}">
        <p14:creationId xmlns:p14="http://schemas.microsoft.com/office/powerpoint/2010/main" val="226361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63146" y="399079"/>
            <a:ext cx="7200900" cy="770866"/>
          </a:xfrm>
          <a:solidFill>
            <a:srgbClr val="7030A0"/>
          </a:solidFill>
          <a:ln w="28575">
            <a:solidFill>
              <a:srgbClr val="FFC000"/>
            </a:solidFill>
          </a:ln>
        </p:spPr>
        <p:txBody>
          <a:bodyPr>
            <a:normAutofit/>
          </a:bodyPr>
          <a:lstStyle/>
          <a:p>
            <a:r>
              <a:rPr lang="en-US" altLang="en-US" sz="3200" b="1" dirty="0">
                <a:solidFill>
                  <a:schemeClr val="bg1"/>
                </a:solidFill>
                <a:latin typeface="Georgia" panose="02040502050405020303" pitchFamily="18" charset="0"/>
              </a:rPr>
              <a:t>Introduction </a:t>
            </a:r>
            <a:endParaRPr lang="en-US" sz="2850" b="1" dirty="0">
              <a:solidFill>
                <a:schemeClr val="bg1"/>
              </a:solidFill>
              <a:latin typeface="Georgia" panose="02040502050405020303" pitchFamily="18" charset="0"/>
            </a:endParaRPr>
          </a:p>
        </p:txBody>
      </p:sp>
      <p:sp>
        <p:nvSpPr>
          <p:cNvPr id="11" name="Rectangle 3">
            <a:extLst>
              <a:ext uri="{FF2B5EF4-FFF2-40B4-BE49-F238E27FC236}">
                <a16:creationId xmlns:a16="http://schemas.microsoft.com/office/drawing/2014/main" id="{99E6604A-CB64-4B55-9B4B-F0FDAAFDCEDD}"/>
              </a:ext>
            </a:extLst>
          </p:cNvPr>
          <p:cNvSpPr txBox="1">
            <a:spLocks noChangeArrowheads="1"/>
          </p:cNvSpPr>
          <p:nvPr/>
        </p:nvSpPr>
        <p:spPr>
          <a:xfrm>
            <a:off x="645452" y="1484313"/>
            <a:ext cx="7915416" cy="4622800"/>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2060"/>
              </a:buClr>
              <a:buNone/>
            </a:pPr>
            <a:r>
              <a:rPr lang="en-US" sz="2400" dirty="0"/>
              <a:t>Wearing respiratory protective devices to reduce exposure to airborne contaminants is widespread in industry. </a:t>
            </a:r>
          </a:p>
          <a:p>
            <a:pPr marL="0" indent="0">
              <a:buClr>
                <a:srgbClr val="002060"/>
              </a:buClr>
              <a:buNone/>
            </a:pPr>
            <a:endParaRPr lang="en-US" sz="2400" dirty="0"/>
          </a:p>
          <a:p>
            <a:pPr marL="0" indent="0">
              <a:buClr>
                <a:srgbClr val="002060"/>
              </a:buClr>
              <a:buNone/>
            </a:pPr>
            <a:r>
              <a:rPr lang="en-US" sz="2400" dirty="0"/>
              <a:t>An estimated 5.0 million workers wear respirators, either occasionally or routinely. Although it is preferred industrial hygiene practice to use engineering controls to reduce contaminant emissions at their source, there are operations where this type of control is not technologically or economically feasible or is otherwise inappropriate.</a:t>
            </a:r>
            <a:endParaRPr lang="en-US" altLang="en-US" sz="2400" i="1" dirty="0"/>
          </a:p>
        </p:txBody>
      </p:sp>
    </p:spTree>
    <p:extLst>
      <p:ext uri="{BB962C8B-B14F-4D97-AF65-F5344CB8AC3E}">
        <p14:creationId xmlns:p14="http://schemas.microsoft.com/office/powerpoint/2010/main" val="131979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945594"/>
          </a:xfrm>
          <a:solidFill>
            <a:srgbClr val="7030A0"/>
          </a:solidFill>
          <a:ln w="28575">
            <a:solidFill>
              <a:srgbClr val="FFC000"/>
            </a:solidFill>
          </a:ln>
        </p:spPr>
        <p:txBody>
          <a:bodyPr>
            <a:normAutofit fontScale="90000"/>
          </a:bodyPr>
          <a:lstStyle/>
          <a:p>
            <a:r>
              <a:rPr lang="en-US" altLang="en-US" sz="3200" b="1" dirty="0">
                <a:solidFill>
                  <a:srgbClr val="FFFFFF"/>
                </a:solidFill>
                <a:latin typeface="Georgia" panose="02040502050405020303" pitchFamily="18" charset="0"/>
              </a:rPr>
              <a:t>Maximum Use Concentration (MUC)</a:t>
            </a:r>
            <a:endParaRPr lang="en-US" sz="2850" b="1" dirty="0">
              <a:solidFill>
                <a:srgbClr val="FFFFFF"/>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543208" y="1731062"/>
            <a:ext cx="8302028" cy="2856901"/>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Clr>
                <a:srgbClr val="002060"/>
              </a:buClr>
              <a:buSzPct val="73000"/>
              <a:buFont typeface="Wingdings" panose="05000000000000000000" pitchFamily="2" charset="2"/>
              <a:buChar char="§"/>
            </a:pPr>
            <a:r>
              <a:rPr lang="en-US" altLang="en-US" sz="2400" dirty="0"/>
              <a:t>The maximum atmospheric concentration of a hazardous substance from which an employee can be expected to be protected when wearing a respirator, and is determined by the </a:t>
            </a:r>
            <a:r>
              <a:rPr lang="en-US" altLang="en-US" sz="2400" b="1" dirty="0"/>
              <a:t>assigned protection factor</a:t>
            </a:r>
            <a:r>
              <a:rPr lang="en-US" altLang="en-US" sz="2400" dirty="0"/>
              <a:t> of the respirator or class of respirators and the </a:t>
            </a:r>
            <a:r>
              <a:rPr lang="en-US" altLang="en-US" sz="2400" b="1" dirty="0"/>
              <a:t>exposure limit</a:t>
            </a:r>
            <a:r>
              <a:rPr lang="en-US" altLang="en-US" sz="2400" dirty="0"/>
              <a:t> of the hazardous substance</a:t>
            </a:r>
          </a:p>
          <a:p>
            <a:pPr>
              <a:spcBef>
                <a:spcPct val="50000"/>
              </a:spcBef>
              <a:buClr>
                <a:srgbClr val="002060"/>
              </a:buClr>
              <a:buSzPct val="73000"/>
              <a:buFont typeface="Wingdings" panose="05000000000000000000" pitchFamily="2" charset="2"/>
              <a:buChar char="§"/>
            </a:pPr>
            <a:r>
              <a:rPr lang="en-US" altLang="en-US" sz="2800" b="1" i="1" dirty="0"/>
              <a:t>MUC = APF </a:t>
            </a:r>
            <a:r>
              <a:rPr lang="en-US" altLang="en-US" sz="2800" b="1" dirty="0"/>
              <a:t>x</a:t>
            </a:r>
            <a:r>
              <a:rPr lang="en-US" altLang="en-US" sz="2800" b="1" i="1" dirty="0"/>
              <a:t> OSHA Exposure Limit</a:t>
            </a:r>
            <a:r>
              <a:rPr lang="en-US" altLang="en-US" sz="2800" b="1" i="1" baseline="40000" dirty="0"/>
              <a:t>1</a:t>
            </a:r>
          </a:p>
        </p:txBody>
      </p:sp>
      <p:sp>
        <p:nvSpPr>
          <p:cNvPr id="10" name="Text Box 9">
            <a:extLst>
              <a:ext uri="{FF2B5EF4-FFF2-40B4-BE49-F238E27FC236}">
                <a16:creationId xmlns:a16="http://schemas.microsoft.com/office/drawing/2014/main" id="{1C1364CA-93FC-4F74-AC88-AB531400A866}"/>
              </a:ext>
            </a:extLst>
          </p:cNvPr>
          <p:cNvSpPr txBox="1">
            <a:spLocks noChangeArrowheads="1"/>
          </p:cNvSpPr>
          <p:nvPr/>
        </p:nvSpPr>
        <p:spPr bwMode="auto">
          <a:xfrm>
            <a:off x="672612" y="4587963"/>
            <a:ext cx="8382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50000"/>
              </a:spcBef>
              <a:buClrTx/>
              <a:buFontTx/>
              <a:buNone/>
            </a:pPr>
            <a:r>
              <a:rPr lang="en-US" altLang="en-US" sz="2100" baseline="30000" dirty="0"/>
              <a:t>1 </a:t>
            </a:r>
            <a:r>
              <a:rPr lang="en-US" altLang="en-US" sz="2100" dirty="0"/>
              <a:t>When no OSHA exposure limit is available for a hazardous substance, the employer must determine an MUC on the basis of relevant available information and informed professional judgment.</a:t>
            </a:r>
          </a:p>
        </p:txBody>
      </p:sp>
      <p:sp>
        <p:nvSpPr>
          <p:cNvPr id="11" name="Line 10">
            <a:extLst>
              <a:ext uri="{FF2B5EF4-FFF2-40B4-BE49-F238E27FC236}">
                <a16:creationId xmlns:a16="http://schemas.microsoft.com/office/drawing/2014/main" id="{D542C63B-9BA3-40C6-9F65-852304072F72}"/>
              </a:ext>
            </a:extLst>
          </p:cNvPr>
          <p:cNvSpPr>
            <a:spLocks noChangeShapeType="1"/>
          </p:cNvSpPr>
          <p:nvPr/>
        </p:nvSpPr>
        <p:spPr bwMode="auto">
          <a:xfrm>
            <a:off x="774071" y="4587963"/>
            <a:ext cx="1981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30088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945594"/>
          </a:xfrm>
          <a:solidFill>
            <a:srgbClr val="7030A0"/>
          </a:solidFill>
          <a:ln w="28575">
            <a:solidFill>
              <a:srgbClr val="FFC000"/>
            </a:solidFill>
          </a:ln>
        </p:spPr>
        <p:txBody>
          <a:bodyPr>
            <a:normAutofit fontScale="90000"/>
          </a:bodyPr>
          <a:lstStyle/>
          <a:p>
            <a:r>
              <a:rPr lang="en-US" altLang="en-US" sz="3200" b="1" dirty="0">
                <a:solidFill>
                  <a:srgbClr val="FFFFFF"/>
                </a:solidFill>
                <a:latin typeface="Georgia" panose="02040502050405020303" pitchFamily="18" charset="0"/>
              </a:rPr>
              <a:t>End-of-Service-Life Indicator (ESLI)</a:t>
            </a:r>
            <a:endParaRPr lang="en-US" sz="2850" b="1" dirty="0">
              <a:solidFill>
                <a:srgbClr val="FFFFFF"/>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672612" y="1476989"/>
            <a:ext cx="8109249" cy="4220927"/>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ClrTx/>
              <a:buFontTx/>
              <a:buNone/>
            </a:pPr>
            <a:r>
              <a:rPr lang="en-US" dirty="0"/>
              <a:t>	</a:t>
            </a:r>
            <a:r>
              <a:rPr lang="en-US" sz="2600" dirty="0"/>
              <a:t>When an air-purifying respirator is selected for protection against gases and vapors, a system must be in effect that will reliably warn respirator wearers of contaminant breakthrough. These systems are: a respirator equipped with an end-of-service life indicator (ESLI) certified by NIOSH for the contaminant, or an established and enforced cartridge/canister change schedule that is based on objective information or data that will ensure that canisters and cartridges are changed before the end of their service life.</a:t>
            </a:r>
            <a:endParaRPr lang="en-US" altLang="en-US" sz="2600" dirty="0"/>
          </a:p>
        </p:txBody>
      </p:sp>
    </p:spTree>
    <p:extLst>
      <p:ext uri="{BB962C8B-B14F-4D97-AF65-F5344CB8AC3E}">
        <p14:creationId xmlns:p14="http://schemas.microsoft.com/office/powerpoint/2010/main" val="3565643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a:off x="325925" y="6498486"/>
            <a:ext cx="881807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945594"/>
          </a:xfrm>
          <a:solidFill>
            <a:srgbClr val="7030A0"/>
          </a:solidFill>
          <a:ln w="28575">
            <a:solidFill>
              <a:srgbClr val="FFC000"/>
            </a:solidFill>
          </a:ln>
        </p:spPr>
        <p:txBody>
          <a:bodyPr>
            <a:normAutofit fontScale="90000"/>
          </a:bodyPr>
          <a:lstStyle/>
          <a:p>
            <a:r>
              <a:rPr lang="en-US" altLang="en-US" sz="3200" b="1" dirty="0">
                <a:solidFill>
                  <a:srgbClr val="FFFFFF"/>
                </a:solidFill>
                <a:latin typeface="Georgia" panose="02040502050405020303" pitchFamily="18" charset="0"/>
              </a:rPr>
              <a:t>Classes of Nonpowered Air-Purifying Particulate Filters</a:t>
            </a:r>
            <a:endParaRPr lang="en-US" sz="2850" b="1" dirty="0">
              <a:solidFill>
                <a:srgbClr val="FFFFFF"/>
              </a:solidFill>
              <a:latin typeface="Georgia" panose="02040502050405020303" pitchFamily="18" charset="0"/>
            </a:endParaRPr>
          </a:p>
        </p:txBody>
      </p:sp>
      <p:pic>
        <p:nvPicPr>
          <p:cNvPr id="10" name="Picture 2" descr="Related image">
            <a:extLst>
              <a:ext uri="{FF2B5EF4-FFF2-40B4-BE49-F238E27FC236}">
                <a16:creationId xmlns:a16="http://schemas.microsoft.com/office/drawing/2014/main" id="{62BC766E-1D8A-4889-A893-D3BF7BBAB4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987"/>
          <a:stretch/>
        </p:blipFill>
        <p:spPr bwMode="auto">
          <a:xfrm>
            <a:off x="1090942" y="1481478"/>
            <a:ext cx="6826474" cy="488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1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945594"/>
          </a:xfrm>
          <a:solidFill>
            <a:srgbClr val="7030A0"/>
          </a:solidFill>
          <a:ln w="28575">
            <a:solidFill>
              <a:srgbClr val="FFC000"/>
            </a:solidFill>
          </a:ln>
        </p:spPr>
        <p:txBody>
          <a:bodyPr>
            <a:normAutofit/>
          </a:bodyPr>
          <a:lstStyle/>
          <a:p>
            <a:r>
              <a:rPr lang="en-US" altLang="en-US" sz="3200" b="1" dirty="0">
                <a:solidFill>
                  <a:srgbClr val="FFFFFF"/>
                </a:solidFill>
                <a:latin typeface="Georgia" panose="02040502050405020303" pitchFamily="18" charset="0"/>
              </a:rPr>
              <a:t>Medical Evaluation</a:t>
            </a:r>
            <a:endParaRPr lang="en-US" sz="2850" b="1" dirty="0">
              <a:solidFill>
                <a:srgbClr val="FFFFFF"/>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672612" y="1476989"/>
            <a:ext cx="8109249" cy="4220927"/>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ClrTx/>
              <a:buFontTx/>
              <a:buNone/>
            </a:pPr>
            <a:r>
              <a:rPr lang="en-US" sz="2400" dirty="0"/>
              <a:t>	Employees must be medically evaluated and found eligible to wear the respirator selected for their use prior to fit testing or first-time use of the respirator in the workplace. Medical eligibility is to be determined by a physician or other licensed health care professional (referred to as a "PLHCP"). A variety of qualified health care providers, besides physicians, including occupational health nurses, nurse practitioners, and physician assistants, can perform the medical evaluations provided they are licensed to do so in the state in which they practice.</a:t>
            </a:r>
            <a:endParaRPr lang="en-US" altLang="en-US" sz="2400" dirty="0"/>
          </a:p>
        </p:txBody>
      </p:sp>
    </p:spTree>
    <p:extLst>
      <p:ext uri="{BB962C8B-B14F-4D97-AF65-F5344CB8AC3E}">
        <p14:creationId xmlns:p14="http://schemas.microsoft.com/office/powerpoint/2010/main" val="17802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723552"/>
          </a:xfrm>
          <a:solidFill>
            <a:srgbClr val="7030A0"/>
          </a:solidFill>
          <a:ln w="28575">
            <a:solidFill>
              <a:srgbClr val="FFC000"/>
            </a:solidFill>
          </a:ln>
        </p:spPr>
        <p:txBody>
          <a:bodyPr>
            <a:normAutofit/>
          </a:bodyPr>
          <a:lstStyle/>
          <a:p>
            <a:r>
              <a:rPr lang="en-US" altLang="en-US" sz="3200" b="1" dirty="0">
                <a:solidFill>
                  <a:srgbClr val="FFFFFF"/>
                </a:solidFill>
                <a:latin typeface="Georgia" panose="02040502050405020303" pitchFamily="18" charset="0"/>
              </a:rPr>
              <a:t>Respirator Fit Test</a:t>
            </a:r>
            <a:endParaRPr lang="en-US" sz="2850" b="1" dirty="0">
              <a:solidFill>
                <a:srgbClr val="FFFFFF"/>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672612" y="1476990"/>
            <a:ext cx="8109249" cy="1736990"/>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ClrTx/>
              <a:buFontTx/>
              <a:buNone/>
            </a:pPr>
            <a:r>
              <a:rPr lang="en-US" altLang="en-US" sz="2400" dirty="0"/>
              <a:t>	Before an employee uses any respirator with a </a:t>
            </a:r>
            <a:r>
              <a:rPr lang="en-US" altLang="en-US" sz="2400" b="1" dirty="0"/>
              <a:t>negative or positive pressure tight-fitting</a:t>
            </a:r>
            <a:r>
              <a:rPr lang="en-US" altLang="en-US" sz="2400" b="1" i="1" dirty="0"/>
              <a:t> </a:t>
            </a:r>
            <a:r>
              <a:rPr lang="en-US" altLang="en-US" sz="2400" b="1" dirty="0"/>
              <a:t>facepiece</a:t>
            </a:r>
            <a:r>
              <a:rPr lang="en-US" altLang="en-US" sz="2400" dirty="0"/>
              <a:t>, the employee must be fit tested with the same make, model, style, and size of respirator that will be used.</a:t>
            </a:r>
          </a:p>
        </p:txBody>
      </p:sp>
      <p:pic>
        <p:nvPicPr>
          <p:cNvPr id="10" name="Picture 4">
            <a:extLst>
              <a:ext uri="{FF2B5EF4-FFF2-40B4-BE49-F238E27FC236}">
                <a16:creationId xmlns:a16="http://schemas.microsoft.com/office/drawing/2014/main" id="{7C1DC7F2-C413-4CD9-8676-7C035C9D8C2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657" y="3298059"/>
            <a:ext cx="3819525" cy="266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727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723552"/>
          </a:xfrm>
          <a:solidFill>
            <a:srgbClr val="7030A0"/>
          </a:solidFill>
          <a:ln w="28575">
            <a:solidFill>
              <a:srgbClr val="FFC000"/>
            </a:solidFill>
          </a:ln>
        </p:spPr>
        <p:txBody>
          <a:bodyPr>
            <a:normAutofit/>
          </a:bodyPr>
          <a:lstStyle/>
          <a:p>
            <a:r>
              <a:rPr lang="en-US" altLang="en-US" sz="3200" b="1" dirty="0">
                <a:solidFill>
                  <a:srgbClr val="FFFFFF"/>
                </a:solidFill>
                <a:latin typeface="Georgia" panose="02040502050405020303" pitchFamily="18" charset="0"/>
              </a:rPr>
              <a:t>User Seal Check</a:t>
            </a:r>
            <a:endParaRPr lang="en-US" sz="2850" b="1" dirty="0">
              <a:solidFill>
                <a:srgbClr val="FFFFFF"/>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672612" y="1476990"/>
            <a:ext cx="8109249" cy="1112301"/>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ClrTx/>
              <a:buFontTx/>
              <a:buNone/>
            </a:pPr>
            <a:r>
              <a:rPr lang="en-US" altLang="en-US" sz="2400" dirty="0"/>
              <a:t>	An action conducted by the respirator user to determine if the respirator is properly seated to the face.</a:t>
            </a:r>
          </a:p>
        </p:txBody>
      </p:sp>
      <p:sp>
        <p:nvSpPr>
          <p:cNvPr id="11" name="Rectangle 4">
            <a:extLst>
              <a:ext uri="{FF2B5EF4-FFF2-40B4-BE49-F238E27FC236}">
                <a16:creationId xmlns:a16="http://schemas.microsoft.com/office/drawing/2014/main" id="{AA71353F-19F2-4F6D-8FD3-7E0861467D30}"/>
              </a:ext>
            </a:extLst>
          </p:cNvPr>
          <p:cNvSpPr>
            <a:spLocks noChangeArrowheads="1"/>
          </p:cNvSpPr>
          <p:nvPr/>
        </p:nvSpPr>
        <p:spPr bwMode="auto">
          <a:xfrm>
            <a:off x="593725" y="4848304"/>
            <a:ext cx="36576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50000"/>
              </a:spcBef>
              <a:buClrTx/>
              <a:buFontTx/>
              <a:buNone/>
            </a:pPr>
            <a:r>
              <a:rPr lang="en-US" altLang="en-US" sz="2300" b="1"/>
              <a:t>Positive Pressure Check</a:t>
            </a:r>
          </a:p>
        </p:txBody>
      </p:sp>
      <p:sp>
        <p:nvSpPr>
          <p:cNvPr id="12" name="Rectangle 5">
            <a:extLst>
              <a:ext uri="{FF2B5EF4-FFF2-40B4-BE49-F238E27FC236}">
                <a16:creationId xmlns:a16="http://schemas.microsoft.com/office/drawing/2014/main" id="{9B040B98-DBDA-4D88-841B-CBE59FA0DD48}"/>
              </a:ext>
            </a:extLst>
          </p:cNvPr>
          <p:cNvSpPr>
            <a:spLocks noChangeArrowheads="1"/>
          </p:cNvSpPr>
          <p:nvPr/>
        </p:nvSpPr>
        <p:spPr bwMode="auto">
          <a:xfrm>
            <a:off x="4937125" y="4848304"/>
            <a:ext cx="38100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50000"/>
              </a:spcBef>
              <a:buClrTx/>
              <a:buFontTx/>
              <a:buNone/>
            </a:pPr>
            <a:r>
              <a:rPr lang="en-US" altLang="en-US" sz="2300" b="1"/>
              <a:t>Negative Pressure Check</a:t>
            </a:r>
          </a:p>
        </p:txBody>
      </p:sp>
      <p:pic>
        <p:nvPicPr>
          <p:cNvPr id="13" name="Picture 6">
            <a:extLst>
              <a:ext uri="{FF2B5EF4-FFF2-40B4-BE49-F238E27FC236}">
                <a16:creationId xmlns:a16="http://schemas.microsoft.com/office/drawing/2014/main" id="{BA036513-B1A9-43AF-B725-0BCB303B79E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2589291"/>
            <a:ext cx="2994025"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a:extLst>
              <a:ext uri="{FF2B5EF4-FFF2-40B4-BE49-F238E27FC236}">
                <a16:creationId xmlns:a16="http://schemas.microsoft.com/office/drawing/2014/main" id="{16788460-CCD6-4D02-8095-AA052531211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0813" y="2552779"/>
            <a:ext cx="3043237"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934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723552"/>
          </a:xfrm>
          <a:solidFill>
            <a:srgbClr val="7030A0"/>
          </a:solidFill>
          <a:ln w="28575">
            <a:solidFill>
              <a:srgbClr val="FFC000"/>
            </a:solidFill>
          </a:ln>
        </p:spPr>
        <p:txBody>
          <a:bodyPr>
            <a:normAutofit/>
          </a:bodyPr>
          <a:lstStyle/>
          <a:p>
            <a:r>
              <a:rPr lang="en-US" altLang="en-US" sz="3200" b="1" dirty="0">
                <a:solidFill>
                  <a:srgbClr val="FFFFFF"/>
                </a:solidFill>
                <a:latin typeface="Georgia" panose="02040502050405020303" pitchFamily="18" charset="0"/>
              </a:rPr>
              <a:t>Maintenance and Care</a:t>
            </a:r>
            <a:endParaRPr lang="en-US" sz="2850" b="1" dirty="0">
              <a:solidFill>
                <a:srgbClr val="FFFFFF"/>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672613" y="1476990"/>
            <a:ext cx="8018714" cy="4398704"/>
          </a:xfrm>
          <a:prstGeom prst="rect">
            <a:avLst/>
          </a:prstGeom>
          <a:noFill/>
        </p:spPr>
        <p:txBody>
          <a:bodyPr vert="horz" lIns="93663" tIns="47625" rIns="93663" bIns="47625"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The OSHA standard requires that each user is issued a respirator that is clean, sanitary, and in good working order. It also requires that a maintenance program be developed prior to use of respirator to ensure the respirators remain serviceable and delivers effective protection</a:t>
            </a:r>
          </a:p>
          <a:p>
            <a:pPr marL="0" indent="0">
              <a:buNone/>
            </a:pPr>
            <a:endParaRPr lang="en-US" dirty="0"/>
          </a:p>
          <a:p>
            <a:pPr marL="0" indent="0">
              <a:buNone/>
            </a:pPr>
            <a:r>
              <a:rPr lang="en-US" dirty="0"/>
              <a:t>The OSHA respirator standard strongly emphasizes the importance of a good maintenance program that is specific to the type of facilities, working conditions, and hazards involved. The programs are required to include at least:</a:t>
            </a:r>
          </a:p>
          <a:p>
            <a:pPr>
              <a:buSzPct val="72000"/>
              <a:buFont typeface="Wingdings" panose="05000000000000000000" pitchFamily="2" charset="2"/>
              <a:buChar char="§"/>
            </a:pPr>
            <a:r>
              <a:rPr lang="en-US" dirty="0"/>
              <a:t>Cleaning and disinfecting procedures;</a:t>
            </a:r>
          </a:p>
          <a:p>
            <a:pPr>
              <a:buSzPct val="72000"/>
              <a:buFont typeface="Wingdings" panose="05000000000000000000" pitchFamily="2" charset="2"/>
              <a:buChar char="§"/>
            </a:pPr>
            <a:r>
              <a:rPr lang="en-US" dirty="0"/>
              <a:t>Proper storage;</a:t>
            </a:r>
          </a:p>
          <a:p>
            <a:pPr>
              <a:buSzPct val="72000"/>
              <a:buFont typeface="Wingdings" panose="05000000000000000000" pitchFamily="2" charset="2"/>
              <a:buChar char="§"/>
            </a:pPr>
            <a:r>
              <a:rPr lang="en-US" dirty="0"/>
              <a:t>Regular inspections for defects (including leak check); and</a:t>
            </a:r>
          </a:p>
          <a:p>
            <a:pPr>
              <a:buSzPct val="72000"/>
              <a:buFont typeface="Wingdings" panose="05000000000000000000" pitchFamily="2" charset="2"/>
              <a:buChar char="§"/>
            </a:pPr>
            <a:r>
              <a:rPr lang="en-US" dirty="0"/>
              <a:t>Repair methods.</a:t>
            </a:r>
          </a:p>
          <a:p>
            <a:pPr>
              <a:spcBef>
                <a:spcPct val="0"/>
              </a:spcBef>
              <a:buClrTx/>
              <a:buFontTx/>
              <a:buNone/>
            </a:pPr>
            <a:endParaRPr lang="en-US" altLang="en-US" sz="2400" dirty="0"/>
          </a:p>
        </p:txBody>
      </p:sp>
    </p:spTree>
    <p:extLst>
      <p:ext uri="{BB962C8B-B14F-4D97-AF65-F5344CB8AC3E}">
        <p14:creationId xmlns:p14="http://schemas.microsoft.com/office/powerpoint/2010/main" val="330848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74071" y="399078"/>
            <a:ext cx="7595857" cy="723552"/>
          </a:xfrm>
          <a:solidFill>
            <a:srgbClr val="7030A0"/>
          </a:solidFill>
          <a:ln w="28575">
            <a:solidFill>
              <a:srgbClr val="FFC000"/>
            </a:solidFill>
          </a:ln>
        </p:spPr>
        <p:txBody>
          <a:bodyPr>
            <a:normAutofit/>
          </a:bodyPr>
          <a:lstStyle/>
          <a:p>
            <a:r>
              <a:rPr lang="en-US" altLang="en-US" sz="3200" b="1" dirty="0">
                <a:solidFill>
                  <a:srgbClr val="FFFFFF"/>
                </a:solidFill>
                <a:latin typeface="Georgia" panose="02040502050405020303" pitchFamily="18" charset="0"/>
              </a:rPr>
              <a:t>Training and Information</a:t>
            </a:r>
            <a:endParaRPr lang="en-US" sz="2850" b="1" dirty="0">
              <a:solidFill>
                <a:srgbClr val="FFFFFF"/>
              </a:solidFill>
              <a:latin typeface="Georgia" panose="02040502050405020303" pitchFamily="18" charset="0"/>
            </a:endParaRPr>
          </a:p>
        </p:txBody>
      </p:sp>
      <p:sp>
        <p:nvSpPr>
          <p:cNvPr id="9" name="Rectangle 3">
            <a:extLst>
              <a:ext uri="{FF2B5EF4-FFF2-40B4-BE49-F238E27FC236}">
                <a16:creationId xmlns:a16="http://schemas.microsoft.com/office/drawing/2014/main" id="{2991C2D1-A8D3-4625-A61D-5697229C2807}"/>
              </a:ext>
            </a:extLst>
          </p:cNvPr>
          <p:cNvSpPr txBox="1">
            <a:spLocks noChangeArrowheads="1"/>
          </p:cNvSpPr>
          <p:nvPr/>
        </p:nvSpPr>
        <p:spPr>
          <a:xfrm>
            <a:off x="672613" y="1476990"/>
            <a:ext cx="7846698" cy="2216816"/>
          </a:xfrm>
          <a:prstGeom prst="rect">
            <a:avLst/>
          </a:prstGeom>
          <a:noFill/>
        </p:spPr>
        <p:txBody>
          <a:bodyPr vert="horz" lIns="93663" tIns="47625" rIns="93663" bIns="47625"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Employee training is an important part of the respiratory protection program and is essential for correct respirator use. The OSHA respiratory protection standard requires employers to provide training before the employee uses a respirator in the workplace. For the training to be effective, the training information must be comprehensive and presented in an understandable way.</a:t>
            </a:r>
          </a:p>
          <a:p>
            <a:pPr>
              <a:spcBef>
                <a:spcPct val="0"/>
              </a:spcBef>
              <a:buClrTx/>
              <a:buFontTx/>
              <a:buNone/>
            </a:pPr>
            <a:endParaRPr lang="en-US" altLang="en-US" sz="2400" dirty="0"/>
          </a:p>
        </p:txBody>
      </p:sp>
      <p:pic>
        <p:nvPicPr>
          <p:cNvPr id="10" name="Picture 4">
            <a:extLst>
              <a:ext uri="{FF2B5EF4-FFF2-40B4-BE49-F238E27FC236}">
                <a16:creationId xmlns:a16="http://schemas.microsoft.com/office/drawing/2014/main" id="{CFC3D26D-F91D-4BEE-8E92-1321FBA0720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831" y="3591961"/>
            <a:ext cx="387548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179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pic>
        <p:nvPicPr>
          <p:cNvPr id="1026" name="Picture 2" descr="Image result for hand questions">
            <a:extLst>
              <a:ext uri="{FF2B5EF4-FFF2-40B4-BE49-F238E27FC236}">
                <a16:creationId xmlns:a16="http://schemas.microsoft.com/office/drawing/2014/main" id="{6EE782F9-0DA8-4F7B-8422-B2CE316B3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185" y="1605636"/>
            <a:ext cx="6207141" cy="413078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0D8B41A3-9C3D-4966-8698-05E3A345C40C}"/>
              </a:ext>
            </a:extLst>
          </p:cNvPr>
          <p:cNvSpPr>
            <a:spLocks noGrp="1"/>
          </p:cNvSpPr>
          <p:nvPr>
            <p:ph type="title"/>
          </p:nvPr>
        </p:nvSpPr>
        <p:spPr>
          <a:xfrm>
            <a:off x="971550" y="203144"/>
            <a:ext cx="7200900" cy="770866"/>
          </a:xfrm>
          <a:solidFill>
            <a:srgbClr val="7030A0"/>
          </a:solidFill>
          <a:ln w="28575">
            <a:solidFill>
              <a:srgbClr val="FFC000"/>
            </a:solidFill>
          </a:ln>
        </p:spPr>
        <p:txBody>
          <a:bodyPr>
            <a:noAutofit/>
          </a:bodyPr>
          <a:lstStyle/>
          <a:p>
            <a:br>
              <a:rPr lang="en-US" sz="2900" b="1" dirty="0">
                <a:solidFill>
                  <a:schemeClr val="bg1"/>
                </a:solidFill>
                <a:latin typeface="Georgia" panose="02040502050405020303" pitchFamily="18" charset="0"/>
              </a:rPr>
            </a:br>
            <a:r>
              <a:rPr lang="en-US" sz="2900" b="1" dirty="0">
                <a:solidFill>
                  <a:schemeClr val="bg1"/>
                </a:solidFill>
                <a:latin typeface="Georgia" panose="02040502050405020303" pitchFamily="18" charset="0"/>
              </a:rPr>
              <a:t>Des Questions/</a:t>
            </a:r>
            <a:r>
              <a:rPr lang="en-US" sz="2900" b="1" dirty="0" err="1">
                <a:solidFill>
                  <a:schemeClr val="bg1"/>
                </a:solidFill>
                <a:latin typeface="Georgia" panose="02040502050405020303" pitchFamily="18" charset="0"/>
              </a:rPr>
              <a:t>Preguntas</a:t>
            </a:r>
            <a:br>
              <a:rPr lang="en-US" sz="2900" dirty="0">
                <a:latin typeface="Georgia" panose="02040502050405020303" pitchFamily="18" charset="0"/>
              </a:rPr>
            </a:br>
            <a:r>
              <a:rPr lang="en-US" sz="2900" b="1" dirty="0">
                <a:solidFill>
                  <a:schemeClr val="bg1"/>
                </a:solidFill>
                <a:latin typeface="Georgia" panose="02040502050405020303" pitchFamily="18" charset="0"/>
              </a:rPr>
              <a:t> </a:t>
            </a:r>
          </a:p>
        </p:txBody>
      </p:sp>
    </p:spTree>
    <p:extLst>
      <p:ext uri="{BB962C8B-B14F-4D97-AF65-F5344CB8AC3E}">
        <p14:creationId xmlns:p14="http://schemas.microsoft.com/office/powerpoint/2010/main" val="1028838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1" name="Title 1">
            <a:extLst>
              <a:ext uri="{FF2B5EF4-FFF2-40B4-BE49-F238E27FC236}">
                <a16:creationId xmlns:a16="http://schemas.microsoft.com/office/drawing/2014/main" id="{0D8B41A3-9C3D-4966-8698-05E3A345C40C}"/>
              </a:ext>
            </a:extLst>
          </p:cNvPr>
          <p:cNvSpPr>
            <a:spLocks noGrp="1"/>
          </p:cNvSpPr>
          <p:nvPr>
            <p:ph type="title"/>
          </p:nvPr>
        </p:nvSpPr>
        <p:spPr>
          <a:xfrm>
            <a:off x="971550" y="203144"/>
            <a:ext cx="7200900" cy="770866"/>
          </a:xfrm>
          <a:solidFill>
            <a:srgbClr val="7030A0"/>
          </a:solidFill>
          <a:ln w="28575">
            <a:solidFill>
              <a:srgbClr val="FFC000"/>
            </a:solidFill>
          </a:ln>
        </p:spPr>
        <p:txBody>
          <a:bodyPr>
            <a:noAutofit/>
          </a:bodyPr>
          <a:lstStyle/>
          <a:p>
            <a:br>
              <a:rPr lang="en-US" sz="2900" b="1" dirty="0">
                <a:solidFill>
                  <a:schemeClr val="bg1"/>
                </a:solidFill>
                <a:latin typeface="Georgia" panose="02040502050405020303" pitchFamily="18" charset="0"/>
              </a:rPr>
            </a:br>
            <a:br>
              <a:rPr lang="en-US" sz="2900" b="1" dirty="0">
                <a:solidFill>
                  <a:schemeClr val="bg1"/>
                </a:solidFill>
                <a:latin typeface="Georgia" panose="02040502050405020303" pitchFamily="18" charset="0"/>
              </a:rPr>
            </a:br>
            <a:r>
              <a:rPr lang="en-US" sz="3200" b="1" dirty="0">
                <a:solidFill>
                  <a:srgbClr val="FFFFFF"/>
                </a:solidFill>
                <a:latin typeface="Georgia" panose="02040502050405020303" pitchFamily="18" charset="0"/>
              </a:rPr>
              <a:t>Quiz: Specific (Required)</a:t>
            </a:r>
            <a:br>
              <a:rPr lang="en-US" dirty="0"/>
            </a:br>
            <a:br>
              <a:rPr lang="en-US" sz="2900" dirty="0">
                <a:latin typeface="Georgia" panose="02040502050405020303" pitchFamily="18" charset="0"/>
              </a:rPr>
            </a:br>
            <a:r>
              <a:rPr lang="en-US" sz="2900" b="1" dirty="0">
                <a:solidFill>
                  <a:schemeClr val="bg1"/>
                </a:solidFill>
                <a:latin typeface="Georgia" panose="02040502050405020303" pitchFamily="18" charset="0"/>
              </a:rPr>
              <a:t> </a:t>
            </a:r>
          </a:p>
        </p:txBody>
      </p:sp>
      <p:sp>
        <p:nvSpPr>
          <p:cNvPr id="10" name="Rectangle 9">
            <a:extLst>
              <a:ext uri="{FF2B5EF4-FFF2-40B4-BE49-F238E27FC236}">
                <a16:creationId xmlns:a16="http://schemas.microsoft.com/office/drawing/2014/main" id="{2091CCA4-467D-4711-B023-4693EE32BFEF}"/>
              </a:ext>
            </a:extLst>
          </p:cNvPr>
          <p:cNvSpPr/>
          <p:nvPr/>
        </p:nvSpPr>
        <p:spPr>
          <a:xfrm>
            <a:off x="2622306" y="1765170"/>
            <a:ext cx="4572000" cy="630942"/>
          </a:xfrm>
          <a:prstGeom prst="rect">
            <a:avLst/>
          </a:prstGeom>
        </p:spPr>
        <p:txBody>
          <a:bodyPr>
            <a:spAutoFit/>
          </a:bodyPr>
          <a:lstStyle/>
          <a:p>
            <a:pPr algn="ctr"/>
            <a:r>
              <a:rPr lang="en-US" sz="3500" b="1" u="sng" dirty="0">
                <a:solidFill>
                  <a:srgbClr val="1D50C3"/>
                </a:solidFill>
                <a:latin typeface="Arial" panose="020B0604020202020204" pitchFamily="34" charset="0"/>
                <a:hlinkClick r:id="rId4" tooltip="Free Start Your Quiz"/>
              </a:rPr>
              <a:t>Start Your Quiz</a:t>
            </a:r>
            <a:endParaRPr lang="en-US" sz="3500" b="1" dirty="0">
              <a:solidFill>
                <a:srgbClr val="333333"/>
              </a:solidFill>
              <a:latin typeface="Arial" panose="020B0604020202020204" pitchFamily="34" charset="0"/>
            </a:endParaRPr>
          </a:p>
        </p:txBody>
      </p:sp>
      <p:pic>
        <p:nvPicPr>
          <p:cNvPr id="9" name="Picture 8">
            <a:extLst>
              <a:ext uri="{FF2B5EF4-FFF2-40B4-BE49-F238E27FC236}">
                <a16:creationId xmlns:a16="http://schemas.microsoft.com/office/drawing/2014/main" id="{0CE5E8A6-C116-44B1-816E-44059564E2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84851" y="3562145"/>
            <a:ext cx="6174298" cy="1166070"/>
          </a:xfrm>
          <a:prstGeom prst="rect">
            <a:avLst/>
          </a:prstGeom>
        </p:spPr>
      </p:pic>
      <p:sp>
        <p:nvSpPr>
          <p:cNvPr id="12" name="Title 4">
            <a:extLst>
              <a:ext uri="{FF2B5EF4-FFF2-40B4-BE49-F238E27FC236}">
                <a16:creationId xmlns:a16="http://schemas.microsoft.com/office/drawing/2014/main" id="{1300F152-A373-47E0-A102-D6EA6A9CE5D4}"/>
              </a:ext>
            </a:extLst>
          </p:cNvPr>
          <p:cNvSpPr txBox="1">
            <a:spLocks/>
          </p:cNvSpPr>
          <p:nvPr/>
        </p:nvSpPr>
        <p:spPr>
          <a:xfrm>
            <a:off x="2430486" y="2832000"/>
            <a:ext cx="3725871" cy="770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latin typeface="Georgia" panose="02040502050405020303" pitchFamily="18" charset="0"/>
              </a:rPr>
              <a:t>Questions</a:t>
            </a:r>
          </a:p>
        </p:txBody>
      </p:sp>
      <p:sp>
        <p:nvSpPr>
          <p:cNvPr id="13" name="Text Placeholder 2">
            <a:extLst>
              <a:ext uri="{FF2B5EF4-FFF2-40B4-BE49-F238E27FC236}">
                <a16:creationId xmlns:a16="http://schemas.microsoft.com/office/drawing/2014/main" id="{A7B6260F-ED37-4F68-BE03-7C53B2C868D8}"/>
              </a:ext>
            </a:extLst>
          </p:cNvPr>
          <p:cNvSpPr>
            <a:spLocks noGrp="1"/>
          </p:cNvSpPr>
          <p:nvPr>
            <p:ph idx="1"/>
          </p:nvPr>
        </p:nvSpPr>
        <p:spPr>
          <a:xfrm>
            <a:off x="916518" y="3316516"/>
            <a:ext cx="7200900" cy="3067544"/>
          </a:xfrm>
        </p:spPr>
        <p:txBody>
          <a:bodyPr>
            <a:normAutofit fontScale="550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nSpc>
                <a:spcPct val="120000"/>
              </a:lnSpc>
              <a:buNone/>
            </a:pPr>
            <a:r>
              <a:rPr lang="en-US" dirty="0"/>
              <a:t>			</a:t>
            </a:r>
          </a:p>
          <a:p>
            <a:pPr marL="0" indent="0">
              <a:lnSpc>
                <a:spcPct val="120000"/>
              </a:lnSpc>
              <a:buNone/>
            </a:pPr>
            <a:r>
              <a:rPr lang="en-US" dirty="0">
                <a:latin typeface="Calibri" panose="020F0502020204030204" pitchFamily="34" charset="0"/>
              </a:rPr>
              <a:t>	</a:t>
            </a:r>
          </a:p>
          <a:p>
            <a:pPr marL="0" indent="0" algn="ctr">
              <a:lnSpc>
                <a:spcPct val="120000"/>
              </a:lnSpc>
              <a:buNone/>
            </a:pPr>
            <a:r>
              <a:rPr lang="en-US" sz="2900" b="1" i="1" dirty="0">
                <a:latin typeface="Lucida Bright" panose="02040602050505020304" pitchFamily="18" charset="0"/>
              </a:rPr>
              <a:t>211 South Jarvis Street, Suite 102, Greenville NC 27858</a:t>
            </a:r>
          </a:p>
          <a:p>
            <a:pPr marL="0" indent="0">
              <a:lnSpc>
                <a:spcPct val="120000"/>
              </a:lnSpc>
              <a:buNone/>
            </a:pPr>
            <a:endParaRPr lang="en-US" sz="2000" dirty="0">
              <a:latin typeface="Calibri" panose="020F0502020204030204" pitchFamily="34" charset="0"/>
            </a:endParaRPr>
          </a:p>
          <a:p>
            <a:pPr marL="0" indent="0">
              <a:lnSpc>
                <a:spcPct val="120000"/>
              </a:lnSpc>
              <a:buNone/>
            </a:pPr>
            <a:r>
              <a:rPr lang="en-US" sz="2000" dirty="0">
                <a:latin typeface="Calibri" panose="020F0502020204030204" pitchFamily="34" charset="0"/>
              </a:rPr>
              <a:t>					</a:t>
            </a:r>
            <a:r>
              <a:rPr lang="en-US" sz="2900" dirty="0">
                <a:latin typeface="Calibri" panose="020F0502020204030204" pitchFamily="34" charset="0"/>
              </a:rPr>
              <a:t>Online: </a:t>
            </a:r>
            <a:r>
              <a:rPr lang="en-US" sz="2900" dirty="0">
                <a:latin typeface="Calibri" panose="020F0502020204030204" pitchFamily="34" charset="0"/>
                <a:hlinkClick r:id="rId6"/>
              </a:rPr>
              <a:t>www.ecu.edu/oehs</a:t>
            </a:r>
            <a:endParaRPr lang="en-US" sz="2900" dirty="0">
              <a:latin typeface="Calibri" panose="020F0502020204030204" pitchFamily="34" charset="0"/>
            </a:endParaRPr>
          </a:p>
          <a:p>
            <a:pPr marL="0" indent="0">
              <a:lnSpc>
                <a:spcPct val="120000"/>
              </a:lnSpc>
              <a:buNone/>
            </a:pPr>
            <a:r>
              <a:rPr lang="en-US" sz="2900" dirty="0">
                <a:latin typeface="Calibri" panose="020F0502020204030204" pitchFamily="34" charset="0"/>
              </a:rPr>
              <a:t>					Email:   </a:t>
            </a:r>
            <a:r>
              <a:rPr lang="en-US" sz="2900" dirty="0">
                <a:latin typeface="Calibri" panose="020F0502020204030204" pitchFamily="34" charset="0"/>
                <a:hlinkClick r:id="rId7"/>
              </a:rPr>
              <a:t>safety@ecu.edu</a:t>
            </a:r>
            <a:endParaRPr lang="en-US" sz="2900" dirty="0">
              <a:latin typeface="Calibri" panose="020F0502020204030204" pitchFamily="34" charset="0"/>
            </a:endParaRPr>
          </a:p>
          <a:p>
            <a:pPr marL="0" indent="0">
              <a:lnSpc>
                <a:spcPct val="120000"/>
              </a:lnSpc>
              <a:buNone/>
            </a:pPr>
            <a:r>
              <a:rPr lang="en-US" sz="2900" dirty="0">
                <a:latin typeface="Calibri" panose="020F0502020204030204" pitchFamily="34" charset="0"/>
              </a:rPr>
              <a:t>					Phone: (252) 328-6166</a:t>
            </a:r>
          </a:p>
          <a:p>
            <a:pPr algn="ctr"/>
            <a:endParaRPr lang="en-US" dirty="0"/>
          </a:p>
          <a:p>
            <a:pPr algn="ctr"/>
            <a:endParaRPr lang="en-US" dirty="0"/>
          </a:p>
          <a:p>
            <a:pPr algn="ctr"/>
            <a:endParaRPr lang="en-US" dirty="0"/>
          </a:p>
          <a:p>
            <a:pPr algn="ctr"/>
            <a:endParaRPr lang="en-US" dirty="0"/>
          </a:p>
          <a:p>
            <a:endParaRPr lang="en-US" dirty="0"/>
          </a:p>
        </p:txBody>
      </p:sp>
    </p:spTree>
    <p:extLst>
      <p:ext uri="{BB962C8B-B14F-4D97-AF65-F5344CB8AC3E}">
        <p14:creationId xmlns:p14="http://schemas.microsoft.com/office/powerpoint/2010/main" val="24918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pic>
        <p:nvPicPr>
          <p:cNvPr id="10" name="Picture 2" descr="Image result for hierarchy of controls">
            <a:extLst>
              <a:ext uri="{FF2B5EF4-FFF2-40B4-BE49-F238E27FC236}">
                <a16:creationId xmlns:a16="http://schemas.microsoft.com/office/drawing/2014/main" id="{EA9307E2-E75A-4FBB-B0FA-89C412B59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718" y="147164"/>
            <a:ext cx="6171176" cy="617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164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1" name="Title 1">
            <a:extLst>
              <a:ext uri="{FF2B5EF4-FFF2-40B4-BE49-F238E27FC236}">
                <a16:creationId xmlns:a16="http://schemas.microsoft.com/office/drawing/2014/main" id="{0D8B41A3-9C3D-4966-8698-05E3A345C40C}"/>
              </a:ext>
            </a:extLst>
          </p:cNvPr>
          <p:cNvSpPr>
            <a:spLocks noGrp="1"/>
          </p:cNvSpPr>
          <p:nvPr>
            <p:ph type="title"/>
          </p:nvPr>
        </p:nvSpPr>
        <p:spPr>
          <a:xfrm>
            <a:off x="971550" y="203144"/>
            <a:ext cx="7200900" cy="770866"/>
          </a:xfrm>
          <a:solidFill>
            <a:srgbClr val="7030A0"/>
          </a:solidFill>
          <a:ln w="28575">
            <a:solidFill>
              <a:srgbClr val="FFC000"/>
            </a:solidFill>
          </a:ln>
        </p:spPr>
        <p:txBody>
          <a:bodyPr>
            <a:noAutofit/>
          </a:bodyPr>
          <a:lstStyle/>
          <a:p>
            <a:br>
              <a:rPr lang="en-US" sz="2900" b="1" dirty="0">
                <a:solidFill>
                  <a:schemeClr val="bg1"/>
                </a:solidFill>
                <a:latin typeface="Georgia" panose="02040502050405020303" pitchFamily="18" charset="0"/>
              </a:rPr>
            </a:br>
            <a:br>
              <a:rPr lang="en-US" sz="2900" b="1" dirty="0">
                <a:solidFill>
                  <a:schemeClr val="bg1"/>
                </a:solidFill>
                <a:latin typeface="Georgia" panose="02040502050405020303" pitchFamily="18" charset="0"/>
              </a:rPr>
            </a:br>
            <a:r>
              <a:rPr lang="en-US" sz="2800" b="1" dirty="0">
                <a:solidFill>
                  <a:srgbClr val="FFFFFF"/>
                </a:solidFill>
                <a:latin typeface="Georgia" panose="02040502050405020303" pitchFamily="18" charset="0"/>
              </a:rPr>
              <a:t>Quiz: Knowledge Booster (Optional)</a:t>
            </a:r>
            <a:br>
              <a:rPr lang="en-US" dirty="0"/>
            </a:br>
            <a:br>
              <a:rPr lang="en-US" sz="2900" dirty="0">
                <a:latin typeface="Georgia" panose="02040502050405020303" pitchFamily="18" charset="0"/>
              </a:rPr>
            </a:br>
            <a:r>
              <a:rPr lang="en-US" sz="2900" b="1" dirty="0">
                <a:solidFill>
                  <a:schemeClr val="bg1"/>
                </a:solidFill>
                <a:latin typeface="Georgia" panose="02040502050405020303" pitchFamily="18" charset="0"/>
              </a:rPr>
              <a:t> </a:t>
            </a:r>
          </a:p>
        </p:txBody>
      </p:sp>
      <p:pic>
        <p:nvPicPr>
          <p:cNvPr id="5" name="Picture 4">
            <a:extLst>
              <a:ext uri="{FF2B5EF4-FFF2-40B4-BE49-F238E27FC236}">
                <a16:creationId xmlns:a16="http://schemas.microsoft.com/office/drawing/2014/main" id="{4D1E4F7C-48AD-4764-A963-7813D8EF27B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76893" y="1074569"/>
            <a:ext cx="5292628" cy="4708862"/>
          </a:xfrm>
          <a:prstGeom prst="rect">
            <a:avLst/>
          </a:prstGeom>
        </p:spPr>
      </p:pic>
      <p:sp>
        <p:nvSpPr>
          <p:cNvPr id="10" name="Rectangle 9">
            <a:extLst>
              <a:ext uri="{FF2B5EF4-FFF2-40B4-BE49-F238E27FC236}">
                <a16:creationId xmlns:a16="http://schemas.microsoft.com/office/drawing/2014/main" id="{2091CCA4-467D-4711-B023-4693EE32BFEF}"/>
              </a:ext>
            </a:extLst>
          </p:cNvPr>
          <p:cNvSpPr/>
          <p:nvPr/>
        </p:nvSpPr>
        <p:spPr>
          <a:xfrm>
            <a:off x="3428562" y="5879495"/>
            <a:ext cx="4572000" cy="369332"/>
          </a:xfrm>
          <a:prstGeom prst="rect">
            <a:avLst/>
          </a:prstGeom>
        </p:spPr>
        <p:txBody>
          <a:bodyPr>
            <a:spAutoFit/>
          </a:bodyPr>
          <a:lstStyle/>
          <a:p>
            <a:r>
              <a:rPr lang="en-US" u="sng" dirty="0">
                <a:solidFill>
                  <a:srgbClr val="1D50C3"/>
                </a:solidFill>
                <a:latin typeface="Arial" panose="020B0604020202020204" pitchFamily="34" charset="0"/>
                <a:hlinkClick r:id="rId5" tooltip="Free Start Your Quiz"/>
              </a:rPr>
              <a:t>Start Your Quiz</a:t>
            </a:r>
            <a:endParaRPr lang="en-US" dirty="0">
              <a:solidFill>
                <a:srgbClr val="333333"/>
              </a:solidFill>
              <a:latin typeface="Arial" panose="020B0604020202020204" pitchFamily="34" charset="0"/>
            </a:endParaRPr>
          </a:p>
        </p:txBody>
      </p:sp>
    </p:spTree>
    <p:extLst>
      <p:ext uri="{BB962C8B-B14F-4D97-AF65-F5344CB8AC3E}">
        <p14:creationId xmlns:p14="http://schemas.microsoft.com/office/powerpoint/2010/main" val="337577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BA4D07B-D915-4179-BBD1-EE5DAE28F860}"/>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The Evolution of Respirators</a:t>
            </a:r>
            <a:endParaRPr lang="en-US" sz="2850" b="1" dirty="0">
              <a:solidFill>
                <a:schemeClr val="bg1"/>
              </a:solidFill>
              <a:latin typeface="Georgia" panose="02040502050405020303" pitchFamily="18" charset="0"/>
            </a:endParaRPr>
          </a:p>
        </p:txBody>
      </p:sp>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pic>
        <p:nvPicPr>
          <p:cNvPr id="2050" name="Picture 2" descr="Related image">
            <a:extLst>
              <a:ext uri="{FF2B5EF4-FFF2-40B4-BE49-F238E27FC236}">
                <a16:creationId xmlns:a16="http://schemas.microsoft.com/office/drawing/2014/main" id="{DA3AFAF1-BF3F-4D28-81AF-BCE02583A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682" y="20354"/>
            <a:ext cx="4524041" cy="30545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273494CD-3BBF-43EC-8316-29C2700960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07" r="26139" b="12663"/>
          <a:stretch/>
        </p:blipFill>
        <p:spPr bwMode="auto">
          <a:xfrm>
            <a:off x="53127" y="3137009"/>
            <a:ext cx="3742967" cy="33726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akeshift respirator">
            <a:extLst>
              <a:ext uri="{FF2B5EF4-FFF2-40B4-BE49-F238E27FC236}">
                <a16:creationId xmlns:a16="http://schemas.microsoft.com/office/drawing/2014/main" id="{E6BDA170-3303-43B2-AB5D-3C2F50C05B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24" t="1312" r="1731" b="2324"/>
          <a:stretch/>
        </p:blipFill>
        <p:spPr bwMode="auto">
          <a:xfrm>
            <a:off x="4248768" y="3600309"/>
            <a:ext cx="4474352" cy="25288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extLst>
              <a:ext uri="{FF2B5EF4-FFF2-40B4-BE49-F238E27FC236}">
                <a16:creationId xmlns:a16="http://schemas.microsoft.com/office/drawing/2014/main" id="{6B986ABA-EF24-4F55-81BC-D11F705E23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796094" cy="307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p:cTn id="21" dur="500" fill="hold"/>
                                        <p:tgtEl>
                                          <p:spTgt spid="2054"/>
                                        </p:tgtEl>
                                        <p:attrNameLst>
                                          <p:attrName>ppt_w</p:attrName>
                                        </p:attrNameLst>
                                      </p:cBhvr>
                                      <p:tavLst>
                                        <p:tav tm="0">
                                          <p:val>
                                            <p:fltVal val="0"/>
                                          </p:val>
                                        </p:tav>
                                        <p:tav tm="100000">
                                          <p:val>
                                            <p:strVal val="#ppt_w"/>
                                          </p:val>
                                        </p:tav>
                                      </p:tavLst>
                                    </p:anim>
                                    <p:anim calcmode="lin" valueType="num">
                                      <p:cBhvr>
                                        <p:cTn id="22" dur="500" fill="hold"/>
                                        <p:tgtEl>
                                          <p:spTgt spid="2054"/>
                                        </p:tgtEl>
                                        <p:attrNameLst>
                                          <p:attrName>ppt_h</p:attrName>
                                        </p:attrNameLst>
                                      </p:cBhvr>
                                      <p:tavLst>
                                        <p:tav tm="0">
                                          <p:val>
                                            <p:fltVal val="0"/>
                                          </p:val>
                                        </p:tav>
                                        <p:tav tm="100000">
                                          <p:val>
                                            <p:strVal val="#ppt_h"/>
                                          </p:val>
                                        </p:tav>
                                      </p:tavLst>
                                    </p:anim>
                                    <p:animEffect transition="in" filter="fade">
                                      <p:cBhvr>
                                        <p:cTn id="2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63146" y="399079"/>
            <a:ext cx="7200900" cy="770866"/>
          </a:xfrm>
          <a:solidFill>
            <a:srgbClr val="7030A0"/>
          </a:solidFill>
          <a:ln w="28575">
            <a:solidFill>
              <a:srgbClr val="FFC000"/>
            </a:solidFill>
          </a:ln>
        </p:spPr>
        <p:txBody>
          <a:bodyPr>
            <a:normAutofit/>
          </a:bodyPr>
          <a:lstStyle/>
          <a:p>
            <a:r>
              <a:rPr lang="en-US" altLang="en-US" sz="3200" b="1" dirty="0">
                <a:solidFill>
                  <a:schemeClr val="bg1"/>
                </a:solidFill>
                <a:latin typeface="Georgia" panose="02040502050405020303" pitchFamily="18" charset="0"/>
              </a:rPr>
              <a:t>Training Overview</a:t>
            </a:r>
            <a:endParaRPr lang="en-US" sz="2850" b="1" dirty="0">
              <a:solidFill>
                <a:schemeClr val="bg1"/>
              </a:solidFill>
              <a:latin typeface="Georgia" panose="02040502050405020303" pitchFamily="18" charset="0"/>
            </a:endParaRPr>
          </a:p>
        </p:txBody>
      </p:sp>
      <p:sp>
        <p:nvSpPr>
          <p:cNvPr id="9" name="Rectangle 3">
            <a:extLst>
              <a:ext uri="{FF2B5EF4-FFF2-40B4-BE49-F238E27FC236}">
                <a16:creationId xmlns:a16="http://schemas.microsoft.com/office/drawing/2014/main" id="{1B90539F-9847-499E-B518-2786C74B6CCA}"/>
              </a:ext>
            </a:extLst>
          </p:cNvPr>
          <p:cNvSpPr txBox="1">
            <a:spLocks noChangeArrowheads="1"/>
          </p:cNvSpPr>
          <p:nvPr/>
        </p:nvSpPr>
        <p:spPr>
          <a:xfrm>
            <a:off x="708651" y="1435539"/>
            <a:ext cx="6174495" cy="5072063"/>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indent="-458788">
              <a:buFont typeface="CommonBullets" pitchFamily="34" charset="2"/>
              <a:buNone/>
            </a:pPr>
            <a:r>
              <a:rPr lang="en-US" altLang="en-US" sz="2600" dirty="0"/>
              <a:t>(a)	Permissible practice</a:t>
            </a:r>
          </a:p>
          <a:p>
            <a:pPr marL="458788" indent="-458788">
              <a:buFont typeface="CommonBullets" pitchFamily="34" charset="2"/>
              <a:buNone/>
            </a:pPr>
            <a:r>
              <a:rPr lang="en-US" altLang="en-US" sz="2600" dirty="0"/>
              <a:t>(b)	Definitions</a:t>
            </a:r>
          </a:p>
          <a:p>
            <a:pPr marL="458788" indent="-458788">
              <a:buFont typeface="CommonBullets" pitchFamily="34" charset="2"/>
              <a:buNone/>
            </a:pPr>
            <a:r>
              <a:rPr lang="en-US" altLang="en-US" sz="2600" dirty="0"/>
              <a:t>(c)	Respirator program</a:t>
            </a:r>
          </a:p>
          <a:p>
            <a:pPr marL="458788" indent="-458788">
              <a:buFont typeface="CommonBullets" pitchFamily="34" charset="2"/>
              <a:buNone/>
            </a:pPr>
            <a:r>
              <a:rPr lang="en-US" altLang="en-US" sz="2600" dirty="0"/>
              <a:t>(d)	Selection of respirators</a:t>
            </a:r>
          </a:p>
          <a:p>
            <a:pPr marL="458788" indent="-458788">
              <a:buFont typeface="CommonBullets" pitchFamily="34" charset="2"/>
              <a:buNone/>
            </a:pPr>
            <a:r>
              <a:rPr lang="en-US" altLang="en-US" sz="2600" dirty="0"/>
              <a:t>(e)	Medical evaluation</a:t>
            </a:r>
          </a:p>
          <a:p>
            <a:pPr marL="458788" indent="-458788">
              <a:buFont typeface="CommonBullets" pitchFamily="34" charset="2"/>
              <a:buNone/>
            </a:pPr>
            <a:r>
              <a:rPr lang="en-US" altLang="en-US" sz="2600" dirty="0"/>
              <a:t>(f) 	Fit testing</a:t>
            </a:r>
          </a:p>
          <a:p>
            <a:pPr marL="458788" indent="-458788">
              <a:buFont typeface="CommonBullets" pitchFamily="34" charset="2"/>
              <a:buNone/>
            </a:pPr>
            <a:r>
              <a:rPr lang="en-US" altLang="en-US" sz="2600" dirty="0"/>
              <a:t>(g)	Use of respirators</a:t>
            </a:r>
          </a:p>
          <a:p>
            <a:pPr marL="458788" indent="-458788">
              <a:buFont typeface="CommonBullets" pitchFamily="34" charset="2"/>
              <a:buNone/>
            </a:pPr>
            <a:r>
              <a:rPr lang="en-US" altLang="en-US" sz="2600" dirty="0"/>
              <a:t>(h)	Maintenance and care</a:t>
            </a:r>
          </a:p>
          <a:p>
            <a:pPr marL="458788" indent="-458788">
              <a:buFont typeface="CommonBullets" pitchFamily="34" charset="2"/>
              <a:buNone/>
            </a:pPr>
            <a:r>
              <a:rPr lang="en-US" altLang="en-US" sz="2600" dirty="0"/>
              <a:t>(</a:t>
            </a:r>
            <a:r>
              <a:rPr lang="en-US" altLang="en-US" sz="2600" dirty="0" err="1"/>
              <a:t>i</a:t>
            </a:r>
            <a:r>
              <a:rPr lang="en-US" altLang="en-US" sz="2600" dirty="0"/>
              <a:t>) Training and information </a:t>
            </a:r>
          </a:p>
        </p:txBody>
      </p:sp>
    </p:spTree>
    <p:extLst>
      <p:ext uri="{BB962C8B-B14F-4D97-AF65-F5344CB8AC3E}">
        <p14:creationId xmlns:p14="http://schemas.microsoft.com/office/powerpoint/2010/main" val="109197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63146" y="399079"/>
            <a:ext cx="7200900" cy="770866"/>
          </a:xfrm>
          <a:solidFill>
            <a:srgbClr val="7030A0"/>
          </a:solidFill>
          <a:ln w="28575">
            <a:solidFill>
              <a:srgbClr val="FFC000"/>
            </a:solidFill>
          </a:ln>
        </p:spPr>
        <p:txBody>
          <a:bodyPr>
            <a:normAutofit/>
          </a:bodyPr>
          <a:lstStyle/>
          <a:p>
            <a:r>
              <a:rPr lang="en-US" altLang="en-US" sz="3200" b="1" dirty="0">
                <a:solidFill>
                  <a:schemeClr val="bg1"/>
                </a:solidFill>
                <a:latin typeface="Georgia" panose="02040502050405020303" pitchFamily="18" charset="0"/>
              </a:rPr>
              <a:t>Permissible Practice</a:t>
            </a:r>
            <a:endParaRPr lang="en-US" sz="2850" b="1" dirty="0">
              <a:solidFill>
                <a:schemeClr val="bg1"/>
              </a:solidFill>
              <a:latin typeface="Georgia" panose="02040502050405020303" pitchFamily="18" charset="0"/>
            </a:endParaRPr>
          </a:p>
        </p:txBody>
      </p:sp>
      <p:sp>
        <p:nvSpPr>
          <p:cNvPr id="11" name="Rectangle 3">
            <a:extLst>
              <a:ext uri="{FF2B5EF4-FFF2-40B4-BE49-F238E27FC236}">
                <a16:creationId xmlns:a16="http://schemas.microsoft.com/office/drawing/2014/main" id="{99E6604A-CB64-4B55-9B4B-F0FDAAFDCEDD}"/>
              </a:ext>
            </a:extLst>
          </p:cNvPr>
          <p:cNvSpPr txBox="1">
            <a:spLocks noChangeArrowheads="1"/>
          </p:cNvSpPr>
          <p:nvPr/>
        </p:nvSpPr>
        <p:spPr>
          <a:xfrm>
            <a:off x="585788" y="1484313"/>
            <a:ext cx="7915416" cy="4622800"/>
          </a:xfrm>
          <a:prstGeom prst="rect">
            <a:avLst/>
          </a:prstGeom>
          <a:noFill/>
        </p:spPr>
        <p:txBody>
          <a:bodyPr vert="horz" lIns="93663" tIns="47625" rIns="93663" bIns="4762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2060"/>
              </a:buClr>
              <a:buFont typeface="Wingdings" panose="05000000000000000000" pitchFamily="2" charset="2"/>
              <a:buChar char="§"/>
            </a:pPr>
            <a:r>
              <a:rPr lang="en-US" altLang="en-US" sz="1900" dirty="0"/>
              <a:t>The primary means to control occupational diseases caused by breathing contaminated air is through the use of </a:t>
            </a:r>
            <a:r>
              <a:rPr lang="en-US" altLang="en-US" sz="1900" b="1" dirty="0"/>
              <a:t>feasible engineering controls</a:t>
            </a:r>
            <a:r>
              <a:rPr lang="en-US" altLang="en-US" sz="1900" dirty="0"/>
              <a:t>, such as enclosures, confinement of operations, ventilation, or substitution of less toxic materials</a:t>
            </a:r>
          </a:p>
          <a:p>
            <a:pPr>
              <a:buClr>
                <a:srgbClr val="002060"/>
              </a:buClr>
              <a:buFont typeface="Wingdings" panose="05000000000000000000" pitchFamily="2" charset="2"/>
              <a:buChar char="§"/>
            </a:pPr>
            <a:r>
              <a:rPr lang="en-US" altLang="en-US" sz="1900" dirty="0"/>
              <a:t>When effective engineering controls are not feasible, or while they are being instituted, appropriate respirators shall be used pursuant to this standard</a:t>
            </a:r>
          </a:p>
          <a:p>
            <a:pPr>
              <a:buClr>
                <a:srgbClr val="002060"/>
              </a:buClr>
              <a:buFont typeface="Wingdings" panose="05000000000000000000" pitchFamily="2" charset="2"/>
              <a:buChar char="§"/>
            </a:pPr>
            <a:r>
              <a:rPr lang="en-US" altLang="en-US" sz="1900" dirty="0"/>
              <a:t>Employer shall provide respirators, when necessary, which are applicable and suitable for the purpose intended</a:t>
            </a:r>
          </a:p>
          <a:p>
            <a:pPr>
              <a:buClr>
                <a:srgbClr val="002060"/>
              </a:buClr>
              <a:buFont typeface="Wingdings" panose="05000000000000000000" pitchFamily="2" charset="2"/>
              <a:buChar char="§"/>
            </a:pPr>
            <a:r>
              <a:rPr lang="en-US" altLang="en-US" sz="1900" dirty="0"/>
              <a:t>Employer shall be responsible for establishment and maintenance of a </a:t>
            </a:r>
            <a:r>
              <a:rPr lang="en-US" altLang="en-US" sz="1900" b="1" dirty="0"/>
              <a:t>respirator program</a:t>
            </a:r>
            <a:r>
              <a:rPr lang="en-US" altLang="en-US" sz="1900" dirty="0"/>
              <a:t> which includes the requirements of paragraph (c), </a:t>
            </a:r>
            <a:r>
              <a:rPr lang="en-US" altLang="en-US" sz="1900" i="1" dirty="0"/>
              <a:t>Respiratory protection program</a:t>
            </a:r>
          </a:p>
        </p:txBody>
      </p:sp>
    </p:spTree>
    <p:extLst>
      <p:ext uri="{BB962C8B-B14F-4D97-AF65-F5344CB8AC3E}">
        <p14:creationId xmlns:p14="http://schemas.microsoft.com/office/powerpoint/2010/main" val="357212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63146"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Hazard Assessment</a:t>
            </a:r>
            <a:endParaRPr lang="en-US" sz="2850" b="1" dirty="0">
              <a:solidFill>
                <a:schemeClr val="bg1"/>
              </a:solidFill>
              <a:latin typeface="Georgia" panose="02040502050405020303" pitchFamily="18" charset="0"/>
            </a:endParaRPr>
          </a:p>
        </p:txBody>
      </p:sp>
      <p:pic>
        <p:nvPicPr>
          <p:cNvPr id="4100" name="Picture 4" descr="Image result for inhalation thoracic and respirable particle size">
            <a:extLst>
              <a:ext uri="{FF2B5EF4-FFF2-40B4-BE49-F238E27FC236}">
                <a16:creationId xmlns:a16="http://schemas.microsoft.com/office/drawing/2014/main" id="{D449A489-47CC-4A29-8609-A11006928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80" y="1439927"/>
            <a:ext cx="8504839" cy="402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7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a:off x="301042" y="6498486"/>
            <a:ext cx="884295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63146" y="282452"/>
            <a:ext cx="7200900" cy="770866"/>
          </a:xfrm>
          <a:solidFill>
            <a:srgbClr val="7030A0"/>
          </a:solidFill>
          <a:ln w="28575">
            <a:solidFill>
              <a:srgbClr val="FFC000"/>
            </a:solidFill>
          </a:ln>
        </p:spPr>
        <p:txBody>
          <a:bodyPr>
            <a:normAutofit/>
          </a:bodyPr>
          <a:lstStyle/>
          <a:p>
            <a:r>
              <a:rPr lang="en-US" altLang="en-US" sz="3200" b="1" dirty="0">
                <a:solidFill>
                  <a:schemeClr val="bg1"/>
                </a:solidFill>
                <a:latin typeface="Georgia" panose="02040502050405020303" pitchFamily="18" charset="0"/>
              </a:rPr>
              <a:t>Tight -Fitting Coverings</a:t>
            </a:r>
            <a:endParaRPr lang="en-US" sz="2850" b="1" dirty="0">
              <a:solidFill>
                <a:schemeClr val="bg1"/>
              </a:solidFill>
              <a:latin typeface="Georgia" panose="02040502050405020303" pitchFamily="18" charset="0"/>
            </a:endParaRPr>
          </a:p>
        </p:txBody>
      </p:sp>
      <p:pic>
        <p:nvPicPr>
          <p:cNvPr id="9" name="Picture 3">
            <a:extLst>
              <a:ext uri="{FF2B5EF4-FFF2-40B4-BE49-F238E27FC236}">
                <a16:creationId xmlns:a16="http://schemas.microsoft.com/office/drawing/2014/main" id="{1EE7D331-3267-4A4B-BD49-0AD24E104BC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46" y="1201665"/>
            <a:ext cx="21463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a:extLst>
              <a:ext uri="{FF2B5EF4-FFF2-40B4-BE49-F238E27FC236}">
                <a16:creationId xmlns:a16="http://schemas.microsoft.com/office/drawing/2014/main" id="{651A0F29-2858-48DD-96E0-D14C9AA1F209}"/>
              </a:ext>
            </a:extLst>
          </p:cNvPr>
          <p:cNvSpPr>
            <a:spLocks noChangeArrowheads="1"/>
          </p:cNvSpPr>
          <p:nvPr/>
        </p:nvSpPr>
        <p:spPr bwMode="auto">
          <a:xfrm>
            <a:off x="1740755" y="2870815"/>
            <a:ext cx="1747273" cy="38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0"/>
              </a:spcBef>
              <a:buClrTx/>
              <a:buFontTx/>
              <a:buNone/>
            </a:pPr>
            <a:r>
              <a:rPr lang="en-US" altLang="en-US" sz="1900" b="1" dirty="0"/>
              <a:t>Quarter </a:t>
            </a:r>
            <a:r>
              <a:rPr lang="en-US" altLang="en-US" sz="1900" b="1" dirty="0">
                <a:latin typeface="+mj-lt"/>
              </a:rPr>
              <a:t>Mask</a:t>
            </a:r>
          </a:p>
        </p:txBody>
      </p:sp>
      <p:grpSp>
        <p:nvGrpSpPr>
          <p:cNvPr id="12" name="Group 7">
            <a:extLst>
              <a:ext uri="{FF2B5EF4-FFF2-40B4-BE49-F238E27FC236}">
                <a16:creationId xmlns:a16="http://schemas.microsoft.com/office/drawing/2014/main" id="{C08C881E-E57C-4F0F-9B14-6452EDC5C04C}"/>
              </a:ext>
            </a:extLst>
          </p:cNvPr>
          <p:cNvGrpSpPr>
            <a:grpSpLocks/>
          </p:cNvGrpSpPr>
          <p:nvPr/>
        </p:nvGrpSpPr>
        <p:grpSpPr bwMode="auto">
          <a:xfrm>
            <a:off x="301042" y="1183745"/>
            <a:ext cx="7391400" cy="4953000"/>
            <a:chOff x="864" y="1041"/>
            <a:chExt cx="4656" cy="3120"/>
          </a:xfrm>
        </p:grpSpPr>
        <p:sp>
          <p:nvSpPr>
            <p:cNvPr id="13" name="Line 5">
              <a:extLst>
                <a:ext uri="{FF2B5EF4-FFF2-40B4-BE49-F238E27FC236}">
                  <a16:creationId xmlns:a16="http://schemas.microsoft.com/office/drawing/2014/main" id="{EAE01B72-A2C1-4591-9B2E-5C7B37A92427}"/>
                </a:ext>
              </a:extLst>
            </p:cNvPr>
            <p:cNvSpPr>
              <a:spLocks noChangeShapeType="1"/>
            </p:cNvSpPr>
            <p:nvPr/>
          </p:nvSpPr>
          <p:spPr bwMode="auto">
            <a:xfrm>
              <a:off x="864" y="2375"/>
              <a:ext cx="4656"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6">
              <a:extLst>
                <a:ext uri="{FF2B5EF4-FFF2-40B4-BE49-F238E27FC236}">
                  <a16:creationId xmlns:a16="http://schemas.microsoft.com/office/drawing/2014/main" id="{E1606479-956B-4970-8E2A-BDEF85F23E98}"/>
                </a:ext>
              </a:extLst>
            </p:cNvPr>
            <p:cNvSpPr>
              <a:spLocks noChangeShapeType="1"/>
            </p:cNvSpPr>
            <p:nvPr/>
          </p:nvSpPr>
          <p:spPr bwMode="auto">
            <a:xfrm>
              <a:off x="3168" y="1041"/>
              <a:ext cx="0" cy="312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5" name="Picture 8">
            <a:extLst>
              <a:ext uri="{FF2B5EF4-FFF2-40B4-BE49-F238E27FC236}">
                <a16:creationId xmlns:a16="http://schemas.microsoft.com/office/drawing/2014/main" id="{F678BFC3-3E02-4D3D-8155-8BF6189F866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017" y="1178470"/>
            <a:ext cx="1624012"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9">
            <a:extLst>
              <a:ext uri="{FF2B5EF4-FFF2-40B4-BE49-F238E27FC236}">
                <a16:creationId xmlns:a16="http://schemas.microsoft.com/office/drawing/2014/main" id="{DF0D0C4A-7429-472C-AEBA-90D9D7BF06EA}"/>
              </a:ext>
            </a:extLst>
          </p:cNvPr>
          <p:cNvSpPr>
            <a:spLocks noChangeArrowheads="1"/>
          </p:cNvSpPr>
          <p:nvPr/>
        </p:nvSpPr>
        <p:spPr bwMode="auto">
          <a:xfrm>
            <a:off x="5647500" y="2880270"/>
            <a:ext cx="1199046" cy="38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0"/>
              </a:spcBef>
              <a:buClrTx/>
              <a:buFontTx/>
              <a:buNone/>
            </a:pPr>
            <a:r>
              <a:rPr lang="en-US" altLang="en-US" sz="1900" b="1" dirty="0">
                <a:latin typeface="+mj-lt"/>
              </a:rPr>
              <a:t>Half Mask</a:t>
            </a:r>
          </a:p>
        </p:txBody>
      </p:sp>
      <p:pic>
        <p:nvPicPr>
          <p:cNvPr id="17" name="Picture 10">
            <a:extLst>
              <a:ext uri="{FF2B5EF4-FFF2-40B4-BE49-F238E27FC236}">
                <a16:creationId xmlns:a16="http://schemas.microsoft.com/office/drawing/2014/main" id="{AF6B5E38-08C5-4E6D-961B-EFB610AEFFB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863" y="3708576"/>
            <a:ext cx="2312987"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1">
            <a:extLst>
              <a:ext uri="{FF2B5EF4-FFF2-40B4-BE49-F238E27FC236}">
                <a16:creationId xmlns:a16="http://schemas.microsoft.com/office/drawing/2014/main" id="{3EE8B6B9-66D8-46EE-8DD8-366D36B1CF5E}"/>
              </a:ext>
            </a:extLst>
          </p:cNvPr>
          <p:cNvSpPr>
            <a:spLocks noChangeArrowheads="1"/>
          </p:cNvSpPr>
          <p:nvPr/>
        </p:nvSpPr>
        <p:spPr bwMode="auto">
          <a:xfrm>
            <a:off x="1667146" y="5615581"/>
            <a:ext cx="1594732" cy="38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0"/>
              </a:spcBef>
              <a:buClrTx/>
              <a:buFontTx/>
              <a:buNone/>
            </a:pPr>
            <a:r>
              <a:rPr lang="en-US" altLang="en-US" sz="1900" b="1" dirty="0">
                <a:latin typeface="+mj-lt"/>
              </a:rPr>
              <a:t>Full Facepiece</a:t>
            </a:r>
          </a:p>
        </p:txBody>
      </p:sp>
      <p:sp>
        <p:nvSpPr>
          <p:cNvPr id="20" name="Rectangle 12">
            <a:extLst>
              <a:ext uri="{FF2B5EF4-FFF2-40B4-BE49-F238E27FC236}">
                <a16:creationId xmlns:a16="http://schemas.microsoft.com/office/drawing/2014/main" id="{AA82684D-C689-437B-95CF-711EFA6747A5}"/>
              </a:ext>
            </a:extLst>
          </p:cNvPr>
          <p:cNvSpPr>
            <a:spLocks noChangeArrowheads="1"/>
          </p:cNvSpPr>
          <p:nvPr/>
        </p:nvSpPr>
        <p:spPr bwMode="auto">
          <a:xfrm>
            <a:off x="4887932" y="5607622"/>
            <a:ext cx="2728311" cy="67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900" b="1" dirty="0">
                <a:latin typeface="+mj-lt"/>
              </a:rPr>
              <a:t>Mouthpiece/Nose Clamp</a:t>
            </a:r>
          </a:p>
          <a:p>
            <a:pPr algn="ctr">
              <a:spcBef>
                <a:spcPct val="0"/>
              </a:spcBef>
              <a:buClrTx/>
              <a:buFontTx/>
              <a:buNone/>
            </a:pPr>
            <a:r>
              <a:rPr lang="en-US" altLang="en-US" sz="1900" dirty="0">
                <a:latin typeface="+mj-lt"/>
              </a:rPr>
              <a:t>(no fit test required)</a:t>
            </a:r>
          </a:p>
        </p:txBody>
      </p:sp>
      <p:pic>
        <p:nvPicPr>
          <p:cNvPr id="21" name="Picture 13">
            <a:extLst>
              <a:ext uri="{FF2B5EF4-FFF2-40B4-BE49-F238E27FC236}">
                <a16:creationId xmlns:a16="http://schemas.microsoft.com/office/drawing/2014/main" id="{39732D7F-1414-4BE1-9776-56F6AE9F15A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5754" y="3652024"/>
            <a:ext cx="2522537"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71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a:off x="417635" y="6498486"/>
            <a:ext cx="872636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63146" y="399079"/>
            <a:ext cx="7200900" cy="770866"/>
          </a:xfrm>
          <a:solidFill>
            <a:srgbClr val="7030A0"/>
          </a:solidFill>
          <a:ln w="28575">
            <a:solidFill>
              <a:srgbClr val="FFC000"/>
            </a:solidFill>
          </a:ln>
        </p:spPr>
        <p:txBody>
          <a:bodyPr>
            <a:normAutofit/>
          </a:bodyPr>
          <a:lstStyle/>
          <a:p>
            <a:r>
              <a:rPr lang="en-US" altLang="en-US" sz="3200" b="1" dirty="0">
                <a:solidFill>
                  <a:schemeClr val="bg1"/>
                </a:solidFill>
                <a:latin typeface="Georgia" panose="02040502050405020303" pitchFamily="18" charset="0"/>
              </a:rPr>
              <a:t>Loose-Fitting Coverings</a:t>
            </a:r>
            <a:endParaRPr lang="en-US" sz="2850" b="1" dirty="0">
              <a:solidFill>
                <a:schemeClr val="bg1"/>
              </a:solidFill>
              <a:latin typeface="Georgia" panose="02040502050405020303" pitchFamily="18" charset="0"/>
            </a:endParaRPr>
          </a:p>
        </p:txBody>
      </p:sp>
      <p:pic>
        <p:nvPicPr>
          <p:cNvPr id="9" name="Picture 3">
            <a:extLst>
              <a:ext uri="{FF2B5EF4-FFF2-40B4-BE49-F238E27FC236}">
                <a16:creationId xmlns:a16="http://schemas.microsoft.com/office/drawing/2014/main" id="{C8B34CE0-121D-42D8-AA51-21FAC82D8BF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313833"/>
            <a:ext cx="17335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a:extLst>
              <a:ext uri="{FF2B5EF4-FFF2-40B4-BE49-F238E27FC236}">
                <a16:creationId xmlns:a16="http://schemas.microsoft.com/office/drawing/2014/main" id="{6839D6EE-474C-4906-B5F4-B005E8F07095}"/>
              </a:ext>
            </a:extLst>
          </p:cNvPr>
          <p:cNvSpPr>
            <a:spLocks noChangeArrowheads="1"/>
          </p:cNvSpPr>
          <p:nvPr/>
        </p:nvSpPr>
        <p:spPr bwMode="auto">
          <a:xfrm>
            <a:off x="2117725" y="3047383"/>
            <a:ext cx="93027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0"/>
              </a:spcBef>
              <a:buClrTx/>
              <a:buFontTx/>
              <a:buNone/>
            </a:pPr>
            <a:r>
              <a:rPr lang="en-US" altLang="en-US" sz="2300" b="1"/>
              <a:t>Hood</a:t>
            </a:r>
          </a:p>
        </p:txBody>
      </p:sp>
      <p:grpSp>
        <p:nvGrpSpPr>
          <p:cNvPr id="12" name="Group 7">
            <a:extLst>
              <a:ext uri="{FF2B5EF4-FFF2-40B4-BE49-F238E27FC236}">
                <a16:creationId xmlns:a16="http://schemas.microsoft.com/office/drawing/2014/main" id="{9318F406-548D-4F3E-BAE0-BE5959C0F798}"/>
              </a:ext>
            </a:extLst>
          </p:cNvPr>
          <p:cNvGrpSpPr>
            <a:grpSpLocks/>
          </p:cNvGrpSpPr>
          <p:nvPr/>
        </p:nvGrpSpPr>
        <p:grpSpPr bwMode="auto">
          <a:xfrm>
            <a:off x="457200" y="1353521"/>
            <a:ext cx="8229600" cy="5105400"/>
            <a:chOff x="576" y="863"/>
            <a:chExt cx="5184" cy="3216"/>
          </a:xfrm>
        </p:grpSpPr>
        <p:sp>
          <p:nvSpPr>
            <p:cNvPr id="13" name="Line 5">
              <a:extLst>
                <a:ext uri="{FF2B5EF4-FFF2-40B4-BE49-F238E27FC236}">
                  <a16:creationId xmlns:a16="http://schemas.microsoft.com/office/drawing/2014/main" id="{591A2701-3A4D-46F6-9019-A95990972B1E}"/>
                </a:ext>
              </a:extLst>
            </p:cNvPr>
            <p:cNvSpPr>
              <a:spLocks noChangeShapeType="1"/>
            </p:cNvSpPr>
            <p:nvPr/>
          </p:nvSpPr>
          <p:spPr bwMode="auto">
            <a:xfrm>
              <a:off x="3168" y="863"/>
              <a:ext cx="0" cy="3216"/>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6">
              <a:extLst>
                <a:ext uri="{FF2B5EF4-FFF2-40B4-BE49-F238E27FC236}">
                  <a16:creationId xmlns:a16="http://schemas.microsoft.com/office/drawing/2014/main" id="{4B47D944-66BD-43A7-AFE0-375F9F10DB93}"/>
                </a:ext>
              </a:extLst>
            </p:cNvPr>
            <p:cNvSpPr>
              <a:spLocks noChangeShapeType="1"/>
            </p:cNvSpPr>
            <p:nvPr/>
          </p:nvSpPr>
          <p:spPr bwMode="auto">
            <a:xfrm>
              <a:off x="576" y="2207"/>
              <a:ext cx="5184"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5" name="Picture 8">
            <a:extLst>
              <a:ext uri="{FF2B5EF4-FFF2-40B4-BE49-F238E27FC236}">
                <a16:creationId xmlns:a16="http://schemas.microsoft.com/office/drawing/2014/main" id="{8C795E0B-30E5-4EAA-B614-C0412173240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12246"/>
            <a:ext cx="2138363"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9">
            <a:extLst>
              <a:ext uri="{FF2B5EF4-FFF2-40B4-BE49-F238E27FC236}">
                <a16:creationId xmlns:a16="http://schemas.microsoft.com/office/drawing/2014/main" id="{6968483E-3C42-4A1D-9854-3475015DA69E}"/>
              </a:ext>
            </a:extLst>
          </p:cNvPr>
          <p:cNvSpPr>
            <a:spLocks noChangeArrowheads="1"/>
          </p:cNvSpPr>
          <p:nvPr/>
        </p:nvSpPr>
        <p:spPr bwMode="auto">
          <a:xfrm>
            <a:off x="6156325" y="3047383"/>
            <a:ext cx="115887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0"/>
              </a:spcBef>
              <a:buClrTx/>
              <a:buFontTx/>
              <a:buNone/>
            </a:pPr>
            <a:r>
              <a:rPr lang="en-US" altLang="en-US" sz="2300" b="1"/>
              <a:t>Helmet</a:t>
            </a:r>
          </a:p>
        </p:txBody>
      </p:sp>
      <p:pic>
        <p:nvPicPr>
          <p:cNvPr id="17" name="Picture 10">
            <a:extLst>
              <a:ext uri="{FF2B5EF4-FFF2-40B4-BE49-F238E27FC236}">
                <a16:creationId xmlns:a16="http://schemas.microsoft.com/office/drawing/2014/main" id="{068E5FA8-3113-4916-94D3-F8096342B13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7363" y="3715721"/>
            <a:ext cx="17367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1">
            <a:extLst>
              <a:ext uri="{FF2B5EF4-FFF2-40B4-BE49-F238E27FC236}">
                <a16:creationId xmlns:a16="http://schemas.microsoft.com/office/drawing/2014/main" id="{450815A3-2FC5-4F51-8E8B-5BB5182A0D51}"/>
              </a:ext>
            </a:extLst>
          </p:cNvPr>
          <p:cNvSpPr>
            <a:spLocks noChangeArrowheads="1"/>
          </p:cNvSpPr>
          <p:nvPr/>
        </p:nvSpPr>
        <p:spPr bwMode="auto">
          <a:xfrm>
            <a:off x="1660525" y="5692158"/>
            <a:ext cx="20272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0"/>
              </a:spcBef>
              <a:buClrTx/>
              <a:buFontTx/>
              <a:buNone/>
            </a:pPr>
            <a:r>
              <a:rPr lang="en-US" altLang="en-US" sz="2300" b="1"/>
              <a:t>Loose-Fitting</a:t>
            </a:r>
          </a:p>
          <a:p>
            <a:pPr>
              <a:spcBef>
                <a:spcPct val="0"/>
              </a:spcBef>
              <a:buClrTx/>
              <a:buFontTx/>
              <a:buNone/>
            </a:pPr>
            <a:r>
              <a:rPr lang="en-US" altLang="en-US" sz="2300" b="1"/>
              <a:t>Facepiece</a:t>
            </a:r>
          </a:p>
        </p:txBody>
      </p:sp>
      <p:pic>
        <p:nvPicPr>
          <p:cNvPr id="20" name="Picture 12">
            <a:extLst>
              <a:ext uri="{FF2B5EF4-FFF2-40B4-BE49-F238E27FC236}">
                <a16:creationId xmlns:a16="http://schemas.microsoft.com/office/drawing/2014/main" id="{36DDC89A-E520-4D3D-B831-A55754D6256D}"/>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715721"/>
            <a:ext cx="11557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3">
            <a:extLst>
              <a:ext uri="{FF2B5EF4-FFF2-40B4-BE49-F238E27FC236}">
                <a16:creationId xmlns:a16="http://schemas.microsoft.com/office/drawing/2014/main" id="{0ABD7BB6-337B-413A-8BEB-A1B336E1B91A}"/>
              </a:ext>
            </a:extLst>
          </p:cNvPr>
          <p:cNvSpPr>
            <a:spLocks noChangeArrowheads="1"/>
          </p:cNvSpPr>
          <p:nvPr/>
        </p:nvSpPr>
        <p:spPr bwMode="auto">
          <a:xfrm>
            <a:off x="5699125" y="6016008"/>
            <a:ext cx="21431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rgbClr val="FF9900"/>
              </a:buClr>
              <a:buFont typeface="CommonBullets" pitchFamily="34" charset="2"/>
              <a:buChar char="!"/>
              <a:defRPr sz="2400">
                <a:solidFill>
                  <a:schemeClr val="tx1"/>
                </a:solidFill>
                <a:latin typeface="Arial" panose="020B0604020202020204" pitchFamily="34" charset="0"/>
              </a:defRPr>
            </a:lvl1pPr>
            <a:lvl2pPr marL="742950" indent="-285750">
              <a:spcBef>
                <a:spcPct val="20000"/>
              </a:spcBef>
              <a:buClr>
                <a:srgbClr val="FF9900"/>
              </a:buClr>
              <a:buFont typeface="CommonBullets" pitchFamily="34" charset="2"/>
              <a:buChar char="&gt;"/>
              <a:defRPr sz="2300">
                <a:solidFill>
                  <a:schemeClr val="tx1"/>
                </a:solidFill>
                <a:latin typeface="Arial" panose="020B0604020202020204" pitchFamily="34" charset="0"/>
              </a:defRPr>
            </a:lvl2pPr>
            <a:lvl3pPr marL="1143000" indent="-228600">
              <a:spcBef>
                <a:spcPct val="20000"/>
              </a:spcBef>
              <a:buClr>
                <a:srgbClr val="FF9900"/>
              </a:buClr>
              <a:buFont typeface="CommonBullets" pitchFamily="34" charset="2"/>
              <a:buChar char="="/>
              <a:defRPr sz="2300">
                <a:solidFill>
                  <a:schemeClr val="tx1"/>
                </a:solidFill>
                <a:latin typeface="Arial" panose="020B0604020202020204" pitchFamily="34" charset="0"/>
              </a:defRPr>
            </a:lvl3pPr>
            <a:lvl4pPr marL="1600200" indent="-228600">
              <a:spcBef>
                <a:spcPct val="20000"/>
              </a:spcBef>
              <a:buClr>
                <a:srgbClr val="FF9900"/>
              </a:buClr>
              <a:buChar char="–"/>
              <a:defRPr sz="2000">
                <a:solidFill>
                  <a:schemeClr val="tx1"/>
                </a:solidFill>
                <a:latin typeface="Arial" panose="020B0604020202020204" pitchFamily="34" charset="0"/>
              </a:defRPr>
            </a:lvl4pPr>
            <a:lvl5pPr marL="2057400" indent="-228600">
              <a:spcBef>
                <a:spcPct val="20000"/>
              </a:spcBef>
              <a:buClr>
                <a:srgbClr val="FF99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2000">
                <a:solidFill>
                  <a:schemeClr val="tx1"/>
                </a:solidFill>
                <a:latin typeface="Arial" panose="020B0604020202020204" pitchFamily="34" charset="0"/>
              </a:defRPr>
            </a:lvl9pPr>
          </a:lstStyle>
          <a:p>
            <a:pPr>
              <a:spcBef>
                <a:spcPct val="0"/>
              </a:spcBef>
              <a:buClrTx/>
              <a:buFontTx/>
              <a:buNone/>
            </a:pPr>
            <a:r>
              <a:rPr lang="en-US" altLang="en-US" sz="2300" b="1"/>
              <a:t>Full Body Suit</a:t>
            </a:r>
          </a:p>
        </p:txBody>
      </p:sp>
    </p:spTree>
    <p:extLst>
      <p:ext uri="{BB962C8B-B14F-4D97-AF65-F5344CB8AC3E}">
        <p14:creationId xmlns:p14="http://schemas.microsoft.com/office/powerpoint/2010/main" val="3331747269"/>
      </p:ext>
    </p:extLst>
  </p:cSld>
  <p:clrMapOvr>
    <a:masterClrMapping/>
  </p:clrMapOvr>
</p:sld>
</file>

<file path=ppt/theme/theme1.xml><?xml version="1.0" encoding="utf-8"?>
<a:theme xmlns:a="http://schemas.openxmlformats.org/drawingml/2006/main" name="East Carolina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4" id="{16EBAA4D-C57A-5D40-A1CB-B887C03A44DF}" vid="{96DA46E8-4385-FB43-A931-99CB931E67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Powerpointtemplate_ECU-Wright_building</Template>
  <TotalTime>3423</TotalTime>
  <Words>1635</Words>
  <Application>Microsoft Office PowerPoint</Application>
  <PresentationFormat>On-screen Show (4:3)</PresentationFormat>
  <Paragraphs>162</Paragraphs>
  <Slides>30</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Angsana New</vt:lpstr>
      <vt:lpstr>Arial</vt:lpstr>
      <vt:lpstr>Berlin Sans FB Demi</vt:lpstr>
      <vt:lpstr>Calibri</vt:lpstr>
      <vt:lpstr>CommonBullets</vt:lpstr>
      <vt:lpstr>Georgia</vt:lpstr>
      <vt:lpstr>Lucida Bright</vt:lpstr>
      <vt:lpstr>Wingdings</vt:lpstr>
      <vt:lpstr>East Carolina University</vt:lpstr>
      <vt:lpstr>Respiratory Protection Standard </vt:lpstr>
      <vt:lpstr>Introduction </vt:lpstr>
      <vt:lpstr>PowerPoint Presentation</vt:lpstr>
      <vt:lpstr>The Evolution of Respirators</vt:lpstr>
      <vt:lpstr>Training Overview</vt:lpstr>
      <vt:lpstr>Permissible Practice</vt:lpstr>
      <vt:lpstr>Hazard Assessment</vt:lpstr>
      <vt:lpstr>Tight -Fitting Coverings</vt:lpstr>
      <vt:lpstr>Loose-Fitting Coverings</vt:lpstr>
      <vt:lpstr>Filter, Canister or Cartridge</vt:lpstr>
      <vt:lpstr>Negative &amp; Positive Pressure Respirators</vt:lpstr>
      <vt:lpstr>Air-Purifying Respirator (APR)</vt:lpstr>
      <vt:lpstr>Powered Air-Purifying Respirator (PAPR)</vt:lpstr>
      <vt:lpstr>Atmosphere-Supplying Respirator</vt:lpstr>
      <vt:lpstr>Classes of Atmosphere- Supplying Respirators</vt:lpstr>
      <vt:lpstr>Respirator Program Elements</vt:lpstr>
      <vt:lpstr>Selection of Respirators</vt:lpstr>
      <vt:lpstr>Assigned Protection Factors (APF)</vt:lpstr>
      <vt:lpstr>PowerPoint Presentation</vt:lpstr>
      <vt:lpstr>Maximum Use Concentration (MUC)</vt:lpstr>
      <vt:lpstr>End-of-Service-Life Indicator (ESLI)</vt:lpstr>
      <vt:lpstr>Classes of Nonpowered Air-Purifying Particulate Filters</vt:lpstr>
      <vt:lpstr>Medical Evaluation</vt:lpstr>
      <vt:lpstr>Respirator Fit Test</vt:lpstr>
      <vt:lpstr>User Seal Check</vt:lpstr>
      <vt:lpstr>Maintenance and Care</vt:lpstr>
      <vt:lpstr>Training and Information</vt:lpstr>
      <vt:lpstr> Des Questions/Preguntas  </vt:lpstr>
      <vt:lpstr>  Quiz: Specific (Required)   </vt:lpstr>
      <vt:lpstr>  Quiz: Knowledge Booster (Optional)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Tebehaevu, Ogaga Jonathan</cp:lastModifiedBy>
  <cp:revision>137</cp:revision>
  <dcterms:created xsi:type="dcterms:W3CDTF">2017-09-21T17:37:31Z</dcterms:created>
  <dcterms:modified xsi:type="dcterms:W3CDTF">2019-02-20T17:00:28Z</dcterms:modified>
</cp:coreProperties>
</file>